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11/4/2023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11/4/2023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11/4/2023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fi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18E5-3DB1-488C-88D6-D270FA42B53A}"/>
              </a:ext>
            </a:extLst>
          </p:cNvPr>
          <p:cNvSpPr>
            <a:spLocks noGrp="1"/>
          </p:cNvSpPr>
          <p:nvPr>
            <p:ph type="ctrTitle"/>
          </p:nvPr>
        </p:nvSpPr>
        <p:spPr/>
        <p:txBody>
          <a:bodyPr/>
          <a:lstStyle/>
          <a:p>
            <a:pPr algn="r"/>
            <a:r>
              <a:rPr lang="ar-IQ" sz="4400" b="1" dirty="0"/>
              <a:t>القرار الاداري </a:t>
            </a:r>
            <a:endParaRPr lang="en-US" sz="4400" b="1" dirty="0"/>
          </a:p>
        </p:txBody>
      </p:sp>
      <p:sp>
        <p:nvSpPr>
          <p:cNvPr id="3" name="Subtitle 2">
            <a:extLst>
              <a:ext uri="{FF2B5EF4-FFF2-40B4-BE49-F238E27FC236}">
                <a16:creationId xmlns:a16="http://schemas.microsoft.com/office/drawing/2014/main" id="{5577B380-E21D-4805-8E25-E6520DD7E120}"/>
              </a:ext>
            </a:extLst>
          </p:cNvPr>
          <p:cNvSpPr>
            <a:spLocks noGrp="1"/>
          </p:cNvSpPr>
          <p:nvPr>
            <p:ph type="subTitle" idx="1"/>
          </p:nvPr>
        </p:nvSpPr>
        <p:spPr>
          <a:xfrm>
            <a:off x="1040802" y="4468031"/>
            <a:ext cx="7891272" cy="1069848"/>
          </a:xfrm>
        </p:spPr>
        <p:txBody>
          <a:bodyPr/>
          <a:lstStyle/>
          <a:p>
            <a:pPr algn="ctr"/>
            <a:r>
              <a:rPr lang="ar-IQ" sz="2800" b="1" dirty="0"/>
              <a:t>استاذة المادة/أ.م.د.سمية عباس</a:t>
            </a:r>
          </a:p>
          <a:p>
            <a:pPr algn="ctr"/>
            <a:r>
              <a:rPr lang="ar-IQ" b="1" dirty="0"/>
              <a:t>اعداد الطالبة/مروة باسم</a:t>
            </a:r>
            <a:endParaRPr lang="en-US" b="1" dirty="0"/>
          </a:p>
        </p:txBody>
      </p:sp>
    </p:spTree>
    <p:extLst>
      <p:ext uri="{BB962C8B-B14F-4D97-AF65-F5344CB8AC3E}">
        <p14:creationId xmlns:p14="http://schemas.microsoft.com/office/powerpoint/2010/main" val="3718206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4C29-DDEB-41A8-B811-D5578422622D}"/>
              </a:ext>
            </a:extLst>
          </p:cNvPr>
          <p:cNvSpPr>
            <a:spLocks noGrp="1"/>
          </p:cNvSpPr>
          <p:nvPr>
            <p:ph type="title"/>
          </p:nvPr>
        </p:nvSpPr>
        <p:spPr>
          <a:xfrm>
            <a:off x="1069848" y="484631"/>
            <a:ext cx="10058400" cy="5983403"/>
          </a:xfrm>
        </p:spPr>
        <p:txBody>
          <a:bodyPr>
            <a:normAutofit fontScale="90000"/>
          </a:bodyPr>
          <a:lstStyle/>
          <a:p>
            <a:pPr algn="r" rtl="1"/>
            <a:r>
              <a:rPr lang="ar-IQ" sz="3100" b="1" dirty="0"/>
              <a:t>تقنية دلفي</a:t>
            </a:r>
            <a:r>
              <a:rPr lang="ar-IQ" sz="3100" dirty="0"/>
              <a:t> هي عملية مفيدة ثالثة لمساعدة المجموعات على اتخاذ القرارات. تتضمن تقنية دلفي تعميم استبيانات حول مشكلة معينة بين أعضاء المجموعة، وتبادل نتائج الاستبيان معهم، ثم الاستمرار في إعادة تدوير وصقل الردود الفردية حتى يتم التوصل إلى توافق في الآراء بشأن المشكلة، على عكس تقنية المجموعة الاسمية والعصف الذهني، لا يجتمع اعضاء  تقنية دلفي وجهاً لوجه. وفيما يلي الخطوات الرسمية المتبعة في تقنية دلفي:</a:t>
            </a:r>
            <a:br>
              <a:rPr lang="en-US" sz="3100" dirty="0"/>
            </a:br>
            <a:r>
              <a:rPr lang="ar-IQ" sz="3100" dirty="0"/>
              <a:t>1. تم تحديد مشكلة.</a:t>
            </a:r>
            <a:br>
              <a:rPr lang="en-US" sz="3100" dirty="0"/>
            </a:br>
            <a:r>
              <a:rPr lang="ar-IQ" sz="3100" dirty="0"/>
              <a:t>2. يُطلب من أعضاء المجموعة تقديم حلول للمشكلة من خلال تقديم ردود مجهولة على استبيان مصمم بعناية. </a:t>
            </a:r>
            <a:br>
              <a:rPr lang="en-US" sz="3100" dirty="0"/>
            </a:br>
            <a:r>
              <a:rPr lang="ar-IQ" sz="3100" dirty="0"/>
              <a:t>3. ويتم تجميع ردود جميع أعضاء المجموعة وإرسالها إلى جميع أعضاء المجموعة.</a:t>
            </a:r>
            <a:br>
              <a:rPr lang="ar-IQ" sz="3100" dirty="0"/>
            </a:br>
            <a:r>
              <a:rPr lang="ar-IQ" sz="3100" dirty="0"/>
              <a:t> 4. يُطلب من كل عضو من أعضاء المجموعة إيجاد حل جديد للمشكلة بعد أن يدرسوا الردود الفردية لجميع أعضاء المجموعة الآخرين الذين تم تجميعهم في الخطوة 3. </a:t>
            </a:r>
            <a:br>
              <a:rPr lang="en-US" sz="3100" dirty="0"/>
            </a:br>
            <a:r>
              <a:rPr lang="ar-IQ" sz="3100" dirty="0"/>
              <a:t>5. وتتكرر الخطوتان 3 و 4 إلى أن يتم التوصل إلى حل بتوافق الآراء</a:t>
            </a:r>
            <a:br>
              <a:rPr lang="en-US" dirty="0"/>
            </a:br>
            <a:endParaRPr lang="en-US" sz="2000" dirty="0"/>
          </a:p>
        </p:txBody>
      </p:sp>
    </p:spTree>
    <p:extLst>
      <p:ext uri="{BB962C8B-B14F-4D97-AF65-F5344CB8AC3E}">
        <p14:creationId xmlns:p14="http://schemas.microsoft.com/office/powerpoint/2010/main" val="1443519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E5063-ED5F-4705-A9BA-01E6728CE3F4}"/>
              </a:ext>
            </a:extLst>
          </p:cNvPr>
          <p:cNvSpPr>
            <a:spLocks noGrp="1"/>
          </p:cNvSpPr>
          <p:nvPr>
            <p:ph type="title"/>
          </p:nvPr>
        </p:nvSpPr>
        <p:spPr>
          <a:xfrm>
            <a:off x="1069848" y="484632"/>
            <a:ext cx="10058400" cy="5996850"/>
          </a:xfrm>
        </p:spPr>
        <p:txBody>
          <a:bodyPr>
            <a:normAutofit/>
          </a:bodyPr>
          <a:lstStyle/>
          <a:p>
            <a:pPr algn="r"/>
            <a:r>
              <a:rPr lang="ar-IQ" sz="3100" b="1" u="sng" dirty="0"/>
              <a:t>العوامل المؤثرة في إتخاذ القرار</a:t>
            </a:r>
            <a:br>
              <a:rPr lang="en-US" sz="3100" dirty="0"/>
            </a:br>
            <a:r>
              <a:rPr lang="ar-IQ" sz="3100" dirty="0"/>
              <a:t>أ- القيم والمعتقدات : للقيم والمعتقدات تأثير كبير في اتخاذ القرار ودون ذلك يتعارض مع حقائق وطبيعة النفس البشرية وتفاعلها في الحياة.</a:t>
            </a:r>
            <a:br>
              <a:rPr lang="en-US" sz="3100" dirty="0"/>
            </a:br>
            <a:r>
              <a:rPr lang="ar-IQ" sz="3100" dirty="0"/>
              <a:t>ب- المؤثرات الشخصية : لكل فرد شخصيته التي ترتبط بالأفكار والمعتقدات التي يحملها والتي تؤثر على القرار الذي سيتخذه، ومن ثم يكون القرار متطابقاً مع تلك الأفكار والتوجهات الشخصية للفرد</a:t>
            </a:r>
            <a:br>
              <a:rPr lang="en-US" sz="3100" dirty="0"/>
            </a:br>
            <a:r>
              <a:rPr lang="ar-IQ" sz="3100" dirty="0"/>
              <a:t>ت- الميول والطموحات: لطموحات الفرد وميوله دور مهم في اتخاذ القرار لذلك يتخذ الفرد القرار النابع من ميوله وطموحاته دون النظر إلى النتائج المادية أو الحسابات الموضوعية المترتبة على ذلك</a:t>
            </a:r>
            <a:br>
              <a:rPr lang="en-US" sz="3100" dirty="0"/>
            </a:br>
            <a:r>
              <a:rPr lang="ar-IQ" sz="3100" dirty="0"/>
              <a:t>ث العوامل النفسية : تؤثر العوامل النفسية على اتخاذ القرار وصوابيته ، فإزالة التوتر النفسي والاضطراب والحيرة والتردد لها تأثير كبير في إنجاز العمل وتحقيق الأهداف والطموحات والأمال التي يسعى إليها الفرد </a:t>
            </a:r>
            <a:br>
              <a:rPr lang="en-US" dirty="0"/>
            </a:br>
            <a:endParaRPr lang="en-US" sz="2000" dirty="0"/>
          </a:p>
        </p:txBody>
      </p:sp>
    </p:spTree>
    <p:extLst>
      <p:ext uri="{BB962C8B-B14F-4D97-AF65-F5344CB8AC3E}">
        <p14:creationId xmlns:p14="http://schemas.microsoft.com/office/powerpoint/2010/main" val="3000206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B35C-75D7-427A-92EE-9FAEED48C629}"/>
              </a:ext>
            </a:extLst>
          </p:cNvPr>
          <p:cNvSpPr>
            <a:spLocks noGrp="1"/>
          </p:cNvSpPr>
          <p:nvPr>
            <p:ph type="title"/>
          </p:nvPr>
        </p:nvSpPr>
        <p:spPr>
          <a:xfrm>
            <a:off x="8549640" y="685800"/>
            <a:ext cx="3200400" cy="1169894"/>
          </a:xfrm>
        </p:spPr>
        <p:txBody>
          <a:bodyPr/>
          <a:lstStyle/>
          <a:p>
            <a:pPr algn="ctr"/>
            <a:r>
              <a:rPr lang="ar-IQ" dirty="0"/>
              <a:t>لماذا يتخذ المديرون قرارات غير ناجحة</a:t>
            </a:r>
            <a:endParaRPr lang="en-US" dirty="0"/>
          </a:p>
        </p:txBody>
      </p:sp>
      <p:pic>
        <p:nvPicPr>
          <p:cNvPr id="6" name="Picture Placeholder 5">
            <a:extLst>
              <a:ext uri="{FF2B5EF4-FFF2-40B4-BE49-F238E27FC236}">
                <a16:creationId xmlns:a16="http://schemas.microsoft.com/office/drawing/2014/main" id="{7FF13BAD-E585-4551-B795-D855568F2ECC}"/>
              </a:ext>
            </a:extLst>
          </p:cNvPr>
          <p:cNvPicPr>
            <a:picLocks noGrp="1" noChangeAspect="1"/>
          </p:cNvPicPr>
          <p:nvPr>
            <p:ph type="pic" idx="1"/>
          </p:nvPr>
        </p:nvPicPr>
        <p:blipFill>
          <a:blip r:embed="rId2"/>
          <a:srcRect l="6591" r="6591"/>
          <a:stretch>
            <a:fillRect/>
          </a:stretch>
        </p:blipFill>
        <p:spPr>
          <a:xfrm>
            <a:off x="0" y="0"/>
            <a:ext cx="8303740" cy="6858000"/>
          </a:xfrm>
        </p:spPr>
      </p:pic>
      <p:sp>
        <p:nvSpPr>
          <p:cNvPr id="4" name="Text Placeholder 3">
            <a:extLst>
              <a:ext uri="{FF2B5EF4-FFF2-40B4-BE49-F238E27FC236}">
                <a16:creationId xmlns:a16="http://schemas.microsoft.com/office/drawing/2014/main" id="{7C6A9666-A1F2-488E-A50B-654A99E72CF0}"/>
              </a:ext>
            </a:extLst>
          </p:cNvPr>
          <p:cNvSpPr>
            <a:spLocks noGrp="1"/>
          </p:cNvSpPr>
          <p:nvPr>
            <p:ph type="body" sz="half" idx="2"/>
          </p:nvPr>
        </p:nvSpPr>
        <p:spPr>
          <a:xfrm>
            <a:off x="8549640" y="1990165"/>
            <a:ext cx="3200400" cy="4867835"/>
          </a:xfrm>
        </p:spPr>
        <p:txBody>
          <a:bodyPr>
            <a:normAutofit/>
          </a:bodyPr>
          <a:lstStyle/>
          <a:p>
            <a:pPr algn="ctr"/>
            <a:r>
              <a:rPr lang="ar-IQ" sz="2000" b="1" dirty="0"/>
              <a:t>يواجه المديرون طلبًا لا هوادة فيه على القرارات، من حل المشكلات الطفيفة إلى تنفيذ التغييرات الاستراتيجية الرئيسية. حتى أفضل مدير سيرتكب أخطاء، معظم القرارات غير الناجحة هي أخطاء في الحكم تنشأ في قدرة العقل البشري المحدودة وفي التحيزات الطبيعية التي يظهرها المديرون أثناء اتخاذ القرار،يمكن أن يساعد الوعي بالتحيزات الستة التالية المديرين على اتخاذ خيارات أكثر استنارة: </a:t>
            </a:r>
            <a:endParaRPr lang="en-US" sz="2000" b="1" dirty="0"/>
          </a:p>
          <a:p>
            <a:endParaRPr lang="en-US" dirty="0"/>
          </a:p>
        </p:txBody>
      </p:sp>
    </p:spTree>
    <p:extLst>
      <p:ext uri="{BB962C8B-B14F-4D97-AF65-F5344CB8AC3E}">
        <p14:creationId xmlns:p14="http://schemas.microsoft.com/office/powerpoint/2010/main" val="179070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72460-A761-494A-938C-0FB8D96C3CC0}"/>
              </a:ext>
            </a:extLst>
          </p:cNvPr>
          <p:cNvSpPr>
            <a:spLocks noGrp="1"/>
          </p:cNvSpPr>
          <p:nvPr>
            <p:ph type="title"/>
          </p:nvPr>
        </p:nvSpPr>
        <p:spPr>
          <a:xfrm>
            <a:off x="1069848" y="484632"/>
            <a:ext cx="10058400" cy="5889274"/>
          </a:xfrm>
        </p:spPr>
        <p:txBody>
          <a:bodyPr>
            <a:normAutofit/>
          </a:bodyPr>
          <a:lstStyle/>
          <a:p>
            <a:pPr algn="r"/>
            <a:r>
              <a:rPr lang="ar-IQ" sz="4000" dirty="0"/>
              <a:t>1- خداع الانطباعات الأولية</a:t>
            </a:r>
            <a:br>
              <a:rPr lang="ar-IQ" sz="4000" dirty="0"/>
            </a:br>
            <a:r>
              <a:rPr lang="ar-IQ" sz="4000" dirty="0"/>
              <a:t>2- تبرير القرارات السابقة</a:t>
            </a:r>
            <a:br>
              <a:rPr lang="ar-IQ" sz="4000" dirty="0"/>
            </a:br>
            <a:r>
              <a:rPr lang="ar-IQ" sz="4000" dirty="0"/>
              <a:t>3-رؤية ما تريد رؤيته</a:t>
            </a:r>
            <a:br>
              <a:rPr lang="ar-IQ" sz="4000" dirty="0"/>
            </a:br>
            <a:r>
              <a:rPr lang="ar-IQ" sz="4000" dirty="0"/>
              <a:t>4-إدامة الوضع الراهن</a:t>
            </a:r>
            <a:br>
              <a:rPr lang="ar-IQ" sz="4000" dirty="0"/>
            </a:br>
            <a:r>
              <a:rPr lang="ar-IQ" sz="4000" dirty="0"/>
              <a:t>5- الخداع من خلال تأطير مشكلة</a:t>
            </a:r>
            <a:br>
              <a:rPr lang="ar-IQ" sz="4000" dirty="0"/>
            </a:br>
            <a:r>
              <a:rPr lang="ar-IQ" sz="4000" dirty="0"/>
              <a:t>6-الافراط بالثقة</a:t>
            </a:r>
            <a:endParaRPr lang="en-US" sz="4000" dirty="0"/>
          </a:p>
        </p:txBody>
      </p:sp>
    </p:spTree>
    <p:extLst>
      <p:ext uri="{BB962C8B-B14F-4D97-AF65-F5344CB8AC3E}">
        <p14:creationId xmlns:p14="http://schemas.microsoft.com/office/powerpoint/2010/main" val="2798985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3C52-8209-4221-9E1F-BBCF3546E0FE}"/>
              </a:ext>
            </a:extLst>
          </p:cNvPr>
          <p:cNvSpPr>
            <a:spLocks noGrp="1"/>
          </p:cNvSpPr>
          <p:nvPr>
            <p:ph type="title"/>
          </p:nvPr>
        </p:nvSpPr>
        <p:spPr>
          <a:xfrm>
            <a:off x="8549640" y="685800"/>
            <a:ext cx="3200400" cy="833718"/>
          </a:xfrm>
        </p:spPr>
        <p:txBody>
          <a:bodyPr/>
          <a:lstStyle/>
          <a:p>
            <a:pPr algn="ctr"/>
            <a:r>
              <a:rPr lang="ar-IQ" dirty="0"/>
              <a:t>الافراط بالثقة</a:t>
            </a:r>
            <a:endParaRPr lang="en-US" dirty="0"/>
          </a:p>
        </p:txBody>
      </p:sp>
      <p:pic>
        <p:nvPicPr>
          <p:cNvPr id="6" name="Picture Placeholder 5">
            <a:extLst>
              <a:ext uri="{FF2B5EF4-FFF2-40B4-BE49-F238E27FC236}">
                <a16:creationId xmlns:a16="http://schemas.microsoft.com/office/drawing/2014/main" id="{3C8724A8-40FF-4CF3-9890-B20E8FBA8EB1}"/>
              </a:ext>
            </a:extLst>
          </p:cNvPr>
          <p:cNvPicPr>
            <a:picLocks noGrp="1" noChangeAspect="1"/>
          </p:cNvPicPr>
          <p:nvPr>
            <p:ph type="pic" idx="1"/>
          </p:nvPr>
        </p:nvPicPr>
        <p:blipFill>
          <a:blip r:embed="rId2"/>
          <a:srcRect l="6338" r="6338"/>
          <a:stretch>
            <a:fillRect/>
          </a:stretch>
        </p:blipFill>
        <p:spPr/>
      </p:pic>
      <p:sp>
        <p:nvSpPr>
          <p:cNvPr id="4" name="Text Placeholder 3">
            <a:extLst>
              <a:ext uri="{FF2B5EF4-FFF2-40B4-BE49-F238E27FC236}">
                <a16:creationId xmlns:a16="http://schemas.microsoft.com/office/drawing/2014/main" id="{1E67B2F3-6327-4C2E-818B-1A96534B1854}"/>
              </a:ext>
            </a:extLst>
          </p:cNvPr>
          <p:cNvSpPr>
            <a:spLocks noGrp="1"/>
          </p:cNvSpPr>
          <p:nvPr>
            <p:ph type="body" sz="half" idx="2"/>
          </p:nvPr>
        </p:nvSpPr>
        <p:spPr>
          <a:xfrm>
            <a:off x="8549640" y="1680882"/>
            <a:ext cx="3200400" cy="5351930"/>
          </a:xfrm>
        </p:spPr>
        <p:txBody>
          <a:bodyPr>
            <a:noAutofit/>
          </a:bodyPr>
          <a:lstStyle/>
          <a:p>
            <a:pPr algn="r" rtl="1"/>
            <a:r>
              <a:rPr lang="ar-IQ" sz="1800" b="1" dirty="0"/>
              <a:t>وقع</a:t>
            </a:r>
            <a:r>
              <a:rPr lang="ar-SA" sz="1800" b="1" dirty="0"/>
              <a:t> مؤسس</a:t>
            </a:r>
            <a:r>
              <a:rPr lang="en-US" sz="1800" b="1" dirty="0"/>
              <a:t> Mark Zuckerberg  Facebook  </a:t>
            </a:r>
            <a:r>
              <a:rPr lang="ar-SA" sz="1800" b="1" dirty="0"/>
              <a:t>في مصيدة الخطا عندما قرر تعديل موقعه بميزة تسمى</a:t>
            </a:r>
            <a:r>
              <a:rPr lang="en-US" sz="1800" b="1" dirty="0"/>
              <a:t> Beacon. </a:t>
            </a:r>
            <a:r>
              <a:rPr lang="ar-SA" sz="1800" b="1" dirty="0"/>
              <a:t>تم تصميم</a:t>
            </a:r>
            <a:r>
              <a:rPr lang="en-US" sz="1800" b="1" dirty="0"/>
              <a:t> Beacon </a:t>
            </a:r>
            <a:r>
              <a:rPr lang="ar-SA" sz="1800" b="1" dirty="0"/>
              <a:t>لنقل المعلومات حول نشاط الويب للعملاء إلى البائعين المشاركين، مما يوفر مصدرًا جديدًا للإيرادات لـ</a:t>
            </a:r>
            <a:r>
              <a:rPr lang="en-US" sz="1800" b="1" dirty="0"/>
              <a:t> Facebook. </a:t>
            </a:r>
            <a:r>
              <a:rPr lang="ar-SA" sz="1800" b="1" dirty="0"/>
              <a:t>ولكن عندما تم تنفيذ</a:t>
            </a:r>
            <a:r>
              <a:rPr lang="en-US" sz="1800" b="1" dirty="0"/>
              <a:t> Beacon</a:t>
            </a:r>
            <a:r>
              <a:rPr lang="ar-SA" sz="1800" b="1" dirty="0"/>
              <a:t>، تم انتقاد</a:t>
            </a:r>
            <a:r>
              <a:rPr lang="en-US" sz="1800" b="1" dirty="0"/>
              <a:t> Facebook </a:t>
            </a:r>
            <a:r>
              <a:rPr lang="ar-SA" sz="1800" b="1" dirty="0"/>
              <a:t>بشكاوى حول اقتحام الخصوصية ودعوى قضائية. ما سبب هذا القرار السيئ ؟ استنادًا إلى الشعبية الجامحة لموقع شبكته الاجتماعية وصعوده السريع في عالم الأعمال، ربما كان أ</a:t>
            </a:r>
            <a:r>
              <a:rPr lang="en-US" sz="1800" b="1" dirty="0"/>
              <a:t> Mark </a:t>
            </a:r>
            <a:r>
              <a:rPr lang="ar-IQ" sz="1800" b="1" dirty="0"/>
              <a:t>شديد الثقة ا</a:t>
            </a:r>
            <a:r>
              <a:rPr lang="ar-SA" sz="1800" b="1" dirty="0"/>
              <a:t>كثر من اللازم حول كيفية تلقي المستخدمين لـ</a:t>
            </a:r>
            <a:r>
              <a:rPr lang="en-US" sz="1800" b="1" dirty="0"/>
              <a:t> Beacon. </a:t>
            </a:r>
            <a:r>
              <a:rPr lang="ar-SA" sz="1800" b="1" dirty="0"/>
              <a:t>قررت إدارة</a:t>
            </a:r>
            <a:r>
              <a:rPr lang="en-US" sz="1800" b="1" dirty="0"/>
              <a:t> Facebook </a:t>
            </a:r>
            <a:r>
              <a:rPr lang="ar-SA" sz="1800" b="1" dirty="0"/>
              <a:t>بسرعة تسهيل انسحاب العملاء من الخدمة</a:t>
            </a:r>
            <a:endParaRPr lang="en-US" sz="1800" dirty="0"/>
          </a:p>
        </p:txBody>
      </p:sp>
    </p:spTree>
    <p:extLst>
      <p:ext uri="{BB962C8B-B14F-4D97-AF65-F5344CB8AC3E}">
        <p14:creationId xmlns:p14="http://schemas.microsoft.com/office/powerpoint/2010/main" val="422225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9D3DB-4656-4FF8-940D-38C1C91E39B9}"/>
              </a:ext>
            </a:extLst>
          </p:cNvPr>
          <p:cNvSpPr>
            <a:spLocks noGrp="1"/>
          </p:cNvSpPr>
          <p:nvPr>
            <p:ph type="title"/>
          </p:nvPr>
        </p:nvSpPr>
        <p:spPr>
          <a:xfrm>
            <a:off x="1069848" y="484631"/>
            <a:ext cx="10058400" cy="6185109"/>
          </a:xfrm>
        </p:spPr>
        <p:txBody>
          <a:bodyPr>
            <a:normAutofit/>
          </a:bodyPr>
          <a:lstStyle/>
          <a:p>
            <a:pPr algn="r" rtl="1"/>
            <a:r>
              <a:rPr lang="ar-IQ" sz="3200" b="1" u="sng" dirty="0"/>
              <a:t>مسؤلية اتخاذ القرار</a:t>
            </a:r>
            <a:br>
              <a:rPr lang="ar-IQ" sz="2800" dirty="0"/>
            </a:br>
            <a:r>
              <a:rPr lang="ar-SA" sz="3100" dirty="0"/>
              <a:t>يجب اتخاذ العديد من أنواع القرارات المختلفة داخل المؤسسة - مثل كيفية تصنيع المنتج، وكيفية ضمان جودة المنتج، وكيفية إنشاء علاقات مفيدة مع العملاء. ونظرا لأن القرارات التنظيمية يمكن أن تكون متباينة إلى هذا الحد، يجب وضع نوع من الأسباب المنطقية لتحديد من يتحمل مسؤولية اتخاذ القرارات داخل المنظمة. ويستند أحد هذه الأسباب في المقام الأول إلى عاملين: </a:t>
            </a:r>
            <a:br>
              <a:rPr lang="en-US" sz="3100" dirty="0"/>
            </a:br>
            <a:r>
              <a:rPr lang="en-US" sz="3100" dirty="0"/>
              <a:t>-</a:t>
            </a:r>
            <a:r>
              <a:rPr lang="ar-SA" sz="3100" dirty="0"/>
              <a:t>نطاق القرار المطلوب اتخاذه </a:t>
            </a:r>
            <a:br>
              <a:rPr lang="en-US" sz="3100" dirty="0"/>
            </a:br>
            <a:r>
              <a:rPr lang="en-US" sz="3100" dirty="0"/>
              <a:t>-</a:t>
            </a:r>
            <a:r>
              <a:rPr lang="ar-SA" sz="3100" dirty="0"/>
              <a:t>ومستويات الإدارة. </a:t>
            </a:r>
            <a:br>
              <a:rPr lang="en-US" sz="3100" dirty="0"/>
            </a:br>
            <a:r>
              <a:rPr lang="ar-SA" sz="3100" dirty="0"/>
              <a:t>ونطاق القرار هو نسبة نظام الإدارة الكلي الذي سيؤثر عليه القرار. وكلما زادت هذه النسبة، اتسع نطاق القرار. مستويات الإدارة هي ببساطة إدارة دنيا وإدارة متوسطة وإدارة عليا. الأساس المنطقي لتحديد من يتخذ القرارات هو أنه كلما اتسع نطاق القرار، ارتفع مستوى المدير المسؤول عن اتخاذ هذا القرار</a:t>
            </a:r>
            <a:endParaRPr lang="en-US" sz="3100" dirty="0"/>
          </a:p>
        </p:txBody>
      </p:sp>
    </p:spTree>
    <p:extLst>
      <p:ext uri="{BB962C8B-B14F-4D97-AF65-F5344CB8AC3E}">
        <p14:creationId xmlns:p14="http://schemas.microsoft.com/office/powerpoint/2010/main" val="4160675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9CA466-3923-46AD-9E61-22E9D952650E}"/>
              </a:ext>
            </a:extLst>
          </p:cNvPr>
          <p:cNvPicPr>
            <a:picLocks noChangeAspect="1"/>
          </p:cNvPicPr>
          <p:nvPr/>
        </p:nvPicPr>
        <p:blipFill>
          <a:blip r:embed="rId2"/>
          <a:stretch>
            <a:fillRect/>
          </a:stretch>
        </p:blipFill>
        <p:spPr>
          <a:xfrm>
            <a:off x="806823" y="363071"/>
            <a:ext cx="10609729" cy="6387353"/>
          </a:xfrm>
          <a:prstGeom prst="rect">
            <a:avLst/>
          </a:prstGeom>
        </p:spPr>
      </p:pic>
    </p:spTree>
    <p:extLst>
      <p:ext uri="{BB962C8B-B14F-4D97-AF65-F5344CB8AC3E}">
        <p14:creationId xmlns:p14="http://schemas.microsoft.com/office/powerpoint/2010/main" val="256402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B134E-880E-40B0-9842-509444D60F81}"/>
              </a:ext>
            </a:extLst>
          </p:cNvPr>
          <p:cNvSpPr>
            <a:spLocks noGrp="1"/>
          </p:cNvSpPr>
          <p:nvPr>
            <p:ph type="title"/>
          </p:nvPr>
        </p:nvSpPr>
        <p:spPr>
          <a:xfrm>
            <a:off x="8549640" y="685800"/>
            <a:ext cx="3200400" cy="914400"/>
          </a:xfrm>
        </p:spPr>
        <p:txBody>
          <a:bodyPr>
            <a:normAutofit/>
          </a:bodyPr>
          <a:lstStyle/>
          <a:p>
            <a:pPr algn="r" rtl="1"/>
            <a:r>
              <a:rPr lang="ar-SA" sz="2400" dirty="0"/>
              <a:t>يُعرف</a:t>
            </a:r>
            <a:r>
              <a:rPr lang="en-US" sz="2400" dirty="0"/>
              <a:t> Russo </a:t>
            </a:r>
            <a:r>
              <a:rPr lang="ar-SA" sz="2400" dirty="0"/>
              <a:t>القرار بأنه بديل" من بين البدائل المتاحة </a:t>
            </a:r>
            <a:endParaRPr lang="en-US" sz="2400" dirty="0"/>
          </a:p>
        </p:txBody>
      </p:sp>
      <p:pic>
        <p:nvPicPr>
          <p:cNvPr id="6" name="Picture Placeholder 5">
            <a:extLst>
              <a:ext uri="{FF2B5EF4-FFF2-40B4-BE49-F238E27FC236}">
                <a16:creationId xmlns:a16="http://schemas.microsoft.com/office/drawing/2014/main" id="{95F0D730-7303-43BF-A6D3-8164AB3CDBF3}"/>
              </a:ext>
            </a:extLst>
          </p:cNvPr>
          <p:cNvPicPr>
            <a:picLocks noGrp="1" noChangeAspect="1"/>
          </p:cNvPicPr>
          <p:nvPr>
            <p:ph type="pic" idx="1"/>
          </p:nvPr>
        </p:nvPicPr>
        <p:blipFill>
          <a:blip r:embed="rId2"/>
          <a:srcRect l="9711" r="9711"/>
          <a:stretch>
            <a:fillRect/>
          </a:stretch>
        </p:blipFill>
        <p:spPr/>
      </p:pic>
      <p:sp>
        <p:nvSpPr>
          <p:cNvPr id="4" name="Text Placeholder 3">
            <a:extLst>
              <a:ext uri="{FF2B5EF4-FFF2-40B4-BE49-F238E27FC236}">
                <a16:creationId xmlns:a16="http://schemas.microsoft.com/office/drawing/2014/main" id="{CA5D3749-E620-46B8-BD57-70D2047BBE07}"/>
              </a:ext>
            </a:extLst>
          </p:cNvPr>
          <p:cNvSpPr>
            <a:spLocks noGrp="1"/>
          </p:cNvSpPr>
          <p:nvPr>
            <p:ph type="body" sz="half" idx="2"/>
          </p:nvPr>
        </p:nvSpPr>
        <p:spPr>
          <a:xfrm>
            <a:off x="8549640" y="1721224"/>
            <a:ext cx="3200400" cy="3993776"/>
          </a:xfrm>
        </p:spPr>
        <p:txBody>
          <a:bodyPr>
            <a:normAutofit fontScale="92500" lnSpcReduction="10000"/>
          </a:bodyPr>
          <a:lstStyle/>
          <a:p>
            <a:pPr algn="r"/>
            <a:r>
              <a:rPr lang="ar-SA" sz="2400" b="1" cap="all" dirty="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rPr>
              <a:t>القرار هو الاختيار بين بديلين متاحين أو أكثر. كلنا نواجه مواقف القرار كل يوم. قد تتضمن حالة القرار ببساطة اختيار ما إذا كنت ستقضي اليوم في الدراسة أو اداء اعمال اخرى . ولا يهم أي البديل يتم اختياره، بل يقتصر الأمر على الاختيار ،وفي مجال العمل  يؤثر بعضها على عدد كبير من أعضاء المنظمة، ويكلف تنفيذها قدرا كبيرا من المال، وله أثر طويل الأجل على المنظمة.</a:t>
            </a:r>
            <a:endParaRPr lang="en-US" sz="2400" b="1" cap="all" dirty="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endParaRPr>
          </a:p>
        </p:txBody>
      </p:sp>
    </p:spTree>
    <p:extLst>
      <p:ext uri="{BB962C8B-B14F-4D97-AF65-F5344CB8AC3E}">
        <p14:creationId xmlns:p14="http://schemas.microsoft.com/office/powerpoint/2010/main" val="205873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83FB3-65F6-4FFE-B876-11597D140988}"/>
              </a:ext>
            </a:extLst>
          </p:cNvPr>
          <p:cNvSpPr>
            <a:spLocks noGrp="1"/>
          </p:cNvSpPr>
          <p:nvPr>
            <p:ph type="title"/>
          </p:nvPr>
        </p:nvSpPr>
        <p:spPr>
          <a:xfrm>
            <a:off x="8549640" y="497542"/>
            <a:ext cx="3200400" cy="1264024"/>
          </a:xfrm>
        </p:spPr>
        <p:txBody>
          <a:bodyPr/>
          <a:lstStyle/>
          <a:p>
            <a:pPr algn="ctr"/>
            <a:r>
              <a:rPr lang="ar-IQ" dirty="0"/>
              <a:t>مراحل اتخاذ القرار</a:t>
            </a:r>
            <a:br>
              <a:rPr lang="en-US" dirty="0"/>
            </a:br>
            <a:endParaRPr lang="en-US" dirty="0"/>
          </a:p>
        </p:txBody>
      </p:sp>
      <p:pic>
        <p:nvPicPr>
          <p:cNvPr id="8" name="Picture Placeholder 7">
            <a:extLst>
              <a:ext uri="{FF2B5EF4-FFF2-40B4-BE49-F238E27FC236}">
                <a16:creationId xmlns:a16="http://schemas.microsoft.com/office/drawing/2014/main" id="{07ADAC72-F30E-4C5A-B0F0-92C546235164}"/>
              </a:ext>
            </a:extLst>
          </p:cNvPr>
          <p:cNvPicPr>
            <a:picLocks noGrp="1" noChangeAspect="1"/>
          </p:cNvPicPr>
          <p:nvPr>
            <p:ph type="pic" idx="1"/>
          </p:nvPr>
        </p:nvPicPr>
        <p:blipFill>
          <a:blip r:embed="rId2"/>
          <a:srcRect l="9711" r="9711"/>
          <a:stretch>
            <a:fillRect/>
          </a:stretch>
        </p:blipFill>
        <p:spPr/>
      </p:pic>
      <p:sp>
        <p:nvSpPr>
          <p:cNvPr id="4" name="Text Placeholder 3">
            <a:extLst>
              <a:ext uri="{FF2B5EF4-FFF2-40B4-BE49-F238E27FC236}">
                <a16:creationId xmlns:a16="http://schemas.microsoft.com/office/drawing/2014/main" id="{40CDBC47-9B6E-4289-9B9D-7E22C3C9C356}"/>
              </a:ext>
            </a:extLst>
          </p:cNvPr>
          <p:cNvSpPr>
            <a:spLocks noGrp="1"/>
          </p:cNvSpPr>
          <p:nvPr>
            <p:ph type="body" sz="half" idx="2"/>
          </p:nvPr>
        </p:nvSpPr>
        <p:spPr>
          <a:xfrm>
            <a:off x="8549640" y="1627094"/>
            <a:ext cx="3200400" cy="4087906"/>
          </a:xfrm>
        </p:spPr>
        <p:txBody>
          <a:bodyPr>
            <a:normAutofit/>
          </a:bodyPr>
          <a:lstStyle/>
          <a:p>
            <a:pPr algn="r" rtl="1"/>
            <a:r>
              <a:rPr lang="en-US" sz="2400" dirty="0"/>
              <a:t>1</a:t>
            </a:r>
            <a:r>
              <a:rPr lang="ar-IQ" sz="2400" dirty="0"/>
              <a:t>.</a:t>
            </a:r>
            <a:r>
              <a:rPr lang="ar-SA" sz="2400" dirty="0"/>
              <a:t> تحديد مشكلة قائمة. </a:t>
            </a:r>
            <a:endParaRPr lang="en-US" sz="2400" dirty="0"/>
          </a:p>
          <a:p>
            <a:pPr algn="r" rtl="1"/>
            <a:r>
              <a:rPr lang="ar-SA" sz="2400" dirty="0"/>
              <a:t>2. قائمة البدائل الممكنة لحل المشكلة. </a:t>
            </a:r>
            <a:endParaRPr lang="en-US" sz="2400" dirty="0"/>
          </a:p>
          <a:p>
            <a:pPr algn="r" rtl="1"/>
            <a:r>
              <a:rPr lang="ar-SA" sz="2400" dirty="0"/>
              <a:t>3. اختر أكثر هذه البدائل فائدة.</a:t>
            </a:r>
            <a:endParaRPr lang="en-US" sz="2400" dirty="0"/>
          </a:p>
          <a:p>
            <a:pPr algn="r" rtl="1"/>
            <a:r>
              <a:rPr lang="ar-SA" sz="2400" dirty="0"/>
              <a:t> 4. تنفيذ البديل المختار</a:t>
            </a:r>
            <a:endParaRPr lang="en-US" sz="2400" dirty="0"/>
          </a:p>
          <a:p>
            <a:pPr algn="r" rtl="1"/>
            <a:r>
              <a:rPr lang="ar-SA" sz="2400" dirty="0"/>
              <a:t>5. جمع التعليقات لمعرفة ما إذا كان البديل المنفذ هو حل المشكلة المحددة</a:t>
            </a:r>
            <a:endParaRPr lang="en-US" sz="2400" dirty="0"/>
          </a:p>
          <a:p>
            <a:endParaRPr lang="en-US" dirty="0"/>
          </a:p>
        </p:txBody>
      </p:sp>
    </p:spTree>
    <p:extLst>
      <p:ext uri="{BB962C8B-B14F-4D97-AF65-F5344CB8AC3E}">
        <p14:creationId xmlns:p14="http://schemas.microsoft.com/office/powerpoint/2010/main" val="336627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2FB4564-FC9E-4F96-91EF-5733FF1ADA02}"/>
              </a:ext>
            </a:extLst>
          </p:cNvPr>
          <p:cNvPicPr>
            <a:picLocks noChangeAspect="1"/>
          </p:cNvPicPr>
          <p:nvPr/>
        </p:nvPicPr>
        <p:blipFill>
          <a:blip r:embed="rId2"/>
          <a:stretch>
            <a:fillRect/>
          </a:stretch>
        </p:blipFill>
        <p:spPr>
          <a:xfrm>
            <a:off x="1089211" y="376518"/>
            <a:ext cx="10246659" cy="6387353"/>
          </a:xfrm>
          <a:prstGeom prst="rect">
            <a:avLst/>
          </a:prstGeom>
        </p:spPr>
      </p:pic>
    </p:spTree>
    <p:extLst>
      <p:ext uri="{BB962C8B-B14F-4D97-AF65-F5344CB8AC3E}">
        <p14:creationId xmlns:p14="http://schemas.microsoft.com/office/powerpoint/2010/main" val="170785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9FC3BE8-FC2C-4EEE-9D5C-3C654BA33359}"/>
              </a:ext>
            </a:extLst>
          </p:cNvPr>
          <p:cNvPicPr>
            <a:picLocks noChangeAspect="1"/>
          </p:cNvPicPr>
          <p:nvPr/>
        </p:nvPicPr>
        <p:blipFill>
          <a:blip r:embed="rId2"/>
          <a:stretch>
            <a:fillRect/>
          </a:stretch>
        </p:blipFill>
        <p:spPr>
          <a:xfrm>
            <a:off x="1075765" y="161365"/>
            <a:ext cx="10165976" cy="6454588"/>
          </a:xfrm>
          <a:prstGeom prst="rect">
            <a:avLst/>
          </a:prstGeom>
        </p:spPr>
      </p:pic>
    </p:spTree>
    <p:extLst>
      <p:ext uri="{BB962C8B-B14F-4D97-AF65-F5344CB8AC3E}">
        <p14:creationId xmlns:p14="http://schemas.microsoft.com/office/powerpoint/2010/main" val="22163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9CB2-8A23-43A4-9AA8-9EC7B590D9DC}"/>
              </a:ext>
            </a:extLst>
          </p:cNvPr>
          <p:cNvSpPr>
            <a:spLocks noGrp="1"/>
          </p:cNvSpPr>
          <p:nvPr>
            <p:ph type="title"/>
          </p:nvPr>
        </p:nvSpPr>
        <p:spPr/>
        <p:txBody>
          <a:bodyPr/>
          <a:lstStyle/>
          <a:p>
            <a:pPr algn="ctr"/>
            <a:r>
              <a:rPr lang="ar-IQ" b="1" dirty="0"/>
              <a:t>ادوات اتخاذ القرارات</a:t>
            </a:r>
            <a:endParaRPr lang="en-US" dirty="0"/>
          </a:p>
        </p:txBody>
      </p:sp>
      <p:sp>
        <p:nvSpPr>
          <p:cNvPr id="3" name="Text Placeholder 2">
            <a:extLst>
              <a:ext uri="{FF2B5EF4-FFF2-40B4-BE49-F238E27FC236}">
                <a16:creationId xmlns:a16="http://schemas.microsoft.com/office/drawing/2014/main" id="{C880D2A8-EA8B-4E82-8629-3BEB0A60538F}"/>
              </a:ext>
            </a:extLst>
          </p:cNvPr>
          <p:cNvSpPr>
            <a:spLocks noGrp="1"/>
          </p:cNvSpPr>
          <p:nvPr>
            <p:ph type="body" idx="1"/>
          </p:nvPr>
        </p:nvSpPr>
        <p:spPr>
          <a:xfrm>
            <a:off x="1066800" y="1788459"/>
            <a:ext cx="4754880" cy="899877"/>
          </a:xfrm>
        </p:spPr>
        <p:txBody>
          <a:bodyPr/>
          <a:lstStyle/>
          <a:p>
            <a:pPr algn="ctr"/>
            <a:r>
              <a:rPr lang="ar-IQ" sz="2800" u="sng" dirty="0"/>
              <a:t>شجرة القرارات</a:t>
            </a:r>
            <a:endParaRPr lang="en-US" sz="2800" u="sng" dirty="0"/>
          </a:p>
          <a:p>
            <a:endParaRPr lang="en-US" dirty="0"/>
          </a:p>
        </p:txBody>
      </p:sp>
      <p:sp>
        <p:nvSpPr>
          <p:cNvPr id="4" name="Content Placeholder 3">
            <a:extLst>
              <a:ext uri="{FF2B5EF4-FFF2-40B4-BE49-F238E27FC236}">
                <a16:creationId xmlns:a16="http://schemas.microsoft.com/office/drawing/2014/main" id="{8C6AB820-154B-4D2F-A15E-712BE62CA98E}"/>
              </a:ext>
            </a:extLst>
          </p:cNvPr>
          <p:cNvSpPr>
            <a:spLocks noGrp="1"/>
          </p:cNvSpPr>
          <p:nvPr>
            <p:ph sz="half" idx="2"/>
          </p:nvPr>
        </p:nvSpPr>
        <p:spPr>
          <a:xfrm>
            <a:off x="1069848" y="2743199"/>
            <a:ext cx="4754880" cy="4114799"/>
          </a:xfrm>
        </p:spPr>
        <p:txBody>
          <a:bodyPr/>
          <a:lstStyle/>
          <a:p>
            <a:pPr algn="r" rtl="1"/>
            <a:r>
              <a:rPr lang="ar-IQ" sz="2800" dirty="0"/>
              <a:t>شجرة القرار هي أداة لاتخاذ القرار تستخدم عادةً لتقييم القرارات التي تنطوي على سلسلة من الخطوات</a:t>
            </a:r>
            <a:endParaRPr lang="en-US" dirty="0"/>
          </a:p>
        </p:txBody>
      </p:sp>
      <p:sp>
        <p:nvSpPr>
          <p:cNvPr id="5" name="Text Placeholder 4">
            <a:extLst>
              <a:ext uri="{FF2B5EF4-FFF2-40B4-BE49-F238E27FC236}">
                <a16:creationId xmlns:a16="http://schemas.microsoft.com/office/drawing/2014/main" id="{9BA5B3F6-7E33-40F0-A72C-492C486CF1A0}"/>
              </a:ext>
            </a:extLst>
          </p:cNvPr>
          <p:cNvSpPr>
            <a:spLocks noGrp="1"/>
          </p:cNvSpPr>
          <p:nvPr>
            <p:ph type="body" sz="quarter" idx="3"/>
          </p:nvPr>
        </p:nvSpPr>
        <p:spPr>
          <a:xfrm>
            <a:off x="6364224" y="1613647"/>
            <a:ext cx="4754880" cy="1074689"/>
          </a:xfrm>
        </p:spPr>
        <p:txBody>
          <a:bodyPr/>
          <a:lstStyle/>
          <a:p>
            <a:pPr algn="ctr"/>
            <a:r>
              <a:rPr lang="ar-IQ" sz="2800" u="sng" dirty="0"/>
              <a:t>نظرية الاحتمالات</a:t>
            </a:r>
            <a:endParaRPr lang="en-US" sz="2800" dirty="0"/>
          </a:p>
          <a:p>
            <a:endParaRPr lang="en-US" dirty="0"/>
          </a:p>
        </p:txBody>
      </p:sp>
      <p:sp>
        <p:nvSpPr>
          <p:cNvPr id="6" name="Content Placeholder 5">
            <a:extLst>
              <a:ext uri="{FF2B5EF4-FFF2-40B4-BE49-F238E27FC236}">
                <a16:creationId xmlns:a16="http://schemas.microsoft.com/office/drawing/2014/main" id="{6E55AFB1-AC9C-4625-8DD1-2B2FB727F425}"/>
              </a:ext>
            </a:extLst>
          </p:cNvPr>
          <p:cNvSpPr>
            <a:spLocks noGrp="1"/>
          </p:cNvSpPr>
          <p:nvPr>
            <p:ph sz="quarter" idx="4"/>
          </p:nvPr>
        </p:nvSpPr>
        <p:spPr>
          <a:xfrm>
            <a:off x="6364224" y="2743200"/>
            <a:ext cx="4754880" cy="4114800"/>
          </a:xfrm>
        </p:spPr>
        <p:txBody>
          <a:bodyPr/>
          <a:lstStyle/>
          <a:p>
            <a:pPr algn="r" rtl="1"/>
            <a:r>
              <a:rPr lang="ar-IQ" sz="2400" dirty="0"/>
              <a:t>نظرية الاحتمالات هي أداة لصنع القرار تستخدم في حالات المخاطرة - الحالات التي لا يكون فيها صانعوا القرار متأكدين تمامًا من نتيجة بديل منفذ ، على وجه التحديد، القيمة المتوقعة (</a:t>
            </a:r>
            <a:r>
              <a:rPr lang="en-US" sz="2400" dirty="0"/>
              <a:t>EV</a:t>
            </a:r>
            <a:r>
              <a:rPr lang="ar-IQ" sz="2400" dirty="0"/>
              <a:t>) للبديل تساوي  الدخل (</a:t>
            </a:r>
            <a:r>
              <a:rPr lang="en-US" sz="2400" dirty="0"/>
              <a:t>I</a:t>
            </a:r>
            <a:r>
              <a:rPr lang="ar-IQ" sz="2400" dirty="0"/>
              <a:t>) الذي سينتجه البديل، مضروبًا في احتمالية إنتاج هذا الدخل (</a:t>
            </a:r>
            <a:r>
              <a:rPr lang="en-US" sz="2400" dirty="0"/>
              <a:t>P</a:t>
            </a:r>
            <a:r>
              <a:rPr lang="ar-IQ" sz="2400" dirty="0"/>
              <a:t>).، يختار صانعو القرار عموما البديل وينفذونه بأعلى قيمة متوقعة.</a:t>
            </a:r>
            <a:endParaRPr lang="en-US" sz="2400" dirty="0"/>
          </a:p>
          <a:p>
            <a:endParaRPr lang="en-US" dirty="0"/>
          </a:p>
        </p:txBody>
      </p:sp>
    </p:spTree>
    <p:extLst>
      <p:ext uri="{BB962C8B-B14F-4D97-AF65-F5344CB8AC3E}">
        <p14:creationId xmlns:p14="http://schemas.microsoft.com/office/powerpoint/2010/main" val="139699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E08FE-FD18-464D-8291-4DFF4F864A78}"/>
              </a:ext>
            </a:extLst>
          </p:cNvPr>
          <p:cNvSpPr>
            <a:spLocks noGrp="1"/>
          </p:cNvSpPr>
          <p:nvPr>
            <p:ph type="title"/>
          </p:nvPr>
        </p:nvSpPr>
        <p:spPr>
          <a:xfrm>
            <a:off x="8549640" y="188259"/>
            <a:ext cx="3200400" cy="1358153"/>
          </a:xfrm>
        </p:spPr>
        <p:txBody>
          <a:bodyPr>
            <a:normAutofit fontScale="90000"/>
          </a:bodyPr>
          <a:lstStyle/>
          <a:p>
            <a:pPr algn="ctr"/>
            <a:r>
              <a:rPr lang="ar-IQ" dirty="0"/>
              <a:t>عملية اتخاذ القرارات الجماعية</a:t>
            </a:r>
            <a:br>
              <a:rPr lang="en-US" dirty="0"/>
            </a:br>
            <a:endParaRPr lang="en-US" dirty="0"/>
          </a:p>
        </p:txBody>
      </p:sp>
      <p:pic>
        <p:nvPicPr>
          <p:cNvPr id="6" name="Picture Placeholder 5">
            <a:extLst>
              <a:ext uri="{FF2B5EF4-FFF2-40B4-BE49-F238E27FC236}">
                <a16:creationId xmlns:a16="http://schemas.microsoft.com/office/drawing/2014/main" id="{EAFFA69A-62E2-4821-9117-2CE5E4507685}"/>
              </a:ext>
            </a:extLst>
          </p:cNvPr>
          <p:cNvPicPr>
            <a:picLocks noGrp="1" noChangeAspect="1"/>
          </p:cNvPicPr>
          <p:nvPr>
            <p:ph type="pic" idx="1"/>
          </p:nvPr>
        </p:nvPicPr>
        <p:blipFill>
          <a:blip r:embed="rId2"/>
          <a:srcRect l="17363" r="17363"/>
          <a:stretch>
            <a:fillRect/>
          </a:stretch>
        </p:blipFill>
        <p:spPr/>
      </p:pic>
      <p:sp>
        <p:nvSpPr>
          <p:cNvPr id="4" name="Text Placeholder 3">
            <a:extLst>
              <a:ext uri="{FF2B5EF4-FFF2-40B4-BE49-F238E27FC236}">
                <a16:creationId xmlns:a16="http://schemas.microsoft.com/office/drawing/2014/main" id="{6FFC5F98-AEB4-4A2A-B730-A449684294E9}"/>
              </a:ext>
            </a:extLst>
          </p:cNvPr>
          <p:cNvSpPr>
            <a:spLocks noGrp="1"/>
          </p:cNvSpPr>
          <p:nvPr>
            <p:ph type="body" sz="half" idx="2"/>
          </p:nvPr>
        </p:nvSpPr>
        <p:spPr>
          <a:xfrm>
            <a:off x="8549640" y="1546412"/>
            <a:ext cx="3200400" cy="4168588"/>
          </a:xfrm>
        </p:spPr>
        <p:txBody>
          <a:bodyPr>
            <a:normAutofit/>
          </a:bodyPr>
          <a:lstStyle/>
          <a:p>
            <a:pPr algn="r" rtl="1"/>
            <a:r>
              <a:rPr lang="ar-IQ" sz="2400" dirty="0"/>
              <a:t>يعد اتخاذ قرار جماعي سليم في ظل الظروف التنظيمية المعقدة تحديًا هائلاً. ولحسن الحظ، وضعت عدة عمليات مفيدة لمساعدة المجموعات على مواجهة هذا التحدي ومن هذه العمليات: </a:t>
            </a:r>
          </a:p>
          <a:p>
            <a:pPr algn="r" rtl="1"/>
            <a:r>
              <a:rPr lang="ar-IQ" sz="2400" dirty="0"/>
              <a:t>العصف الذهني، </a:t>
            </a:r>
          </a:p>
          <a:p>
            <a:pPr algn="r" rtl="1"/>
            <a:r>
              <a:rPr lang="ar-IQ" sz="2400" dirty="0"/>
              <a:t>وتقنية المجموعة الاسمية،</a:t>
            </a:r>
          </a:p>
          <a:p>
            <a:pPr algn="r" rtl="1"/>
            <a:r>
              <a:rPr lang="ar-IQ" sz="2400" dirty="0"/>
              <a:t> وتقنية دلفي</a:t>
            </a:r>
            <a:endParaRPr lang="en-US" sz="2400" dirty="0"/>
          </a:p>
        </p:txBody>
      </p:sp>
    </p:spTree>
    <p:extLst>
      <p:ext uri="{BB962C8B-B14F-4D97-AF65-F5344CB8AC3E}">
        <p14:creationId xmlns:p14="http://schemas.microsoft.com/office/powerpoint/2010/main" val="103006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9F56A-2CD2-4DB0-AD64-EED0A7DF38F8}"/>
              </a:ext>
            </a:extLst>
          </p:cNvPr>
          <p:cNvSpPr>
            <a:spLocks noGrp="1"/>
          </p:cNvSpPr>
          <p:nvPr>
            <p:ph type="title"/>
          </p:nvPr>
        </p:nvSpPr>
        <p:spPr>
          <a:xfrm>
            <a:off x="1069848" y="484631"/>
            <a:ext cx="10058400" cy="5956509"/>
          </a:xfrm>
        </p:spPr>
        <p:txBody>
          <a:bodyPr>
            <a:normAutofit fontScale="90000"/>
          </a:bodyPr>
          <a:lstStyle/>
          <a:p>
            <a:pPr algn="r" rtl="1"/>
            <a:r>
              <a:rPr lang="ar-IQ" sz="2700" dirty="0"/>
              <a:t>العصف الذهني (بالإنجليزية: </a:t>
            </a:r>
            <a:r>
              <a:rPr lang="en-US" sz="2700" dirty="0"/>
              <a:t>Brainstorming</a:t>
            </a:r>
            <a:r>
              <a:rPr lang="ar-IQ" sz="2700" dirty="0"/>
              <a:t>) هو عملية اتخاذ قرار جماعية تُحظر فيها ردود الفعل السلبية على أي بديل مقترح من قبل أي عضو في المجموعة حتى يقدم جميع الأعضاء بدائل يعتبرونها ذات قيمة، تم تصميم العصف الذهني بعناية لتشجيع جميع أعضاء المجموعة على المساهمة بأكبر عدد ممكن من بدائل القرار القابلة للتطبيق،وتتمثل فرضيته في أنه إذا بدأ تقييم البدائل قبل تقديم جميع البدائل الممكنة، فقد يتم تجاهل البدائل القيمة</a:t>
            </a:r>
            <a:br>
              <a:rPr lang="en-US" sz="2700" dirty="0"/>
            </a:br>
            <a:r>
              <a:rPr lang="ar-IQ" sz="2700" dirty="0"/>
              <a:t>أثناء العصف الذهني، يتم تشجيع أعضاء المجموعة على طرح أفكارهم، بغض النظر عن مدى غرابتهم، بينما يسجل عضو المجموعة المعين جميع الأفكار للمناقشة  اكتشف ديفيد أرمسترونج من </a:t>
            </a:r>
            <a:r>
              <a:rPr lang="en-US" sz="2700" dirty="0"/>
              <a:t>Armstrong International</a:t>
            </a:r>
            <a:r>
              <a:rPr lang="ar-IQ" sz="2700" dirty="0"/>
              <a:t> طريقة مثيرة للاهتمام لتثبيط التقييم المبكر للأفكار خلال جلسة عصف ذهني: يسمح بتعليق سلبي واحد فقط لكل عضو في المجموعة. قبل أن تبدأ المناقشة، يسلم كل عضو قطعة واحدة من حلوى </a:t>
            </a:r>
            <a:r>
              <a:rPr lang="en-US" sz="2700" dirty="0"/>
              <a:t>M &amp; M</a:t>
            </a:r>
            <a:r>
              <a:rPr lang="ar-IQ" sz="2700" dirty="0"/>
              <a:t>. بمجرد أن يدلي العضو بتعليق سلبي، يجب عليه أو عليها أكل قطعة الحلوى. نظرًا لأن أحد أعضاء المجموعة مطالب بالحصول على قطعة حلوى غير مأكولة للإدلاء بتعليق سلبي، فإن الأعضاء يتمتعون بالحكمة الشديدة بشأن استخدام فرصتهم الوحيدة ليكونوا سلبيين.بمجرد تقديم أفكار الجميع، تقوم المجموعة بتقييم الأفكار واختيار الأفكار التي تحمل الوعد الأكبر</a:t>
            </a:r>
            <a:r>
              <a:rPr lang="ar-IQ" dirty="0"/>
              <a:t>.</a:t>
            </a:r>
            <a:br>
              <a:rPr lang="en-US" dirty="0"/>
            </a:br>
            <a:endParaRPr lang="en-US" sz="3200" dirty="0"/>
          </a:p>
        </p:txBody>
      </p:sp>
    </p:spTree>
    <p:extLst>
      <p:ext uri="{BB962C8B-B14F-4D97-AF65-F5344CB8AC3E}">
        <p14:creationId xmlns:p14="http://schemas.microsoft.com/office/powerpoint/2010/main" val="1857952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E579C-3F4F-4B85-9C96-9F9C3A1AA90D}"/>
              </a:ext>
            </a:extLst>
          </p:cNvPr>
          <p:cNvSpPr>
            <a:spLocks noGrp="1"/>
          </p:cNvSpPr>
          <p:nvPr>
            <p:ph type="title"/>
          </p:nvPr>
        </p:nvSpPr>
        <p:spPr>
          <a:xfrm>
            <a:off x="1069848" y="484631"/>
            <a:ext cx="10058400" cy="6185109"/>
          </a:xfrm>
        </p:spPr>
        <p:txBody>
          <a:bodyPr>
            <a:normAutofit/>
          </a:bodyPr>
          <a:lstStyle/>
          <a:p>
            <a:pPr algn="r" rtl="1"/>
            <a:r>
              <a:rPr lang="ar-IQ" sz="3100" b="1" dirty="0"/>
              <a:t>تقنية المجموعة الاسمية</a:t>
            </a:r>
            <a:r>
              <a:rPr lang="ar-IQ" sz="3100" dirty="0"/>
              <a:t> هي عملية مفيدة أخرى لمساعدة المجموعات على اتخاذ القرارات. وتهدف هذه العملية إلى كفالة مشاركة كل عضو من أعضاء المجموعة على قدم المساواة في اتخاذ قرار المجموعة وهي تنطوي على الخطوات التالية: </a:t>
            </a:r>
            <a:br>
              <a:rPr lang="en-US" sz="3100" dirty="0"/>
            </a:br>
            <a:r>
              <a:rPr lang="ar-IQ" sz="3100" dirty="0"/>
              <a:t>1-يكتب كل عضو في المجموعة أفكاره حول القرار أو المشكلة التي تتم مناقشتها. </a:t>
            </a:r>
            <a:br>
              <a:rPr lang="en-US" sz="3100" dirty="0"/>
            </a:br>
            <a:r>
              <a:rPr lang="ar-IQ" sz="3100" dirty="0"/>
              <a:t>2. ويقدم كل عضو أفكاره شفويا. عادة ما تكون الأفكار مكتوبة على لوحة يمكن لجميع الأعضاء الآخرين رؤيتها والإشارة إليها. </a:t>
            </a:r>
            <a:br>
              <a:rPr lang="en-US" sz="3100" dirty="0"/>
            </a:br>
            <a:r>
              <a:rPr lang="ar-IQ" sz="3100" dirty="0"/>
              <a:t>3. بعد أن يقدم جميع الأعضاء أفكارهم، تناقش المجموعة بأكملها هذه الأفكار في وقت واحد. تميل المناقشة إلى أن تكون غير منظمة وعفوية. </a:t>
            </a:r>
            <a:br>
              <a:rPr lang="en-US" sz="3100" dirty="0"/>
            </a:br>
            <a:r>
              <a:rPr lang="ar-IQ" sz="3100" dirty="0"/>
              <a:t>4. عند اكتمال المناقشة، يتم إجراء اقتراع سري للسماح للأعضاء بدعم أفكارهم المفضلة دون مخاوف. يتم اعتماد وتنفيذ الفكرة الحاصلة على أكبر عدد من الأصوات.</a:t>
            </a:r>
            <a:br>
              <a:rPr lang="en-US" dirty="0"/>
            </a:br>
            <a:endParaRPr lang="en-US" sz="2000" dirty="0"/>
          </a:p>
        </p:txBody>
      </p:sp>
    </p:spTree>
    <p:extLst>
      <p:ext uri="{BB962C8B-B14F-4D97-AF65-F5344CB8AC3E}">
        <p14:creationId xmlns:p14="http://schemas.microsoft.com/office/powerpoint/2010/main" val="1555021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57</TotalTime>
  <Words>1238</Words>
  <Application>Microsoft Office PowerPoint</Application>
  <PresentationFormat>Widescreen</PresentationFormat>
  <Paragraphs>31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Rockwell</vt:lpstr>
      <vt:lpstr>Rockwell Condensed</vt:lpstr>
      <vt:lpstr>Wingdings</vt:lpstr>
      <vt:lpstr>Wood Type</vt:lpstr>
      <vt:lpstr>القرار الاداري </vt:lpstr>
      <vt:lpstr>يُعرف Russo القرار بأنه بديل" من بين البدائل المتاحة </vt:lpstr>
      <vt:lpstr>مراحل اتخاذ القرار </vt:lpstr>
      <vt:lpstr>PowerPoint Presentation</vt:lpstr>
      <vt:lpstr>PowerPoint Presentation</vt:lpstr>
      <vt:lpstr>ادوات اتخاذ القرارات</vt:lpstr>
      <vt:lpstr>عملية اتخاذ القرارات الجماعية </vt:lpstr>
      <vt:lpstr>العصف الذهني (بالإنجليزية: Brainstorming) هو عملية اتخاذ قرار جماعية تُحظر فيها ردود الفعل السلبية على أي بديل مقترح من قبل أي عضو في المجموعة حتى يقدم جميع الأعضاء بدائل يعتبرونها ذات قيمة، تم تصميم العصف الذهني بعناية لتشجيع جميع أعضاء المجموعة على المساهمة بأكبر عدد ممكن من بدائل القرار القابلة للتطبيق،وتتمثل فرضيته في أنه إذا بدأ تقييم البدائل قبل تقديم جميع البدائل الممكنة، فقد يتم تجاهل البدائل القيمة أثناء العصف الذهني، يتم تشجيع أعضاء المجموعة على طرح أفكارهم، بغض النظر عن مدى غرابتهم، بينما يسجل عضو المجموعة المعين جميع الأفكار للمناقشة  اكتشف ديفيد أرمسترونج من Armstrong International طريقة مثيرة للاهتمام لتثبيط التقييم المبكر للأفكار خلال جلسة عصف ذهني: يسمح بتعليق سلبي واحد فقط لكل عضو في المجموعة. قبل أن تبدأ المناقشة، يسلم كل عضو قطعة واحدة من حلوى M &amp; M. بمجرد أن يدلي العضو بتعليق سلبي، يجب عليه أو عليها أكل قطعة الحلوى. نظرًا لأن أحد أعضاء المجموعة مطالب بالحصول على قطعة حلوى غير مأكولة للإدلاء بتعليق سلبي، فإن الأعضاء يتمتعون بالحكمة الشديدة بشأن استخدام فرصتهم الوحيدة ليكونوا سلبيين.بمجرد تقديم أفكار الجميع، تقوم المجموعة بتقييم الأفكار واختيار الأفكار التي تحمل الوعد الأكبر. </vt:lpstr>
      <vt:lpstr>تقنية المجموعة الاسمية هي عملية مفيدة أخرى لمساعدة المجموعات على اتخاذ القرارات. وتهدف هذه العملية إلى كفالة مشاركة كل عضو من أعضاء المجموعة على قدم المساواة في اتخاذ قرار المجموعة وهي تنطوي على الخطوات التالية:  1-يكتب كل عضو في المجموعة أفكاره حول القرار أو المشكلة التي تتم مناقشتها.  2. ويقدم كل عضو أفكاره شفويا. عادة ما تكون الأفكار مكتوبة على لوحة يمكن لجميع الأعضاء الآخرين رؤيتها والإشارة إليها.  3. بعد أن يقدم جميع الأعضاء أفكارهم، تناقش المجموعة بأكملها هذه الأفكار في وقت واحد. تميل المناقشة إلى أن تكون غير منظمة وعفوية.  4. عند اكتمال المناقشة، يتم إجراء اقتراع سري للسماح للأعضاء بدعم أفكارهم المفضلة دون مخاوف. يتم اعتماد وتنفيذ الفكرة الحاصلة على أكبر عدد من الأصوات. </vt:lpstr>
      <vt:lpstr>تقنية دلفي هي عملية مفيدة ثالثة لمساعدة المجموعات على اتخاذ القرارات. تتضمن تقنية دلفي تعميم استبيانات حول مشكلة معينة بين أعضاء المجموعة، وتبادل نتائج الاستبيان معهم، ثم الاستمرار في إعادة تدوير وصقل الردود الفردية حتى يتم التوصل إلى توافق في الآراء بشأن المشكلة، على عكس تقنية المجموعة الاسمية والعصف الذهني، لا يجتمع اعضاء  تقنية دلفي وجهاً لوجه. وفيما يلي الخطوات الرسمية المتبعة في تقنية دلفي: 1. تم تحديد مشكلة. 2. يُطلب من أعضاء المجموعة تقديم حلول للمشكلة من خلال تقديم ردود مجهولة على استبيان مصمم بعناية.  3. ويتم تجميع ردود جميع أعضاء المجموعة وإرسالها إلى جميع أعضاء المجموعة.  4. يُطلب من كل عضو من أعضاء المجموعة إيجاد حل جديد للمشكلة بعد أن يدرسوا الردود الفردية لجميع أعضاء المجموعة الآخرين الذين تم تجميعهم في الخطوة 3.  5. وتتكرر الخطوتان 3 و 4 إلى أن يتم التوصل إلى حل بتوافق الآراء </vt:lpstr>
      <vt:lpstr>العوامل المؤثرة في إتخاذ القرار أ- القيم والمعتقدات : للقيم والمعتقدات تأثير كبير في اتخاذ القرار ودون ذلك يتعارض مع حقائق وطبيعة النفس البشرية وتفاعلها في الحياة. ب- المؤثرات الشخصية : لكل فرد شخصيته التي ترتبط بالأفكار والمعتقدات التي يحملها والتي تؤثر على القرار الذي سيتخذه، ومن ثم يكون القرار متطابقاً مع تلك الأفكار والتوجهات الشخصية للفرد ت- الميول والطموحات: لطموحات الفرد وميوله دور مهم في اتخاذ القرار لذلك يتخذ الفرد القرار النابع من ميوله وطموحاته دون النظر إلى النتائج المادية أو الحسابات الموضوعية المترتبة على ذلك ث العوامل النفسية : تؤثر العوامل النفسية على اتخاذ القرار وصوابيته ، فإزالة التوتر النفسي والاضطراب والحيرة والتردد لها تأثير كبير في إنجاز العمل وتحقيق الأهداف والطموحات والأمال التي يسعى إليها الفرد  </vt:lpstr>
      <vt:lpstr>لماذا يتخذ المديرون قرارات غير ناجحة</vt:lpstr>
      <vt:lpstr>1- خداع الانطباعات الأولية 2- تبرير القرارات السابقة 3-رؤية ما تريد رؤيته 4-إدامة الوضع الراهن 5- الخداع من خلال تأطير مشكلة 6-الافراط بالثقة</vt:lpstr>
      <vt:lpstr>الافراط بالثقة</vt:lpstr>
      <vt:lpstr>مسؤلية اتخاذ القرار يجب اتخاذ العديد من أنواع القرارات المختلفة داخل المؤسسة - مثل كيفية تصنيع المنتج، وكيفية ضمان جودة المنتج، وكيفية إنشاء علاقات مفيدة مع العملاء. ونظرا لأن القرارات التنظيمية يمكن أن تكون متباينة إلى هذا الحد، يجب وضع نوع من الأسباب المنطقية لتحديد من يتحمل مسؤولية اتخاذ القرارات داخل المنظمة. ويستند أحد هذه الأسباب في المقام الأول إلى عاملين:  -نطاق القرار المطلوب اتخاذه  -ومستويات الإدارة.  ونطاق القرار هو نسبة نظام الإدارة الكلي الذي سيؤثر عليه القرار. وكلما زادت هذه النسبة، اتسع نطاق القرار. مستويات الإدارة هي ببساطة إدارة دنيا وإدارة متوسطة وإدارة عليا. الأساس المنطقي لتحديد من يتخذ القرارات هو أنه كلما اتسع نطاق القرار، ارتفع مستوى المدير المسؤول عن اتخاذ هذا القرار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القرار الاداري</dc:title>
  <dc:creator>marwa basim</dc:creator>
  <cp:lastModifiedBy>marwa basim</cp:lastModifiedBy>
  <cp:revision>2</cp:revision>
  <dcterms:created xsi:type="dcterms:W3CDTF">2023-11-04T13:41:32Z</dcterms:created>
  <dcterms:modified xsi:type="dcterms:W3CDTF">2023-11-04T14:38:40Z</dcterms:modified>
</cp:coreProperties>
</file>