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odec Pro Bold" panose="020B0604020202020204" charset="0"/>
      <p:regular r:id="rId11"/>
    </p:embeddedFont>
    <p:embeddedFont>
      <p:font typeface="Calibri" panose="020F0502020204030204" pitchFamily="34" charset="0"/>
      <p:regular r:id="rId12"/>
      <p:bold r:id="rId13"/>
      <p:italic r:id="rId14"/>
      <p:boldItalic r:id="rId15"/>
    </p:embeddedFont>
    <p:embeddedFont>
      <p:font typeface="Codec Pro" panose="020B0604020202020204" charset="0"/>
      <p:regular r:id="rId16"/>
    </p:embeddedFont>
    <p:embeddedFont>
      <p:font typeface="Canva Sans" panose="020B0604020202020204" charset="0"/>
      <p:regular r:id="rId17"/>
    </p:embeddedFont>
    <p:embeddedFont>
      <p:font typeface="Aref Ruqaa" panose="020B0604020202020204" charset="-78"/>
      <p:regular r:id="rId18"/>
    </p:embeddedFont>
    <p:embeddedFont>
      <p:font typeface="Canva Sans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3440"/>
        </a:solidFill>
        <a:effectLst/>
      </p:bgPr>
    </p:bg>
    <p:spTree>
      <p:nvGrpSpPr>
        <p:cNvPr id="1" name=""/>
        <p:cNvGrpSpPr/>
        <p:nvPr/>
      </p:nvGrpSpPr>
      <p:grpSpPr>
        <a:xfrm>
          <a:off x="0" y="0"/>
          <a:ext cx="0" cy="0"/>
          <a:chOff x="0" y="0"/>
          <a:chExt cx="0" cy="0"/>
        </a:xfrm>
      </p:grpSpPr>
      <p:grpSp>
        <p:nvGrpSpPr>
          <p:cNvPr id="3" name="Group 3"/>
          <p:cNvGrpSpPr/>
          <p:nvPr/>
        </p:nvGrpSpPr>
        <p:grpSpPr>
          <a:xfrm>
            <a:off x="5613399" y="3777605"/>
            <a:ext cx="13849871" cy="3641374"/>
            <a:chOff x="0" y="0"/>
            <a:chExt cx="3647703" cy="959045"/>
          </a:xfrm>
        </p:grpSpPr>
        <p:sp>
          <p:nvSpPr>
            <p:cNvPr id="4" name="Freeform 4"/>
            <p:cNvSpPr/>
            <p:nvPr/>
          </p:nvSpPr>
          <p:spPr>
            <a:xfrm>
              <a:off x="0" y="0"/>
              <a:ext cx="3647703" cy="959045"/>
            </a:xfrm>
            <a:custGeom>
              <a:avLst/>
              <a:gdLst/>
              <a:ahLst/>
              <a:cxnLst/>
              <a:rect l="l" t="t" r="r" b="b"/>
              <a:pathLst>
                <a:path w="3647703" h="959045">
                  <a:moveTo>
                    <a:pt x="0" y="0"/>
                  </a:moveTo>
                  <a:lnTo>
                    <a:pt x="3647703" y="0"/>
                  </a:lnTo>
                  <a:lnTo>
                    <a:pt x="3647703" y="959045"/>
                  </a:lnTo>
                  <a:lnTo>
                    <a:pt x="0" y="959045"/>
                  </a:lnTo>
                  <a:close/>
                </a:path>
              </a:pathLst>
            </a:custGeom>
            <a:solidFill>
              <a:srgbClr val="F2C275"/>
            </a:solidFill>
          </p:spPr>
        </p:sp>
        <p:sp>
          <p:nvSpPr>
            <p:cNvPr id="5" name="TextBox 5"/>
            <p:cNvSpPr txBox="1"/>
            <p:nvPr/>
          </p:nvSpPr>
          <p:spPr>
            <a:xfrm>
              <a:off x="0" y="-38100"/>
              <a:ext cx="3647703" cy="997145"/>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0" y="9934556"/>
            <a:ext cx="19146330" cy="352444"/>
            <a:chOff x="0" y="0"/>
            <a:chExt cx="5042655" cy="92825"/>
          </a:xfrm>
        </p:grpSpPr>
        <p:sp>
          <p:nvSpPr>
            <p:cNvPr id="8" name="Freeform 8"/>
            <p:cNvSpPr/>
            <p:nvPr/>
          </p:nvSpPr>
          <p:spPr>
            <a:xfrm>
              <a:off x="0" y="0"/>
              <a:ext cx="5042655" cy="92825"/>
            </a:xfrm>
            <a:custGeom>
              <a:avLst/>
              <a:gdLst/>
              <a:ahLst/>
              <a:cxnLst/>
              <a:rect l="l" t="t" r="r" b="b"/>
              <a:pathLst>
                <a:path w="5042655" h="92825">
                  <a:moveTo>
                    <a:pt x="0" y="0"/>
                  </a:moveTo>
                  <a:lnTo>
                    <a:pt x="5042655" y="0"/>
                  </a:lnTo>
                  <a:lnTo>
                    <a:pt x="5042655" y="92825"/>
                  </a:lnTo>
                  <a:lnTo>
                    <a:pt x="0" y="92825"/>
                  </a:lnTo>
                  <a:close/>
                </a:path>
              </a:pathLst>
            </a:custGeom>
            <a:solidFill>
              <a:srgbClr val="D87255"/>
            </a:solidFill>
          </p:spPr>
        </p:sp>
        <p:sp>
          <p:nvSpPr>
            <p:cNvPr id="9" name="TextBox 9"/>
            <p:cNvSpPr txBox="1"/>
            <p:nvPr/>
          </p:nvSpPr>
          <p:spPr>
            <a:xfrm>
              <a:off x="0" y="-38100"/>
              <a:ext cx="5042655" cy="130925"/>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7894483" y="4078250"/>
            <a:ext cx="6438341" cy="902555"/>
          </a:xfrm>
          <a:prstGeom prst="rect">
            <a:avLst/>
          </a:prstGeom>
        </p:spPr>
        <p:txBody>
          <a:bodyPr wrap="square" lIns="0" tIns="0" rIns="0" bIns="0" rtlCol="0" anchor="t">
            <a:spAutoFit/>
          </a:bodyPr>
          <a:lstStyle/>
          <a:p>
            <a:pPr>
              <a:lnSpc>
                <a:spcPts val="7292"/>
              </a:lnSpc>
            </a:pPr>
            <a:r>
              <a:rPr lang="ar-IQ" sz="5209" dirty="0">
                <a:solidFill>
                  <a:srgbClr val="143440"/>
                </a:solidFill>
                <a:cs typeface="Mmtsdr La Tkelmeni" pitchFamily="2" charset="-78"/>
              </a:rPr>
              <a:t>الإدارة الحديثة </a:t>
            </a:r>
            <a:endParaRPr lang="en-US" sz="5209" dirty="0">
              <a:solidFill>
                <a:srgbClr val="143440"/>
              </a:solidFill>
              <a:cs typeface="Mmtsdr La Tkelmeni" pitchFamily="2" charset="-78"/>
            </a:endParaRPr>
          </a:p>
        </p:txBody>
      </p:sp>
      <p:sp>
        <p:nvSpPr>
          <p:cNvPr id="12" name="TextBox 12"/>
          <p:cNvSpPr txBox="1"/>
          <p:nvPr/>
        </p:nvSpPr>
        <p:spPr>
          <a:xfrm>
            <a:off x="7763679" y="5121195"/>
            <a:ext cx="4707123" cy="498085"/>
          </a:xfrm>
          <a:prstGeom prst="rect">
            <a:avLst/>
          </a:prstGeom>
        </p:spPr>
        <p:txBody>
          <a:bodyPr lIns="0" tIns="0" rIns="0" bIns="0" rtlCol="0" anchor="t">
            <a:spAutoFit/>
          </a:bodyPr>
          <a:lstStyle/>
          <a:p>
            <a:pPr>
              <a:lnSpc>
                <a:spcPts val="4359"/>
              </a:lnSpc>
            </a:pPr>
            <a:r>
              <a:rPr lang="en-US" sz="3114" dirty="0" err="1">
                <a:solidFill>
                  <a:srgbClr val="143440"/>
                </a:solidFill>
                <a:latin typeface="Aref Ruqaa" panose="02000503000000000000" pitchFamily="2" charset="-78"/>
                <a:cs typeface="Aref Ruqaa" panose="02000503000000000000" pitchFamily="2" charset="-78"/>
              </a:rPr>
              <a:t>اعداد</a:t>
            </a:r>
            <a:r>
              <a:rPr lang="en-US" sz="3114" dirty="0">
                <a:solidFill>
                  <a:srgbClr val="143440"/>
                </a:solidFill>
                <a:latin typeface="Aref Ruqaa" panose="02000503000000000000" pitchFamily="2" charset="-78"/>
                <a:cs typeface="Aref Ruqaa" panose="02000503000000000000" pitchFamily="2" charset="-78"/>
              </a:rPr>
              <a:t> </a:t>
            </a:r>
            <a:r>
              <a:rPr lang="ar-IQ" sz="3114" dirty="0">
                <a:solidFill>
                  <a:srgbClr val="143440"/>
                </a:solidFill>
                <a:latin typeface="Aref Ruqaa" panose="02000503000000000000" pitchFamily="2" charset="-78"/>
                <a:cs typeface="Aref Ruqaa" panose="02000503000000000000" pitchFamily="2" charset="-78"/>
              </a:rPr>
              <a:t> الطالب محمد </a:t>
            </a:r>
            <a:r>
              <a:rPr lang="en-US" sz="3114" dirty="0" err="1">
                <a:solidFill>
                  <a:srgbClr val="143440"/>
                </a:solidFill>
                <a:latin typeface="Aref Ruqaa" panose="02000503000000000000" pitchFamily="2" charset="-78"/>
                <a:cs typeface="Aref Ruqaa" panose="02000503000000000000" pitchFamily="2" charset="-78"/>
              </a:rPr>
              <a:t>عبد</a:t>
            </a:r>
            <a:r>
              <a:rPr lang="en-US" sz="3114" dirty="0">
                <a:solidFill>
                  <a:srgbClr val="143440"/>
                </a:solidFill>
                <a:latin typeface="Aref Ruqaa" panose="02000503000000000000" pitchFamily="2" charset="-78"/>
                <a:cs typeface="Aref Ruqaa" panose="02000503000000000000" pitchFamily="2" charset="-78"/>
              </a:rPr>
              <a:t> </a:t>
            </a:r>
            <a:r>
              <a:rPr lang="en-US" sz="3114" dirty="0" err="1">
                <a:solidFill>
                  <a:srgbClr val="143440"/>
                </a:solidFill>
                <a:latin typeface="Aref Ruqaa" panose="02000503000000000000" pitchFamily="2" charset="-78"/>
                <a:cs typeface="Aref Ruqaa" panose="02000503000000000000" pitchFamily="2" charset="-78"/>
              </a:rPr>
              <a:t>الحسن</a:t>
            </a:r>
            <a:endParaRPr lang="en-US" sz="3114" dirty="0">
              <a:solidFill>
                <a:srgbClr val="143440"/>
              </a:solidFill>
              <a:latin typeface="Aref Ruqaa" panose="02000503000000000000" pitchFamily="2" charset="-78"/>
              <a:cs typeface="Aref Ruqaa" panose="02000503000000000000" pitchFamily="2" charset="-78"/>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7255"/>
        </a:solidFill>
        <a:effectLst/>
      </p:bgPr>
    </p:bg>
    <p:spTree>
      <p:nvGrpSpPr>
        <p:cNvPr id="1" name=""/>
        <p:cNvGrpSpPr/>
        <p:nvPr/>
      </p:nvGrpSpPr>
      <p:grpSpPr>
        <a:xfrm>
          <a:off x="0" y="0"/>
          <a:ext cx="0" cy="0"/>
          <a:chOff x="0" y="0"/>
          <a:chExt cx="0" cy="0"/>
        </a:xfrm>
      </p:grpSpPr>
      <p:grpSp>
        <p:nvGrpSpPr>
          <p:cNvPr id="3" name="Group 3"/>
          <p:cNvGrpSpPr/>
          <p:nvPr/>
        </p:nvGrpSpPr>
        <p:grpSpPr>
          <a:xfrm>
            <a:off x="0" y="9934556"/>
            <a:ext cx="19146330" cy="352444"/>
            <a:chOff x="0" y="0"/>
            <a:chExt cx="5042655" cy="92825"/>
          </a:xfrm>
        </p:grpSpPr>
        <p:sp>
          <p:nvSpPr>
            <p:cNvPr id="4" name="Freeform 4"/>
            <p:cNvSpPr/>
            <p:nvPr/>
          </p:nvSpPr>
          <p:spPr>
            <a:xfrm>
              <a:off x="0" y="0"/>
              <a:ext cx="5042655" cy="92825"/>
            </a:xfrm>
            <a:custGeom>
              <a:avLst/>
              <a:gdLst/>
              <a:ahLst/>
              <a:cxnLst/>
              <a:rect l="l" t="t" r="r" b="b"/>
              <a:pathLst>
                <a:path w="5042655" h="92825">
                  <a:moveTo>
                    <a:pt x="0" y="0"/>
                  </a:moveTo>
                  <a:lnTo>
                    <a:pt x="5042655" y="0"/>
                  </a:lnTo>
                  <a:lnTo>
                    <a:pt x="5042655" y="92825"/>
                  </a:lnTo>
                  <a:lnTo>
                    <a:pt x="0" y="92825"/>
                  </a:lnTo>
                  <a:close/>
                </a:path>
              </a:pathLst>
            </a:custGeom>
            <a:solidFill>
              <a:srgbClr val="F2C275"/>
            </a:solidFill>
          </p:spPr>
        </p:sp>
        <p:sp>
          <p:nvSpPr>
            <p:cNvPr id="5" name="TextBox 5"/>
            <p:cNvSpPr txBox="1"/>
            <p:nvPr/>
          </p:nvSpPr>
          <p:spPr>
            <a:xfrm>
              <a:off x="0" y="-38100"/>
              <a:ext cx="5042655" cy="13092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8382000" y="2175151"/>
            <a:ext cx="9580681" cy="6534481"/>
          </a:xfrm>
          <a:prstGeom prst="rect">
            <a:avLst/>
          </a:prstGeom>
        </p:spPr>
        <p:txBody>
          <a:bodyPr wrap="square" lIns="0" tIns="0" rIns="0" bIns="0" rtlCol="0" anchor="t">
            <a:spAutoFit/>
          </a:bodyPr>
          <a:lstStyle/>
          <a:p>
            <a:pPr marL="883157" lvl="1" indent="-441578">
              <a:lnSpc>
                <a:spcPts val="5726"/>
              </a:lnSpc>
              <a:buFont typeface="Arial"/>
              <a:buChar char="•"/>
            </a:pPr>
            <a:r>
              <a:rPr lang="ar-IQ" sz="4090" dirty="0">
                <a:solidFill>
                  <a:srgbClr val="FFFFFF"/>
                </a:solidFill>
                <a:cs typeface="Mmtsdr La Tkelmeni" pitchFamily="2" charset="-78"/>
              </a:rPr>
              <a:t>الرقابة </a:t>
            </a:r>
          </a:p>
          <a:p>
            <a:pPr marL="883157" lvl="1" indent="-441578">
              <a:lnSpc>
                <a:spcPts val="5726"/>
              </a:lnSpc>
              <a:buFont typeface="Arial"/>
              <a:buChar char="•"/>
            </a:pPr>
            <a:r>
              <a:rPr lang="ar-IQ" sz="4090" dirty="0">
                <a:solidFill>
                  <a:srgbClr val="FFFFFF"/>
                </a:solidFill>
                <a:cs typeface="Mmtsdr La Tkelmeni" pitchFamily="2" charset="-78"/>
              </a:rPr>
              <a:t>أهمية وظيفة الرقابة </a:t>
            </a:r>
          </a:p>
          <a:p>
            <a:pPr marL="883157" lvl="1" indent="-441578">
              <a:lnSpc>
                <a:spcPts val="5726"/>
              </a:lnSpc>
              <a:buFont typeface="Arial"/>
              <a:buChar char="•"/>
            </a:pPr>
            <a:r>
              <a:rPr lang="ar-IQ" sz="4090" dirty="0">
                <a:solidFill>
                  <a:srgbClr val="FFFFFF"/>
                </a:solidFill>
                <a:cs typeface="Mmtsdr La Tkelmeni" pitchFamily="2" charset="-78"/>
              </a:rPr>
              <a:t>الخطوات الرئيسية للعملية الرقابية </a:t>
            </a:r>
          </a:p>
          <a:p>
            <a:pPr marL="883157" lvl="1" indent="-441578">
              <a:lnSpc>
                <a:spcPts val="5726"/>
              </a:lnSpc>
              <a:buFont typeface="Arial"/>
              <a:buChar char="•"/>
            </a:pPr>
            <a:r>
              <a:rPr lang="ar-IQ" sz="4090" dirty="0">
                <a:solidFill>
                  <a:srgbClr val="FFFFFF"/>
                </a:solidFill>
                <a:cs typeface="Mmtsdr La Tkelmeni" pitchFamily="2" charset="-78"/>
              </a:rPr>
              <a:t>أنواع الرقابة </a:t>
            </a:r>
          </a:p>
          <a:p>
            <a:pPr marL="883157" lvl="1" indent="-441578">
              <a:lnSpc>
                <a:spcPts val="5726"/>
              </a:lnSpc>
              <a:buFont typeface="Arial"/>
              <a:buChar char="•"/>
            </a:pPr>
            <a:r>
              <a:rPr lang="ar-IQ" sz="4090" dirty="0">
                <a:solidFill>
                  <a:srgbClr val="FFFFFF"/>
                </a:solidFill>
                <a:cs typeface="Mmtsdr La Tkelmeni" pitchFamily="2" charset="-78"/>
              </a:rPr>
              <a:t>مقاومة الرقابة وكيفية التغلب عليها </a:t>
            </a:r>
          </a:p>
          <a:p>
            <a:pPr marL="883157" lvl="1" indent="-441578">
              <a:lnSpc>
                <a:spcPts val="5726"/>
              </a:lnSpc>
              <a:buFont typeface="Arial"/>
              <a:buChar char="•"/>
            </a:pPr>
            <a:r>
              <a:rPr lang="ar-IQ" sz="4090" dirty="0">
                <a:solidFill>
                  <a:srgbClr val="FFFFFF"/>
                </a:solidFill>
                <a:cs typeface="Mmtsdr La Tkelmeni" pitchFamily="2" charset="-78"/>
              </a:rPr>
              <a:t>الأساليب المستخدمة في العملية الرقابية </a:t>
            </a:r>
          </a:p>
          <a:p>
            <a:pPr marL="883157" lvl="1" indent="-441578">
              <a:lnSpc>
                <a:spcPts val="5726"/>
              </a:lnSpc>
              <a:buFont typeface="Arial"/>
              <a:buChar char="•"/>
            </a:pPr>
            <a:r>
              <a:rPr lang="ar-IQ" sz="4090" dirty="0">
                <a:solidFill>
                  <a:srgbClr val="FFFFFF"/>
                </a:solidFill>
                <a:cs typeface="Mmtsdr La Tkelmeni" pitchFamily="2" charset="-78"/>
              </a:rPr>
              <a:t>الرقابة المستندة الى المعلومات</a:t>
            </a:r>
          </a:p>
          <a:p>
            <a:pPr marL="883157" lvl="1" indent="-441578">
              <a:lnSpc>
                <a:spcPts val="5726"/>
              </a:lnSpc>
              <a:buFont typeface="Arial"/>
              <a:buChar char="•"/>
            </a:pPr>
            <a:r>
              <a:rPr lang="ar-IQ" sz="4090" dirty="0">
                <a:solidFill>
                  <a:srgbClr val="FFFFFF"/>
                </a:solidFill>
                <a:cs typeface="Mmtsdr La Tkelmeni" pitchFamily="2" charset="-78"/>
              </a:rPr>
              <a:t>تكنولوجيا المعلومات والرقابة  </a:t>
            </a:r>
          </a:p>
          <a:p>
            <a:pPr marL="883157" lvl="1" indent="-441578">
              <a:lnSpc>
                <a:spcPts val="5726"/>
              </a:lnSpc>
              <a:buFont typeface="Arial"/>
              <a:buChar char="•"/>
            </a:pPr>
            <a:endParaRPr lang="en-US" sz="4090" dirty="0">
              <a:solidFill>
                <a:srgbClr val="FFFFFF"/>
              </a:solidFill>
              <a:cs typeface="Mmtsdr La Tkelmeni" pitchFamily="2" charset="-78"/>
            </a:endParaRPr>
          </a:p>
        </p:txBody>
      </p:sp>
      <p:sp>
        <p:nvSpPr>
          <p:cNvPr id="8" name="TextBox 8"/>
          <p:cNvSpPr txBox="1"/>
          <p:nvPr/>
        </p:nvSpPr>
        <p:spPr>
          <a:xfrm>
            <a:off x="9588070" y="742950"/>
            <a:ext cx="7671230" cy="1471172"/>
          </a:xfrm>
          <a:prstGeom prst="rect">
            <a:avLst/>
          </a:prstGeom>
        </p:spPr>
        <p:txBody>
          <a:bodyPr lIns="0" tIns="0" rIns="0" bIns="0" rtlCol="0" anchor="t">
            <a:spAutoFit/>
          </a:bodyPr>
          <a:lstStyle/>
          <a:p>
            <a:pPr>
              <a:lnSpc>
                <a:spcPts val="11884"/>
              </a:lnSpc>
            </a:pPr>
            <a:r>
              <a:rPr lang="en-US" sz="8489" dirty="0" err="1">
                <a:solidFill>
                  <a:srgbClr val="143440"/>
                </a:solidFill>
                <a:cs typeface="Mmtsdr La Tkelmeni" pitchFamily="2" charset="-78"/>
              </a:rPr>
              <a:t>المحتويات</a:t>
            </a:r>
            <a:endParaRPr lang="en-US" sz="8489" dirty="0">
              <a:solidFill>
                <a:srgbClr val="143440"/>
              </a:solidFill>
              <a:cs typeface="Mmtsdr La Tkelmeni"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7255"/>
        </a:solidFill>
        <a:effectLst/>
      </p:bgPr>
    </p:bg>
    <p:spTree>
      <p:nvGrpSpPr>
        <p:cNvPr id="1" name=""/>
        <p:cNvGrpSpPr/>
        <p:nvPr/>
      </p:nvGrpSpPr>
      <p:grpSpPr>
        <a:xfrm>
          <a:off x="0" y="0"/>
          <a:ext cx="0" cy="0"/>
          <a:chOff x="0" y="0"/>
          <a:chExt cx="0" cy="0"/>
        </a:xfrm>
      </p:grpSpPr>
      <p:grpSp>
        <p:nvGrpSpPr>
          <p:cNvPr id="2" name="Group 2"/>
          <p:cNvGrpSpPr/>
          <p:nvPr/>
        </p:nvGrpSpPr>
        <p:grpSpPr>
          <a:xfrm>
            <a:off x="356032" y="1576892"/>
            <a:ext cx="5817200" cy="7610597"/>
            <a:chOff x="0" y="0"/>
            <a:chExt cx="1740283" cy="2276799"/>
          </a:xfrm>
        </p:grpSpPr>
        <p:sp>
          <p:nvSpPr>
            <p:cNvPr id="3" name="Freeform 3"/>
            <p:cNvSpPr/>
            <p:nvPr/>
          </p:nvSpPr>
          <p:spPr>
            <a:xfrm>
              <a:off x="0" y="0"/>
              <a:ext cx="1740283" cy="2276799"/>
            </a:xfrm>
            <a:custGeom>
              <a:avLst/>
              <a:gdLst/>
              <a:ahLst/>
              <a:cxnLst/>
              <a:rect l="l" t="t" r="r" b="b"/>
              <a:pathLst>
                <a:path w="1740283" h="2276799">
                  <a:moveTo>
                    <a:pt x="0" y="0"/>
                  </a:moveTo>
                  <a:lnTo>
                    <a:pt x="1740283" y="0"/>
                  </a:lnTo>
                  <a:lnTo>
                    <a:pt x="1740283" y="2276799"/>
                  </a:lnTo>
                  <a:lnTo>
                    <a:pt x="0" y="2276799"/>
                  </a:lnTo>
                  <a:close/>
                </a:path>
              </a:pathLst>
            </a:custGeom>
            <a:solidFill>
              <a:srgbClr val="6CBAB1"/>
            </a:solidFill>
          </p:spPr>
        </p:sp>
        <p:sp>
          <p:nvSpPr>
            <p:cNvPr id="4" name="TextBox 4"/>
            <p:cNvSpPr txBox="1"/>
            <p:nvPr/>
          </p:nvSpPr>
          <p:spPr>
            <a:xfrm>
              <a:off x="0" y="-38100"/>
              <a:ext cx="1740283" cy="231489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72278" y="1211431"/>
            <a:ext cx="6000953" cy="7976058"/>
            <a:chOff x="0" y="0"/>
            <a:chExt cx="8001271" cy="10634744"/>
          </a:xfrm>
        </p:grpSpPr>
        <p:pic>
          <p:nvPicPr>
            <p:cNvPr id="6" name="Picture 6"/>
            <p:cNvPicPr>
              <a:picLocks noChangeAspect="1"/>
            </p:cNvPicPr>
            <p:nvPr/>
          </p:nvPicPr>
          <p:blipFill>
            <a:blip r:embed="rId2"/>
            <a:srcRect l="30720" r="30720"/>
            <a:stretch>
              <a:fillRect/>
            </a:stretch>
          </p:blipFill>
          <p:spPr>
            <a:xfrm>
              <a:off x="0" y="0"/>
              <a:ext cx="8001271" cy="10634744"/>
            </a:xfrm>
            <a:prstGeom prst="rect">
              <a:avLst/>
            </a:prstGeom>
          </p:spPr>
        </p:pic>
      </p:grpSp>
      <p:grpSp>
        <p:nvGrpSpPr>
          <p:cNvPr id="8" name="Group 8"/>
          <p:cNvGrpSpPr/>
          <p:nvPr/>
        </p:nvGrpSpPr>
        <p:grpSpPr>
          <a:xfrm>
            <a:off x="0" y="9934556"/>
            <a:ext cx="19146330" cy="352444"/>
            <a:chOff x="0" y="0"/>
            <a:chExt cx="5042655" cy="92825"/>
          </a:xfrm>
        </p:grpSpPr>
        <p:sp>
          <p:nvSpPr>
            <p:cNvPr id="9" name="Freeform 9"/>
            <p:cNvSpPr/>
            <p:nvPr/>
          </p:nvSpPr>
          <p:spPr>
            <a:xfrm>
              <a:off x="0" y="0"/>
              <a:ext cx="5042655" cy="92825"/>
            </a:xfrm>
            <a:custGeom>
              <a:avLst/>
              <a:gdLst/>
              <a:ahLst/>
              <a:cxnLst/>
              <a:rect l="l" t="t" r="r" b="b"/>
              <a:pathLst>
                <a:path w="5042655" h="92825">
                  <a:moveTo>
                    <a:pt x="0" y="0"/>
                  </a:moveTo>
                  <a:lnTo>
                    <a:pt x="5042655" y="0"/>
                  </a:lnTo>
                  <a:lnTo>
                    <a:pt x="5042655" y="92825"/>
                  </a:lnTo>
                  <a:lnTo>
                    <a:pt x="0" y="92825"/>
                  </a:lnTo>
                  <a:close/>
                </a:path>
              </a:pathLst>
            </a:custGeom>
            <a:solidFill>
              <a:srgbClr val="F2C275"/>
            </a:solidFill>
          </p:spPr>
        </p:sp>
        <p:sp>
          <p:nvSpPr>
            <p:cNvPr id="10" name="TextBox 10"/>
            <p:cNvSpPr txBox="1"/>
            <p:nvPr/>
          </p:nvSpPr>
          <p:spPr>
            <a:xfrm>
              <a:off x="0" y="-38100"/>
              <a:ext cx="5042655" cy="13092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71913" y="6681227"/>
            <a:ext cx="6345145" cy="3253329"/>
          </a:xfrm>
          <a:custGeom>
            <a:avLst/>
            <a:gdLst/>
            <a:ahLst/>
            <a:cxnLst/>
            <a:rect l="l" t="t" r="r" b="b"/>
            <a:pathLst>
              <a:path w="6345145" h="3253329">
                <a:moveTo>
                  <a:pt x="0" y="0"/>
                </a:moveTo>
                <a:lnTo>
                  <a:pt x="6345144" y="0"/>
                </a:lnTo>
                <a:lnTo>
                  <a:pt x="6345144" y="3253329"/>
                </a:lnTo>
                <a:lnTo>
                  <a:pt x="0" y="3253329"/>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12" name="TextBox 12"/>
          <p:cNvSpPr txBox="1"/>
          <p:nvPr/>
        </p:nvSpPr>
        <p:spPr>
          <a:xfrm>
            <a:off x="10287000" y="713950"/>
            <a:ext cx="9974351" cy="1471172"/>
          </a:xfrm>
          <a:prstGeom prst="rect">
            <a:avLst/>
          </a:prstGeom>
        </p:spPr>
        <p:txBody>
          <a:bodyPr lIns="0" tIns="0" rIns="0" bIns="0" rtlCol="0" anchor="t">
            <a:spAutoFit/>
          </a:bodyPr>
          <a:lstStyle/>
          <a:p>
            <a:pPr>
              <a:lnSpc>
                <a:spcPts val="11884"/>
              </a:lnSpc>
            </a:pPr>
            <a:r>
              <a:rPr lang="ar-IQ" sz="8489" dirty="0">
                <a:solidFill>
                  <a:srgbClr val="143440"/>
                </a:solidFill>
                <a:latin typeface="Codec Pro Bold"/>
                <a:cs typeface="Mmtsdr La Tkelmeni" pitchFamily="2" charset="-78"/>
              </a:rPr>
              <a:t>الرقابة </a:t>
            </a:r>
            <a:endParaRPr lang="en-US" sz="8489" dirty="0">
              <a:solidFill>
                <a:srgbClr val="143440"/>
              </a:solidFill>
              <a:latin typeface="Codec Pro Bold"/>
              <a:cs typeface="Mmtsdr La Tkelmeni" pitchFamily="2" charset="-78"/>
            </a:endParaRPr>
          </a:p>
        </p:txBody>
      </p:sp>
      <p:sp>
        <p:nvSpPr>
          <p:cNvPr id="13" name="TextBox 13"/>
          <p:cNvSpPr txBox="1"/>
          <p:nvPr/>
        </p:nvSpPr>
        <p:spPr>
          <a:xfrm>
            <a:off x="6173231" y="2551955"/>
            <a:ext cx="12114769" cy="2338589"/>
          </a:xfrm>
          <a:prstGeom prst="rect">
            <a:avLst/>
          </a:prstGeom>
        </p:spPr>
        <p:txBody>
          <a:bodyPr lIns="0" tIns="0" rIns="0" bIns="0" rtlCol="0" anchor="t">
            <a:spAutoFit/>
          </a:bodyPr>
          <a:lstStyle/>
          <a:p>
            <a:pPr algn="ctr">
              <a:lnSpc>
                <a:spcPts val="3558"/>
              </a:lnSpc>
            </a:pPr>
            <a:r>
              <a:rPr lang="ar-IQ" sz="4000" dirty="0">
                <a:solidFill>
                  <a:srgbClr val="222C31"/>
                </a:solidFill>
                <a:effectLst/>
                <a:latin typeface="Calibri" panose="020F0502020204030204" pitchFamily="34" charset="0"/>
                <a:ea typeface="Calibri" panose="020F0502020204030204" pitchFamily="34" charset="0"/>
                <a:cs typeface="Arial" panose="020B0604020202020204" pitchFamily="34" charset="0"/>
              </a:rPr>
              <a:t>"الرقابة" هي واحدة من الوظائف الادارية الاربع التي تضم كلاً من: "التخطيط، و"التنظيم"، و"القيادة"، و"الرقابة" و هي عملية متابعة فعاليات وانشطة المنظمة، واخضاعها لمجموعة من النظم، بهدف توجيهها نحو تحقيق الاداء المخطط، وذلك باستخدام المعايير، والمقاييس، والمقارنات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gn="ctr">
              <a:lnSpc>
                <a:spcPts val="3558"/>
              </a:lnSpc>
            </a:pPr>
            <a:endParaRPr lang="en-US" sz="4800" dirty="0">
              <a:solidFill>
                <a:srgbClr val="143440"/>
              </a:solidFill>
              <a:latin typeface="Canva Sans Bold"/>
              <a:cs typeface="Canva Sans Bold"/>
            </a:endParaRPr>
          </a:p>
        </p:txBody>
      </p:sp>
      <p:sp>
        <p:nvSpPr>
          <p:cNvPr id="15" name="TextBox 14">
            <a:extLst>
              <a:ext uri="{FF2B5EF4-FFF2-40B4-BE49-F238E27FC236}">
                <a16:creationId xmlns="" xmlns:a16="http://schemas.microsoft.com/office/drawing/2014/main" id="{65158D2C-1211-4849-B241-F7296B33021A}"/>
              </a:ext>
            </a:extLst>
          </p:cNvPr>
          <p:cNvSpPr txBox="1"/>
          <p:nvPr/>
        </p:nvSpPr>
        <p:spPr>
          <a:xfrm>
            <a:off x="12114770" y="5035205"/>
            <a:ext cx="5664800" cy="3836628"/>
          </a:xfrm>
          <a:prstGeom prst="rect">
            <a:avLst/>
          </a:prstGeom>
          <a:noFill/>
        </p:spPr>
        <p:txBody>
          <a:bodyPr wrap="square">
            <a:spAutoFit/>
          </a:bodyPr>
          <a:lstStyle/>
          <a:p>
            <a:pPr marL="0" marR="0" algn="just" rtl="1">
              <a:lnSpc>
                <a:spcPct val="115000"/>
              </a:lnSpc>
              <a:spcBef>
                <a:spcPts val="0"/>
              </a:spcBef>
              <a:spcAft>
                <a:spcPts val="800"/>
              </a:spcAft>
            </a:pPr>
            <a:r>
              <a:rPr lang="ar-SA" sz="4000" b="1" u="sng" dirty="0">
                <a:solidFill>
                  <a:srgbClr val="222C31"/>
                </a:solidFill>
                <a:effectLst/>
                <a:latin typeface="Calibri" panose="020F0502020204030204" pitchFamily="34" charset="0"/>
                <a:ea typeface="Calibri" panose="020F0502020204030204" pitchFamily="34" charset="0"/>
                <a:cs typeface="Mmtsdr La Tkelmeni" pitchFamily="2" charset="-78"/>
              </a:rPr>
              <a:t>اهمية وظيفة الرقابة</a:t>
            </a:r>
            <a:endParaRPr lang="ar-IQ" sz="4000" b="1" u="sng" dirty="0">
              <a:solidFill>
                <a:srgbClr val="222C31"/>
              </a:solidFill>
              <a:effectLst/>
              <a:latin typeface="Calibri" panose="020F0502020204030204" pitchFamily="34" charset="0"/>
              <a:ea typeface="Calibri" panose="020F0502020204030204" pitchFamily="34" charset="0"/>
              <a:cs typeface="Mmtsdr La Tkelmeni" pitchFamily="2" charset="-78"/>
            </a:endParaRPr>
          </a:p>
          <a:p>
            <a:pPr marL="0" marR="0" algn="just" rtl="1">
              <a:lnSpc>
                <a:spcPct val="115000"/>
              </a:lnSpc>
              <a:spcBef>
                <a:spcPts val="0"/>
              </a:spcBef>
              <a:spcAft>
                <a:spcPts val="800"/>
              </a:spcAft>
            </a:pPr>
            <a:r>
              <a:rPr lang="ar-SA" sz="2400" dirty="0">
                <a:solidFill>
                  <a:srgbClr val="222C31"/>
                </a:solidFill>
                <a:effectLst/>
                <a:ea typeface="Calibri" panose="020F0502020204030204" pitchFamily="34" charset="0"/>
                <a:cs typeface="Mmtsdr La Tkelmeni" pitchFamily="2" charset="-78"/>
              </a:rPr>
              <a:t> (1</a:t>
            </a:r>
            <a:r>
              <a:rPr lang="ar-SA" sz="2400" b="1" dirty="0">
                <a:solidFill>
                  <a:srgbClr val="222C31"/>
                </a:solidFill>
                <a:effectLst/>
                <a:ea typeface="Calibri" panose="020F0502020204030204" pitchFamily="34" charset="0"/>
                <a:cs typeface="Mmtsdr La Tkelmeni" pitchFamily="2" charset="-78"/>
              </a:rPr>
              <a:t>) التكييف مع التغيير البيئي في اطار البيئة المعقدة والمضطربة</a:t>
            </a:r>
            <a:endParaRPr lang="ar-IQ" sz="2400" b="1" dirty="0">
              <a:solidFill>
                <a:srgbClr val="222C31"/>
              </a:solidFill>
              <a:effectLst/>
              <a:ea typeface="Calibri" panose="020F0502020204030204" pitchFamily="34" charset="0"/>
              <a:cs typeface="Mmtsdr La Tkelmeni" pitchFamily="2" charset="-78"/>
            </a:endParaRPr>
          </a:p>
          <a:p>
            <a:pPr marL="0" marR="0" algn="just" rtl="1">
              <a:lnSpc>
                <a:spcPct val="115000"/>
              </a:lnSpc>
              <a:spcBef>
                <a:spcPts val="0"/>
              </a:spcBef>
              <a:spcAft>
                <a:spcPts val="800"/>
              </a:spcAft>
            </a:pPr>
            <a:r>
              <a:rPr lang="ar-SA" sz="2400" dirty="0">
                <a:solidFill>
                  <a:srgbClr val="222C31"/>
                </a:solidFill>
                <a:effectLst/>
                <a:ea typeface="Calibri" panose="020F0502020204030204" pitchFamily="34" charset="0"/>
                <a:cs typeface="Mmtsdr La Tkelmeni" pitchFamily="2" charset="-78"/>
              </a:rPr>
              <a:t>(2</a:t>
            </a:r>
            <a:r>
              <a:rPr lang="ar-SA" sz="2400" b="1" dirty="0">
                <a:solidFill>
                  <a:srgbClr val="222C31"/>
                </a:solidFill>
                <a:effectLst/>
                <a:ea typeface="Calibri" panose="020F0502020204030204" pitchFamily="34" charset="0"/>
                <a:cs typeface="Mmtsdr La Tkelmeni" pitchFamily="2" charset="-78"/>
              </a:rPr>
              <a:t>) مواجهة تعقيد المنظمة </a:t>
            </a:r>
            <a:endParaRPr lang="ar-IQ" sz="2400" b="1" dirty="0">
              <a:solidFill>
                <a:srgbClr val="222C31"/>
              </a:solidFill>
              <a:effectLst/>
              <a:ea typeface="Calibri" panose="020F0502020204030204" pitchFamily="34" charset="0"/>
              <a:cs typeface="Mmtsdr La Tkelmeni" pitchFamily="2" charset="-78"/>
            </a:endParaRPr>
          </a:p>
          <a:p>
            <a:pPr marL="0" marR="0" algn="just" rtl="1">
              <a:lnSpc>
                <a:spcPct val="115000"/>
              </a:lnSpc>
              <a:spcBef>
                <a:spcPts val="0"/>
              </a:spcBef>
              <a:spcAft>
                <a:spcPts val="800"/>
              </a:spcAft>
            </a:pPr>
            <a:r>
              <a:rPr lang="ar-SA" sz="2400" dirty="0">
                <a:solidFill>
                  <a:srgbClr val="222C31"/>
                </a:solidFill>
                <a:effectLst/>
                <a:ea typeface="Calibri" panose="020F0502020204030204" pitchFamily="34" charset="0"/>
                <a:cs typeface="Mmtsdr La Tkelmeni" pitchFamily="2" charset="-78"/>
              </a:rPr>
              <a:t>(3) </a:t>
            </a:r>
            <a:r>
              <a:rPr lang="ar-SA" sz="2400" b="1" dirty="0">
                <a:solidFill>
                  <a:srgbClr val="222C31"/>
                </a:solidFill>
                <a:effectLst/>
                <a:ea typeface="Calibri" panose="020F0502020204030204" pitchFamily="34" charset="0"/>
                <a:cs typeface="Mmtsdr La Tkelmeni" pitchFamily="2" charset="-78"/>
              </a:rPr>
              <a:t>الحدّ من تراكم الأخطاء</a:t>
            </a:r>
            <a:endParaRPr lang="ar-IQ" sz="2400" b="1" dirty="0">
              <a:solidFill>
                <a:srgbClr val="222C31"/>
              </a:solidFill>
              <a:effectLst/>
              <a:ea typeface="Calibri" panose="020F0502020204030204" pitchFamily="34" charset="0"/>
              <a:cs typeface="Mmtsdr La Tkelmeni" pitchFamily="2" charset="-78"/>
            </a:endParaRPr>
          </a:p>
          <a:p>
            <a:pPr marL="0" marR="0" algn="just" rtl="1">
              <a:lnSpc>
                <a:spcPct val="115000"/>
              </a:lnSpc>
              <a:spcBef>
                <a:spcPts val="0"/>
              </a:spcBef>
              <a:spcAft>
                <a:spcPts val="800"/>
              </a:spcAft>
            </a:pPr>
            <a:r>
              <a:rPr lang="ar-SA" sz="2400" dirty="0">
                <a:solidFill>
                  <a:srgbClr val="222C31"/>
                </a:solidFill>
                <a:effectLst/>
                <a:ea typeface="Calibri" panose="020F0502020204030204" pitchFamily="34" charset="0"/>
                <a:cs typeface="Mmtsdr La Tkelmeni" pitchFamily="2" charset="-78"/>
              </a:rPr>
              <a:t> (4) </a:t>
            </a:r>
            <a:r>
              <a:rPr lang="ar-SA" sz="2400" b="1" dirty="0">
                <a:solidFill>
                  <a:srgbClr val="222C31"/>
                </a:solidFill>
                <a:effectLst/>
                <a:ea typeface="Calibri" panose="020F0502020204030204" pitchFamily="34" charset="0"/>
                <a:cs typeface="Mmtsdr La Tkelmeni" pitchFamily="2" charset="-78"/>
              </a:rPr>
              <a:t>تدنية التكاليف</a:t>
            </a:r>
            <a:r>
              <a:rPr lang="ar-SA" sz="2400" dirty="0">
                <a:solidFill>
                  <a:srgbClr val="222C31"/>
                </a:solidFill>
                <a:effectLst/>
                <a:ea typeface="Calibri" panose="020F0502020204030204" pitchFamily="34" charset="0"/>
                <a:cs typeface="Mmtsdr La Tkelmeni" pitchFamily="2" charset="-78"/>
              </a:rPr>
              <a:t> </a:t>
            </a:r>
            <a:r>
              <a:rPr lang="ar-SA" sz="1800" dirty="0">
                <a:solidFill>
                  <a:srgbClr val="222C31"/>
                </a:solidFill>
                <a:effectLst/>
                <a:ea typeface="Calibri" panose="020F0502020204030204" pitchFamily="34" charset="0"/>
                <a:cs typeface="Mmtsdr La Tkelmeni" pitchFamily="2" charset="-78"/>
              </a:rPr>
              <a:t>:</a:t>
            </a:r>
            <a:endParaRPr lang="ar-IQ" b="1" dirty="0">
              <a:solidFill>
                <a:srgbClr val="222C31"/>
              </a:solidFill>
              <a:ea typeface="Calibri" panose="020F0502020204030204" pitchFamily="34" charset="0"/>
              <a:cs typeface="Mmtsdr La Tkelmeni" pitchFamily="2" charset="-78"/>
            </a:endParaRPr>
          </a:p>
          <a:p>
            <a:pPr marL="0" marR="0" algn="just" rtl="1">
              <a:lnSpc>
                <a:spcPct val="115000"/>
              </a:lnSpc>
              <a:spcBef>
                <a:spcPts val="0"/>
              </a:spcBef>
              <a:spcAft>
                <a:spcPts val="800"/>
              </a:spcAft>
            </a:pPr>
            <a:endParaRPr lang="en-US" sz="2400" dirty="0">
              <a:effectLst/>
              <a:latin typeface="Calibri" panose="020F0502020204030204" pitchFamily="34" charset="0"/>
              <a:ea typeface="Calibri" panose="020F0502020204030204" pitchFamily="34" charset="0"/>
              <a:cs typeface="Mmtsdr La Tkelmeni" pitchFamily="2" charset="-78"/>
            </a:endParaRPr>
          </a:p>
        </p:txBody>
      </p:sp>
      <p:sp>
        <p:nvSpPr>
          <p:cNvPr id="17" name="TextBox 16">
            <a:extLst>
              <a:ext uri="{FF2B5EF4-FFF2-40B4-BE49-F238E27FC236}">
                <a16:creationId xmlns="" xmlns:a16="http://schemas.microsoft.com/office/drawing/2014/main" id="{889C4215-1AA7-4960-831B-094F2681D711}"/>
              </a:ext>
            </a:extLst>
          </p:cNvPr>
          <p:cNvSpPr txBox="1"/>
          <p:nvPr/>
        </p:nvSpPr>
        <p:spPr>
          <a:xfrm>
            <a:off x="314215" y="5151120"/>
            <a:ext cx="11384280" cy="2628925"/>
          </a:xfrm>
          <a:prstGeom prst="rect">
            <a:avLst/>
          </a:prstGeom>
          <a:noFill/>
        </p:spPr>
        <p:txBody>
          <a:bodyPr wrap="square">
            <a:spAutoFit/>
          </a:bodyPr>
          <a:lstStyle/>
          <a:p>
            <a:pPr marL="0" marR="0" algn="just" rtl="1">
              <a:lnSpc>
                <a:spcPct val="115000"/>
              </a:lnSpc>
              <a:spcBef>
                <a:spcPts val="0"/>
              </a:spcBef>
              <a:spcAft>
                <a:spcPts val="800"/>
              </a:spcAft>
            </a:pPr>
            <a:r>
              <a:rPr lang="ar-SA" sz="3200" b="1" u="sng" dirty="0">
                <a:solidFill>
                  <a:srgbClr val="222C31"/>
                </a:solidFill>
                <a:effectLst/>
                <a:latin typeface="Calibri" panose="020F0502020204030204" pitchFamily="34" charset="0"/>
                <a:ea typeface="Calibri" panose="020F0502020204030204" pitchFamily="34" charset="0"/>
                <a:cs typeface="Mmtsdr La Tkelmeni" pitchFamily="2" charset="-78"/>
              </a:rPr>
              <a:t>الخطوات الرئيسية للعملية الرقابية : </a:t>
            </a:r>
            <a:endParaRPr lang="en-US" sz="3200" dirty="0">
              <a:effectLst/>
              <a:latin typeface="Calibri" panose="020F0502020204030204" pitchFamily="34" charset="0"/>
              <a:ea typeface="Calibri" panose="020F0502020204030204" pitchFamily="34" charset="0"/>
              <a:cs typeface="Mmtsdr La Tkelmeni" pitchFamily="2" charset="-78"/>
            </a:endParaRPr>
          </a:p>
          <a:p>
            <a:pPr marL="0" marR="0" algn="just" rtl="1">
              <a:lnSpc>
                <a:spcPct val="115000"/>
              </a:lnSpc>
              <a:spcBef>
                <a:spcPts val="0"/>
              </a:spcBef>
              <a:spcAft>
                <a:spcPts val="800"/>
              </a:spcAft>
            </a:pPr>
            <a:r>
              <a:rPr lang="ar-SA" sz="3200" b="1" dirty="0">
                <a:solidFill>
                  <a:srgbClr val="222C31"/>
                </a:solidFill>
                <a:effectLst/>
                <a:latin typeface="Calibri" panose="020F0502020204030204" pitchFamily="34" charset="0"/>
                <a:ea typeface="Calibri" panose="020F0502020204030204" pitchFamily="34" charset="0"/>
                <a:cs typeface="Mmtsdr La Tkelmeni" pitchFamily="2" charset="-78"/>
              </a:rPr>
              <a:t>1</a:t>
            </a:r>
            <a:r>
              <a:rPr lang="ar-SA" sz="3200" dirty="0">
                <a:solidFill>
                  <a:srgbClr val="222C31"/>
                </a:solidFill>
                <a:effectLst/>
                <a:latin typeface="Calibri" panose="020F0502020204030204" pitchFamily="34" charset="0"/>
                <a:ea typeface="Calibri" panose="020F0502020204030204" pitchFamily="34" charset="0"/>
                <a:cs typeface="Mmtsdr La Tkelmeni" pitchFamily="2" charset="-78"/>
              </a:rPr>
              <a:t>. قياس الأداء</a:t>
            </a:r>
            <a:endParaRPr lang="en-US" sz="3200" dirty="0">
              <a:effectLst/>
              <a:latin typeface="Calibri" panose="020F0502020204030204" pitchFamily="34" charset="0"/>
              <a:ea typeface="Calibri" panose="020F0502020204030204" pitchFamily="34" charset="0"/>
              <a:cs typeface="Mmtsdr La Tkelmeni" pitchFamily="2" charset="-78"/>
            </a:endParaRPr>
          </a:p>
          <a:p>
            <a:pPr marL="0" marR="0" algn="just" rtl="1">
              <a:lnSpc>
                <a:spcPct val="115000"/>
              </a:lnSpc>
              <a:spcBef>
                <a:spcPts val="0"/>
              </a:spcBef>
              <a:spcAft>
                <a:spcPts val="800"/>
              </a:spcAft>
            </a:pPr>
            <a:r>
              <a:rPr lang="ar-SA" sz="3200" dirty="0">
                <a:solidFill>
                  <a:srgbClr val="222C31"/>
                </a:solidFill>
                <a:effectLst/>
                <a:latin typeface="Calibri" panose="020F0502020204030204" pitchFamily="34" charset="0"/>
                <a:ea typeface="Calibri" panose="020F0502020204030204" pitchFamily="34" charset="0"/>
                <a:cs typeface="Mmtsdr La Tkelmeni" pitchFamily="2" charset="-78"/>
              </a:rPr>
              <a:t>2. مقارنة الأداء المقاس بالمعايير</a:t>
            </a:r>
            <a:endParaRPr lang="en-US" sz="3200" dirty="0">
              <a:effectLst/>
              <a:latin typeface="Calibri" panose="020F0502020204030204" pitchFamily="34" charset="0"/>
              <a:ea typeface="Calibri" panose="020F0502020204030204" pitchFamily="34" charset="0"/>
              <a:cs typeface="Mmtsdr La Tkelmeni" pitchFamily="2" charset="-78"/>
            </a:endParaRPr>
          </a:p>
          <a:p>
            <a:pPr marL="0" marR="0" algn="just" rtl="1">
              <a:lnSpc>
                <a:spcPct val="115000"/>
              </a:lnSpc>
              <a:spcBef>
                <a:spcPts val="0"/>
              </a:spcBef>
              <a:spcAft>
                <a:spcPts val="800"/>
              </a:spcAft>
            </a:pPr>
            <a:r>
              <a:rPr lang="ar-SA" sz="3200" dirty="0">
                <a:solidFill>
                  <a:srgbClr val="222C31"/>
                </a:solidFill>
                <a:effectLst/>
                <a:latin typeface="Calibri" panose="020F0502020204030204" pitchFamily="34" charset="0"/>
                <a:ea typeface="Calibri" panose="020F0502020204030204" pitchFamily="34" charset="0"/>
                <a:cs typeface="Mmtsdr La Tkelmeni" pitchFamily="2" charset="-78"/>
              </a:rPr>
              <a:t>3. اتخاذ إجراءات تصحيحية</a:t>
            </a:r>
            <a:endParaRPr lang="en-US" sz="3200" dirty="0">
              <a:effectLst/>
              <a:latin typeface="Calibri" panose="020F0502020204030204" pitchFamily="34" charset="0"/>
              <a:ea typeface="Calibri" panose="020F0502020204030204" pitchFamily="34" charset="0"/>
              <a:cs typeface="Mmtsdr La Tkelmeni"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3440"/>
        </a:solidFill>
        <a:effectLst/>
      </p:bgPr>
    </p:bg>
    <p:spTree>
      <p:nvGrpSpPr>
        <p:cNvPr id="1" name=""/>
        <p:cNvGrpSpPr/>
        <p:nvPr/>
      </p:nvGrpSpPr>
      <p:grpSpPr>
        <a:xfrm>
          <a:off x="0" y="0"/>
          <a:ext cx="0" cy="0"/>
          <a:chOff x="0" y="0"/>
          <a:chExt cx="0" cy="0"/>
        </a:xfrm>
      </p:grpSpPr>
      <p:grpSp>
        <p:nvGrpSpPr>
          <p:cNvPr id="4" name="Group 4"/>
          <p:cNvGrpSpPr/>
          <p:nvPr/>
        </p:nvGrpSpPr>
        <p:grpSpPr>
          <a:xfrm>
            <a:off x="13152297" y="3586999"/>
            <a:ext cx="4678756" cy="467875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7255"/>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8978365" y="3168001"/>
            <a:ext cx="4681726" cy="5283905"/>
            <a:chOff x="0" y="-104545"/>
            <a:chExt cx="812800" cy="917345"/>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CBAB1"/>
            </a:solidFill>
          </p:spPr>
        </p:sp>
        <p:sp>
          <p:nvSpPr>
            <p:cNvPr id="9" name="TextBox 9"/>
            <p:cNvSpPr txBox="1"/>
            <p:nvPr/>
          </p:nvSpPr>
          <p:spPr>
            <a:xfrm>
              <a:off x="84800" y="-104545"/>
              <a:ext cx="660400" cy="698500"/>
            </a:xfrm>
            <a:prstGeom prst="rect">
              <a:avLst/>
            </a:prstGeom>
          </p:spPr>
          <p:txBody>
            <a:bodyPr lIns="50800" tIns="50800" rIns="50800" bIns="50800" rtlCol="0" anchor="ctr"/>
            <a:lstStyle/>
            <a:p>
              <a:pPr algn="ctr">
                <a:lnSpc>
                  <a:spcPts val="2659"/>
                </a:lnSpc>
              </a:pPr>
              <a:endParaRPr dirty="0"/>
            </a:p>
            <a:p>
              <a:pPr algn="ctr">
                <a:lnSpc>
                  <a:spcPts val="2659"/>
                </a:lnSpc>
              </a:pPr>
              <a:r>
                <a:rPr lang="ar-SA" b="1" dirty="0">
                  <a:solidFill>
                    <a:srgbClr val="222C31"/>
                  </a:solidFill>
                  <a:effectLst/>
                  <a:ea typeface="Calibri" panose="020F0502020204030204" pitchFamily="34" charset="0"/>
                  <a:cs typeface="Arial" panose="020B0604020202020204" pitchFamily="34" charset="0"/>
                </a:rPr>
                <a:t>الرقابة القبليّة او السابقة او المانعة او الوقائية او الاستشرافية</a:t>
              </a:r>
              <a:endParaRPr dirty="0"/>
            </a:p>
          </p:txBody>
        </p:sp>
      </p:grpSp>
      <p:sp>
        <p:nvSpPr>
          <p:cNvPr id="11" name="Freeform 11"/>
          <p:cNvSpPr/>
          <p:nvPr/>
        </p:nvSpPr>
        <p:spPr>
          <a:xfrm>
            <a:off x="4917800" y="3706395"/>
            <a:ext cx="4681726" cy="468172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C275"/>
          </a:solidFill>
        </p:spPr>
        <p:txBody>
          <a:bodyPr/>
          <a:lstStyle/>
          <a:p>
            <a:endParaRPr lang="en-US" dirty="0"/>
          </a:p>
        </p:txBody>
      </p:sp>
      <p:grpSp>
        <p:nvGrpSpPr>
          <p:cNvPr id="13" name="Group 13"/>
          <p:cNvGrpSpPr/>
          <p:nvPr/>
        </p:nvGrpSpPr>
        <p:grpSpPr>
          <a:xfrm>
            <a:off x="529397" y="3169834"/>
            <a:ext cx="4681726" cy="5340370"/>
            <a:chOff x="0" y="-114348"/>
            <a:chExt cx="812800" cy="927148"/>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E6B9"/>
            </a:solidFill>
          </p:spPr>
        </p:sp>
        <p:sp>
          <p:nvSpPr>
            <p:cNvPr id="15" name="TextBox 15"/>
            <p:cNvSpPr txBox="1"/>
            <p:nvPr/>
          </p:nvSpPr>
          <p:spPr>
            <a:xfrm>
              <a:off x="90861" y="-114348"/>
              <a:ext cx="660400" cy="717550"/>
            </a:xfrm>
            <a:prstGeom prst="rect">
              <a:avLst/>
            </a:prstGeom>
          </p:spPr>
          <p:txBody>
            <a:bodyPr lIns="50800" tIns="50800" rIns="50800" bIns="50800" rtlCol="0" anchor="ctr"/>
            <a:lstStyle/>
            <a:p>
              <a:pPr algn="ctr">
                <a:lnSpc>
                  <a:spcPts val="3779"/>
                </a:lnSpc>
              </a:pPr>
              <a:r>
                <a:rPr lang="ar-SA" sz="1800" b="1" dirty="0">
                  <a:solidFill>
                    <a:srgbClr val="222C31"/>
                  </a:solidFill>
                  <a:effectLst/>
                  <a:ea typeface="Calibri" panose="020F0502020204030204" pitchFamily="34" charset="0"/>
                  <a:cs typeface="Arial" panose="020B0604020202020204" pitchFamily="34" charset="0"/>
                </a:rPr>
                <a:t>الرقابة </a:t>
              </a:r>
              <a:r>
                <a:rPr lang="ar-SA" sz="1800" b="1" dirty="0" err="1">
                  <a:solidFill>
                    <a:srgbClr val="222C31"/>
                  </a:solidFill>
                  <a:effectLst/>
                  <a:ea typeface="Calibri" panose="020F0502020204030204" pitchFamily="34" charset="0"/>
                  <a:cs typeface="Arial" panose="020B0604020202020204" pitchFamily="34" charset="0"/>
                </a:rPr>
                <a:t>الستراتيجية</a:t>
              </a:r>
              <a:endParaRPr lang="en-US" sz="2699" dirty="0">
                <a:solidFill>
                  <a:srgbClr val="000000"/>
                </a:solidFill>
                <a:latin typeface="Canva Sans"/>
                <a:cs typeface="Canva Sans"/>
              </a:endParaRPr>
            </a:p>
          </p:txBody>
        </p:sp>
      </p:grpSp>
      <p:sp>
        <p:nvSpPr>
          <p:cNvPr id="16" name="TextBox 16"/>
          <p:cNvSpPr txBox="1"/>
          <p:nvPr/>
        </p:nvSpPr>
        <p:spPr>
          <a:xfrm>
            <a:off x="1902150" y="1425120"/>
            <a:ext cx="14854612" cy="1471172"/>
          </a:xfrm>
          <a:prstGeom prst="rect">
            <a:avLst/>
          </a:prstGeom>
        </p:spPr>
        <p:txBody>
          <a:bodyPr lIns="0" tIns="0" rIns="0" bIns="0" rtlCol="0" anchor="t">
            <a:spAutoFit/>
          </a:bodyPr>
          <a:lstStyle/>
          <a:p>
            <a:pPr algn="ctr">
              <a:lnSpc>
                <a:spcPts val="11884"/>
              </a:lnSpc>
            </a:pPr>
            <a:r>
              <a:rPr lang="ar-IQ" sz="8489" dirty="0">
                <a:solidFill>
                  <a:srgbClr val="FFFFFF"/>
                </a:solidFill>
                <a:cs typeface="Mmtsdr La Tkelmeni" pitchFamily="2" charset="-78"/>
              </a:rPr>
              <a:t>أنواع الرقابة </a:t>
            </a:r>
            <a:endParaRPr lang="en-US" sz="8489" dirty="0">
              <a:solidFill>
                <a:srgbClr val="FFFFFF"/>
              </a:solidFill>
              <a:cs typeface="Mmtsdr La Tkelmeni" pitchFamily="2" charset="-78"/>
            </a:endParaRPr>
          </a:p>
        </p:txBody>
      </p:sp>
      <p:sp>
        <p:nvSpPr>
          <p:cNvPr id="17" name="TextBox 17"/>
          <p:cNvSpPr txBox="1"/>
          <p:nvPr/>
        </p:nvSpPr>
        <p:spPr>
          <a:xfrm>
            <a:off x="14389302" y="4492216"/>
            <a:ext cx="2816154" cy="433965"/>
          </a:xfrm>
          <a:prstGeom prst="rect">
            <a:avLst/>
          </a:prstGeom>
        </p:spPr>
        <p:txBody>
          <a:bodyPr wrap="square" lIns="0" tIns="0" rIns="0" bIns="0" rtlCol="0" anchor="t">
            <a:spAutoFit/>
          </a:bodyPr>
          <a:lstStyle/>
          <a:p>
            <a:pPr>
              <a:lnSpc>
                <a:spcPts val="3664"/>
              </a:lnSpc>
            </a:pPr>
            <a:r>
              <a:rPr lang="ar-SA" sz="2400" b="1" dirty="0">
                <a:solidFill>
                  <a:srgbClr val="222C31"/>
                </a:solidFill>
                <a:effectLst/>
                <a:ea typeface="Calibri" panose="020F0502020204030204" pitchFamily="34" charset="0"/>
                <a:cs typeface="Arial" panose="020B0604020202020204" pitchFamily="34" charset="0"/>
              </a:rPr>
              <a:t>الرقابة الداخلية والخارجية</a:t>
            </a:r>
            <a:endParaRPr lang="en-US" sz="3200" dirty="0">
              <a:solidFill>
                <a:srgbClr val="FFFFFF"/>
              </a:solidFill>
              <a:latin typeface="Codec Pro"/>
              <a:cs typeface="Codec Pro"/>
            </a:endParaRPr>
          </a:p>
        </p:txBody>
      </p:sp>
      <p:sp>
        <p:nvSpPr>
          <p:cNvPr id="18" name="TextBox 18"/>
          <p:cNvSpPr txBox="1"/>
          <p:nvPr/>
        </p:nvSpPr>
        <p:spPr>
          <a:xfrm>
            <a:off x="9842002" y="4499959"/>
            <a:ext cx="3331215" cy="433965"/>
          </a:xfrm>
          <a:prstGeom prst="rect">
            <a:avLst/>
          </a:prstGeom>
        </p:spPr>
        <p:txBody>
          <a:bodyPr lIns="0" tIns="0" rIns="0" bIns="0" rtlCol="0" anchor="t">
            <a:spAutoFit/>
          </a:bodyPr>
          <a:lstStyle/>
          <a:p>
            <a:pPr>
              <a:lnSpc>
                <a:spcPts val="3664"/>
              </a:lnSpc>
            </a:pPr>
            <a:r>
              <a:rPr lang="ar-SA" sz="2400" b="1" dirty="0">
                <a:solidFill>
                  <a:srgbClr val="222C31"/>
                </a:solidFill>
                <a:effectLst/>
                <a:ea typeface="Calibri" panose="020F0502020204030204" pitchFamily="34" charset="0"/>
                <a:cs typeface="Arial" panose="020B0604020202020204" pitchFamily="34" charset="0"/>
              </a:rPr>
              <a:t>الرقابة بحسب الافق الزمني</a:t>
            </a:r>
            <a:endParaRPr lang="en-US" sz="3200" dirty="0">
              <a:solidFill>
                <a:srgbClr val="143440"/>
              </a:solidFill>
              <a:latin typeface="Codec Pro"/>
              <a:cs typeface="Codec Pro"/>
            </a:endParaRPr>
          </a:p>
        </p:txBody>
      </p:sp>
      <p:sp>
        <p:nvSpPr>
          <p:cNvPr id="19" name="TextBox 19"/>
          <p:cNvSpPr txBox="1"/>
          <p:nvPr/>
        </p:nvSpPr>
        <p:spPr>
          <a:xfrm>
            <a:off x="6712865" y="5589919"/>
            <a:ext cx="3498290" cy="1392432"/>
          </a:xfrm>
          <a:prstGeom prst="rect">
            <a:avLst/>
          </a:prstGeom>
        </p:spPr>
        <p:txBody>
          <a:bodyPr lIns="0" tIns="0" rIns="0" bIns="0" rtlCol="0" anchor="t">
            <a:spAutoFit/>
          </a:bodyPr>
          <a:lstStyle/>
          <a:p>
            <a:pPr>
              <a:lnSpc>
                <a:spcPts val="3664"/>
              </a:lnSpc>
            </a:pPr>
            <a:endParaRPr lang="en-US" sz="2617" dirty="0">
              <a:solidFill>
                <a:srgbClr val="143440"/>
              </a:solidFill>
              <a:latin typeface="Codec Pro"/>
              <a:cs typeface="Codec Pro"/>
            </a:endParaRPr>
          </a:p>
          <a:p>
            <a:pPr>
              <a:lnSpc>
                <a:spcPts val="3664"/>
              </a:lnSpc>
            </a:pPr>
            <a:endParaRPr lang="en-US" sz="2617" dirty="0">
              <a:solidFill>
                <a:srgbClr val="143440"/>
              </a:solidFill>
              <a:latin typeface="Codec Pro"/>
              <a:cs typeface="Codec Pro"/>
            </a:endParaRPr>
          </a:p>
          <a:p>
            <a:pPr>
              <a:lnSpc>
                <a:spcPts val="3664"/>
              </a:lnSpc>
            </a:pPr>
            <a:r>
              <a:rPr lang="en-US" sz="2617" dirty="0">
                <a:solidFill>
                  <a:srgbClr val="143440"/>
                </a:solidFill>
                <a:latin typeface="Codec Pro"/>
              </a:rPr>
              <a:t> </a:t>
            </a:r>
          </a:p>
        </p:txBody>
      </p:sp>
      <p:sp>
        <p:nvSpPr>
          <p:cNvPr id="20" name="TextBox 20"/>
          <p:cNvSpPr txBox="1"/>
          <p:nvPr/>
        </p:nvSpPr>
        <p:spPr>
          <a:xfrm>
            <a:off x="1485742" y="4583507"/>
            <a:ext cx="3563083" cy="467116"/>
          </a:xfrm>
          <a:prstGeom prst="rect">
            <a:avLst/>
          </a:prstGeom>
        </p:spPr>
        <p:txBody>
          <a:bodyPr lIns="0" tIns="0" rIns="0" bIns="0" rtlCol="0" anchor="t">
            <a:spAutoFit/>
          </a:bodyPr>
          <a:lstStyle/>
          <a:p>
            <a:pPr>
              <a:lnSpc>
                <a:spcPts val="3919"/>
              </a:lnSpc>
            </a:pPr>
            <a:r>
              <a:rPr lang="ar-SA" sz="2800" b="1" dirty="0">
                <a:solidFill>
                  <a:srgbClr val="222C31"/>
                </a:solidFill>
                <a:effectLst/>
                <a:ea typeface="Calibri" panose="020F0502020204030204" pitchFamily="34" charset="0"/>
                <a:cs typeface="Arial" panose="020B0604020202020204" pitchFamily="34" charset="0"/>
              </a:rPr>
              <a:t>:  بحسب المستوى التنظيمي</a:t>
            </a:r>
            <a:endParaRPr lang="en-US" sz="3600" dirty="0">
              <a:solidFill>
                <a:srgbClr val="143440"/>
              </a:solidFill>
              <a:cs typeface="Codec Pro"/>
            </a:endParaRPr>
          </a:p>
        </p:txBody>
      </p:sp>
      <p:sp>
        <p:nvSpPr>
          <p:cNvPr id="22" name="TextBox 21">
            <a:extLst>
              <a:ext uri="{FF2B5EF4-FFF2-40B4-BE49-F238E27FC236}">
                <a16:creationId xmlns="" xmlns:a16="http://schemas.microsoft.com/office/drawing/2014/main" id="{E39AC7FA-FC7F-4F68-B69D-4D37FFB06B3A}"/>
              </a:ext>
            </a:extLst>
          </p:cNvPr>
          <p:cNvSpPr txBox="1"/>
          <p:nvPr/>
        </p:nvSpPr>
        <p:spPr>
          <a:xfrm>
            <a:off x="2133600" y="5589919"/>
            <a:ext cx="12656820" cy="369332"/>
          </a:xfrm>
          <a:prstGeom prst="rect">
            <a:avLst/>
          </a:prstGeom>
          <a:noFill/>
        </p:spPr>
        <p:txBody>
          <a:bodyPr wrap="square">
            <a:spAutoFit/>
          </a:bodyPr>
          <a:lstStyle/>
          <a:p>
            <a:r>
              <a:rPr lang="ar-SA" sz="1800" b="1">
                <a:solidFill>
                  <a:srgbClr val="222C31"/>
                </a:solidFill>
                <a:effectLst/>
                <a:ea typeface="Calibri" panose="020F0502020204030204" pitchFamily="34" charset="0"/>
                <a:cs typeface="Arial" panose="020B0604020202020204" pitchFamily="34" charset="0"/>
              </a:rPr>
              <a:t>الرقابة الهيكلية </a:t>
            </a:r>
            <a:endParaRPr lang="en-US" dirty="0"/>
          </a:p>
        </p:txBody>
      </p:sp>
      <p:sp>
        <p:nvSpPr>
          <p:cNvPr id="24" name="TextBox 23">
            <a:extLst>
              <a:ext uri="{FF2B5EF4-FFF2-40B4-BE49-F238E27FC236}">
                <a16:creationId xmlns="" xmlns:a16="http://schemas.microsoft.com/office/drawing/2014/main" id="{DA8FECD3-3603-4E98-9956-E6D6588C04D2}"/>
              </a:ext>
            </a:extLst>
          </p:cNvPr>
          <p:cNvSpPr txBox="1"/>
          <p:nvPr/>
        </p:nvSpPr>
        <p:spPr>
          <a:xfrm>
            <a:off x="2213319" y="5926377"/>
            <a:ext cx="12656820" cy="369332"/>
          </a:xfrm>
          <a:prstGeom prst="rect">
            <a:avLst/>
          </a:prstGeom>
          <a:noFill/>
        </p:spPr>
        <p:txBody>
          <a:bodyPr wrap="square">
            <a:spAutoFit/>
          </a:bodyPr>
          <a:lstStyle/>
          <a:p>
            <a:r>
              <a:rPr lang="ar-SA" sz="1800" b="1">
                <a:solidFill>
                  <a:srgbClr val="222C31"/>
                </a:solidFill>
                <a:effectLst/>
                <a:ea typeface="Calibri" panose="020F0502020204030204" pitchFamily="34" charset="0"/>
                <a:cs typeface="Arial" panose="020B0604020202020204" pitchFamily="34" charset="0"/>
              </a:rPr>
              <a:t>الرقابة المالية </a:t>
            </a:r>
            <a:endParaRPr lang="en-US" dirty="0"/>
          </a:p>
        </p:txBody>
      </p:sp>
      <p:sp>
        <p:nvSpPr>
          <p:cNvPr id="25" name="TextBox 24">
            <a:extLst>
              <a:ext uri="{FF2B5EF4-FFF2-40B4-BE49-F238E27FC236}">
                <a16:creationId xmlns="" xmlns:a16="http://schemas.microsoft.com/office/drawing/2014/main" id="{1B2A9A97-FDF8-42E1-80F8-65F96FF5D0C8}"/>
              </a:ext>
            </a:extLst>
          </p:cNvPr>
          <p:cNvSpPr txBox="1"/>
          <p:nvPr/>
        </p:nvSpPr>
        <p:spPr>
          <a:xfrm>
            <a:off x="5092541" y="5251769"/>
            <a:ext cx="4327427" cy="1077218"/>
          </a:xfrm>
          <a:prstGeom prst="rect">
            <a:avLst/>
          </a:prstGeom>
          <a:noFill/>
        </p:spPr>
        <p:txBody>
          <a:bodyPr wrap="square">
            <a:spAutoFit/>
          </a:bodyPr>
          <a:lstStyle/>
          <a:p>
            <a:r>
              <a:rPr lang="ar-SA" sz="3200" b="1" dirty="0">
                <a:solidFill>
                  <a:srgbClr val="222C31"/>
                </a:solidFill>
                <a:effectLst/>
                <a:ea typeface="Calibri" panose="020F0502020204030204" pitchFamily="34" charset="0"/>
                <a:cs typeface="Arial" panose="020B0604020202020204" pitchFamily="34" charset="0"/>
              </a:rPr>
              <a:t>الرقابة الهيكلية (البيروقراطية) </a:t>
            </a:r>
            <a:endParaRPr lang="ar-IQ" sz="3200" b="1" dirty="0">
              <a:solidFill>
                <a:srgbClr val="222C31"/>
              </a:solidFill>
              <a:effectLst/>
              <a:ea typeface="Calibri" panose="020F0502020204030204" pitchFamily="34" charset="0"/>
              <a:cs typeface="Arial" panose="020B0604020202020204" pitchFamily="34" charset="0"/>
            </a:endParaRPr>
          </a:p>
          <a:p>
            <a:r>
              <a:rPr lang="ar-SA" sz="3200" b="1" dirty="0">
                <a:solidFill>
                  <a:srgbClr val="222C31"/>
                </a:solidFill>
                <a:effectLst/>
                <a:ea typeface="Calibri" panose="020F0502020204030204" pitchFamily="34" charset="0"/>
                <a:cs typeface="Arial" panose="020B0604020202020204" pitchFamily="34" charset="0"/>
              </a:rPr>
              <a:t>والرقابة اللامركزية</a:t>
            </a:r>
            <a:endParaRPr lang="en-US" sz="3200" dirty="0"/>
          </a:p>
        </p:txBody>
      </p:sp>
      <p:sp>
        <p:nvSpPr>
          <p:cNvPr id="27" name="TextBox 26">
            <a:extLst>
              <a:ext uri="{FF2B5EF4-FFF2-40B4-BE49-F238E27FC236}">
                <a16:creationId xmlns="" xmlns:a16="http://schemas.microsoft.com/office/drawing/2014/main" id="{03BF358D-FF24-4329-A4C3-810480169DE5}"/>
              </a:ext>
            </a:extLst>
          </p:cNvPr>
          <p:cNvSpPr txBox="1"/>
          <p:nvPr/>
        </p:nvSpPr>
        <p:spPr>
          <a:xfrm>
            <a:off x="10592359" y="5829561"/>
            <a:ext cx="2080575" cy="400110"/>
          </a:xfrm>
          <a:prstGeom prst="rect">
            <a:avLst/>
          </a:prstGeom>
          <a:noFill/>
        </p:spPr>
        <p:txBody>
          <a:bodyPr wrap="square">
            <a:spAutoFit/>
          </a:bodyPr>
          <a:lstStyle/>
          <a:p>
            <a:r>
              <a:rPr lang="ar-SA" sz="2000" b="1" dirty="0">
                <a:solidFill>
                  <a:srgbClr val="222C31"/>
                </a:solidFill>
                <a:effectLst/>
                <a:ea typeface="Calibri" panose="020F0502020204030204" pitchFamily="34" charset="0"/>
                <a:cs typeface="Arial" panose="020B0604020202020204" pitchFamily="34" charset="0"/>
              </a:rPr>
              <a:t>الرقابة المتزامنة</a:t>
            </a:r>
            <a:r>
              <a:rPr lang="ar-SA" sz="2000" dirty="0">
                <a:solidFill>
                  <a:srgbClr val="222C31"/>
                </a:solidFill>
                <a:effectLst/>
                <a:ea typeface="Calibri" panose="020F0502020204030204" pitchFamily="34" charset="0"/>
                <a:cs typeface="Arial" panose="020B0604020202020204" pitchFamily="34" charset="0"/>
              </a:rPr>
              <a:t> </a:t>
            </a:r>
            <a:endParaRPr lang="en-US" sz="2000" dirty="0"/>
          </a:p>
        </p:txBody>
      </p:sp>
      <p:sp>
        <p:nvSpPr>
          <p:cNvPr id="29" name="TextBox 28">
            <a:extLst>
              <a:ext uri="{FF2B5EF4-FFF2-40B4-BE49-F238E27FC236}">
                <a16:creationId xmlns="" xmlns:a16="http://schemas.microsoft.com/office/drawing/2014/main" id="{1F6EE867-EEB6-4437-8260-3AACE1DC9F99}"/>
              </a:ext>
            </a:extLst>
          </p:cNvPr>
          <p:cNvSpPr txBox="1"/>
          <p:nvPr/>
        </p:nvSpPr>
        <p:spPr>
          <a:xfrm>
            <a:off x="9744707" y="6458720"/>
            <a:ext cx="3130137" cy="369332"/>
          </a:xfrm>
          <a:prstGeom prst="rect">
            <a:avLst/>
          </a:prstGeom>
          <a:noFill/>
        </p:spPr>
        <p:txBody>
          <a:bodyPr wrap="square">
            <a:spAutoFit/>
          </a:bodyPr>
          <a:lstStyle/>
          <a:p>
            <a:r>
              <a:rPr lang="ar-SA" sz="1800" b="1" dirty="0">
                <a:solidFill>
                  <a:srgbClr val="222C31"/>
                </a:solidFill>
                <a:effectLst/>
                <a:ea typeface="Calibri" panose="020F0502020204030204" pitchFamily="34" charset="0"/>
                <a:cs typeface="Arial" panose="020B0604020202020204" pitchFamily="34" charset="0"/>
              </a:rPr>
              <a:t>الرقابة البعدية، أو اللاحقة، أو العلاجية</a:t>
            </a:r>
            <a:r>
              <a:rPr lang="ar-SA" sz="1800" dirty="0">
                <a:solidFill>
                  <a:srgbClr val="222C31"/>
                </a:solidFill>
                <a:effectLst/>
                <a:ea typeface="Calibri" panose="020F0502020204030204" pitchFamily="34" charset="0"/>
                <a:cs typeface="Arial" panose="020B0604020202020204" pitchFamily="34" charset="0"/>
              </a:rPr>
              <a:t> </a:t>
            </a:r>
            <a:endParaRPr lang="en-US" dirty="0"/>
          </a:p>
        </p:txBody>
      </p:sp>
      <p:sp>
        <p:nvSpPr>
          <p:cNvPr id="31" name="TextBox 30">
            <a:extLst>
              <a:ext uri="{FF2B5EF4-FFF2-40B4-BE49-F238E27FC236}">
                <a16:creationId xmlns="" xmlns:a16="http://schemas.microsoft.com/office/drawing/2014/main" id="{030B8795-FEA1-4556-A94A-857E99AAA97F}"/>
              </a:ext>
            </a:extLst>
          </p:cNvPr>
          <p:cNvSpPr txBox="1"/>
          <p:nvPr/>
        </p:nvSpPr>
        <p:spPr>
          <a:xfrm>
            <a:off x="9984538" y="6910045"/>
            <a:ext cx="3360056" cy="646331"/>
          </a:xfrm>
          <a:prstGeom prst="rect">
            <a:avLst/>
          </a:prstGeom>
          <a:noFill/>
        </p:spPr>
        <p:txBody>
          <a:bodyPr wrap="square">
            <a:spAutoFit/>
          </a:bodyPr>
          <a:lstStyle/>
          <a:p>
            <a:r>
              <a:rPr lang="ar-SA" sz="1800" b="1" dirty="0">
                <a:solidFill>
                  <a:srgbClr val="222C31"/>
                </a:solidFill>
                <a:effectLst/>
                <a:ea typeface="Calibri" panose="020F0502020204030204" pitchFamily="34" charset="0"/>
                <a:cs typeface="Arial" panose="020B0604020202020204" pitchFamily="34" charset="0"/>
              </a:rPr>
              <a:t>كيفية تحسين التغذية الراجعة </a:t>
            </a:r>
            <a:r>
              <a:rPr lang="ar-SA" sz="1800" b="1" dirty="0" err="1">
                <a:solidFill>
                  <a:srgbClr val="222C31"/>
                </a:solidFill>
                <a:effectLst/>
                <a:ea typeface="Calibri" panose="020F0502020204030204" pitchFamily="34" charset="0"/>
                <a:cs typeface="Arial" panose="020B0604020202020204" pitchFamily="34" charset="0"/>
              </a:rPr>
              <a:t>للانواع</a:t>
            </a:r>
            <a:r>
              <a:rPr lang="ar-SA" sz="1800" b="1" dirty="0">
                <a:solidFill>
                  <a:srgbClr val="222C31"/>
                </a:solidFill>
                <a:effectLst/>
                <a:ea typeface="Calibri" panose="020F0502020204030204" pitchFamily="34" charset="0"/>
                <a:cs typeface="Arial" panose="020B0604020202020204" pitchFamily="34" charset="0"/>
              </a:rPr>
              <a:t> الثلاثة من الرقابة</a:t>
            </a:r>
            <a:endParaRPr lang="en-US" dirty="0"/>
          </a:p>
        </p:txBody>
      </p:sp>
      <p:sp>
        <p:nvSpPr>
          <p:cNvPr id="33" name="TextBox 32">
            <a:extLst>
              <a:ext uri="{FF2B5EF4-FFF2-40B4-BE49-F238E27FC236}">
                <a16:creationId xmlns="" xmlns:a16="http://schemas.microsoft.com/office/drawing/2014/main" id="{225D23F0-7782-4755-B2DA-A82C5B68507F}"/>
              </a:ext>
            </a:extLst>
          </p:cNvPr>
          <p:cNvSpPr txBox="1"/>
          <p:nvPr/>
        </p:nvSpPr>
        <p:spPr>
          <a:xfrm>
            <a:off x="14594236" y="5179680"/>
            <a:ext cx="2406286" cy="400110"/>
          </a:xfrm>
          <a:prstGeom prst="rect">
            <a:avLst/>
          </a:prstGeom>
          <a:noFill/>
        </p:spPr>
        <p:txBody>
          <a:bodyPr wrap="square">
            <a:spAutoFit/>
          </a:bodyPr>
          <a:lstStyle/>
          <a:p>
            <a:r>
              <a:rPr lang="ar-SA" sz="2000" b="1" dirty="0">
                <a:solidFill>
                  <a:srgbClr val="222C31"/>
                </a:solidFill>
                <a:effectLst/>
                <a:ea typeface="Calibri" panose="020F0502020204030204" pitchFamily="34" charset="0"/>
                <a:cs typeface="Arial" panose="020B0604020202020204" pitchFamily="34" charset="0"/>
              </a:rPr>
              <a:t>الرقابة الداخلية المباشرة</a:t>
            </a:r>
            <a:r>
              <a:rPr lang="ar-SA" sz="2000" dirty="0">
                <a:solidFill>
                  <a:srgbClr val="222C31"/>
                </a:solidFill>
                <a:effectLst/>
                <a:ea typeface="Calibri" panose="020F0502020204030204" pitchFamily="34" charset="0"/>
                <a:cs typeface="Arial" panose="020B0604020202020204" pitchFamily="34" charset="0"/>
              </a:rPr>
              <a:t> </a:t>
            </a:r>
            <a:endParaRPr lang="en-US" sz="2000" dirty="0"/>
          </a:p>
        </p:txBody>
      </p:sp>
      <p:sp>
        <p:nvSpPr>
          <p:cNvPr id="35" name="TextBox 34">
            <a:extLst>
              <a:ext uri="{FF2B5EF4-FFF2-40B4-BE49-F238E27FC236}">
                <a16:creationId xmlns="" xmlns:a16="http://schemas.microsoft.com/office/drawing/2014/main" id="{98721A3E-A952-447E-BAD7-E2F6264DDC23}"/>
              </a:ext>
            </a:extLst>
          </p:cNvPr>
          <p:cNvSpPr txBox="1"/>
          <p:nvPr/>
        </p:nvSpPr>
        <p:spPr>
          <a:xfrm>
            <a:off x="14621541" y="5684438"/>
            <a:ext cx="2449048" cy="369332"/>
          </a:xfrm>
          <a:prstGeom prst="rect">
            <a:avLst/>
          </a:prstGeom>
          <a:noFill/>
        </p:spPr>
        <p:txBody>
          <a:bodyPr wrap="square">
            <a:spAutoFit/>
          </a:bodyPr>
          <a:lstStyle/>
          <a:p>
            <a:r>
              <a:rPr lang="ar-SA" sz="1800" b="1" dirty="0">
                <a:solidFill>
                  <a:srgbClr val="222C31"/>
                </a:solidFill>
                <a:effectLst/>
                <a:ea typeface="Calibri" panose="020F0502020204030204" pitchFamily="34" charset="0"/>
                <a:cs typeface="Arial" panose="020B0604020202020204" pitchFamily="34" charset="0"/>
              </a:rPr>
              <a:t>الرقابة الداخلية غير المباشرة</a:t>
            </a:r>
            <a:endParaRPr lang="en-US" dirty="0"/>
          </a:p>
        </p:txBody>
      </p:sp>
      <p:sp>
        <p:nvSpPr>
          <p:cNvPr id="37" name="TextBox 36">
            <a:extLst>
              <a:ext uri="{FF2B5EF4-FFF2-40B4-BE49-F238E27FC236}">
                <a16:creationId xmlns="" xmlns:a16="http://schemas.microsoft.com/office/drawing/2014/main" id="{F5FF6838-6FAE-47E4-9DEB-DAA37E541865}"/>
              </a:ext>
            </a:extLst>
          </p:cNvPr>
          <p:cNvSpPr txBox="1"/>
          <p:nvPr/>
        </p:nvSpPr>
        <p:spPr>
          <a:xfrm>
            <a:off x="14745840" y="6080176"/>
            <a:ext cx="2449048" cy="369332"/>
          </a:xfrm>
          <a:prstGeom prst="rect">
            <a:avLst/>
          </a:prstGeom>
          <a:noFill/>
        </p:spPr>
        <p:txBody>
          <a:bodyPr wrap="square">
            <a:spAutoFit/>
          </a:bodyPr>
          <a:lstStyle/>
          <a:p>
            <a:r>
              <a:rPr lang="ar-SA" sz="1800" b="1" dirty="0">
                <a:solidFill>
                  <a:srgbClr val="222C31"/>
                </a:solidFill>
                <a:effectLst/>
                <a:ea typeface="Calibri" panose="020F0502020204030204" pitchFamily="34" charset="0"/>
                <a:cs typeface="Arial" panose="020B0604020202020204" pitchFamily="34" charset="0"/>
              </a:rPr>
              <a:t>التدقيق الاداري "الذاتي </a:t>
            </a:r>
            <a:endParaRPr lang="en-US" dirty="0"/>
          </a:p>
        </p:txBody>
      </p:sp>
      <p:sp>
        <p:nvSpPr>
          <p:cNvPr id="39" name="TextBox 38">
            <a:extLst>
              <a:ext uri="{FF2B5EF4-FFF2-40B4-BE49-F238E27FC236}">
                <a16:creationId xmlns="" xmlns:a16="http://schemas.microsoft.com/office/drawing/2014/main" id="{7AEB497B-E415-4846-836C-5BAF0AED5F51}"/>
              </a:ext>
            </a:extLst>
          </p:cNvPr>
          <p:cNvSpPr txBox="1"/>
          <p:nvPr/>
        </p:nvSpPr>
        <p:spPr>
          <a:xfrm>
            <a:off x="14664471" y="6485644"/>
            <a:ext cx="2406286" cy="461665"/>
          </a:xfrm>
          <a:prstGeom prst="rect">
            <a:avLst/>
          </a:prstGeom>
          <a:noFill/>
        </p:spPr>
        <p:txBody>
          <a:bodyPr wrap="square">
            <a:spAutoFit/>
          </a:bodyPr>
          <a:lstStyle/>
          <a:p>
            <a:r>
              <a:rPr lang="ar-SA" sz="2400" b="1" dirty="0">
                <a:solidFill>
                  <a:srgbClr val="222C31"/>
                </a:solidFill>
                <a:effectLst/>
                <a:ea typeface="Calibri" panose="020F0502020204030204" pitchFamily="34" charset="0"/>
                <a:cs typeface="Arial" panose="020B0604020202020204" pitchFamily="34" charset="0"/>
              </a:rPr>
              <a:t>الرقابة الخارجية" </a:t>
            </a:r>
            <a:endParaRPr lang="en-US" sz="2400" dirty="0"/>
          </a:p>
        </p:txBody>
      </p:sp>
      <p:sp>
        <p:nvSpPr>
          <p:cNvPr id="41" name="TextBox 40">
            <a:extLst>
              <a:ext uri="{FF2B5EF4-FFF2-40B4-BE49-F238E27FC236}">
                <a16:creationId xmlns="" xmlns:a16="http://schemas.microsoft.com/office/drawing/2014/main" id="{06B77696-49CA-4BC1-A82E-F8679CCC4368}"/>
              </a:ext>
            </a:extLst>
          </p:cNvPr>
          <p:cNvSpPr txBox="1"/>
          <p:nvPr/>
        </p:nvSpPr>
        <p:spPr>
          <a:xfrm>
            <a:off x="14169554" y="6840673"/>
            <a:ext cx="2858044" cy="369332"/>
          </a:xfrm>
          <a:prstGeom prst="rect">
            <a:avLst/>
          </a:prstGeom>
          <a:noFill/>
        </p:spPr>
        <p:txBody>
          <a:bodyPr wrap="square">
            <a:spAutoFit/>
          </a:bodyPr>
          <a:lstStyle/>
          <a:p>
            <a:r>
              <a:rPr lang="ar-SA" sz="1800" b="1" dirty="0">
                <a:solidFill>
                  <a:srgbClr val="222C31"/>
                </a:solidFill>
                <a:effectLst/>
                <a:ea typeface="Calibri" panose="020F0502020204030204" pitchFamily="34" charset="0"/>
                <a:cs typeface="Arial" panose="020B0604020202020204" pitchFamily="34" charset="0"/>
              </a:rPr>
              <a:t>مراقبة المحاسب القانوني "الخارجي</a:t>
            </a:r>
            <a:endParaRPr lang="en-US" dirty="0"/>
          </a:p>
        </p:txBody>
      </p:sp>
      <p:sp>
        <p:nvSpPr>
          <p:cNvPr id="43" name="TextBox 42">
            <a:extLst>
              <a:ext uri="{FF2B5EF4-FFF2-40B4-BE49-F238E27FC236}">
                <a16:creationId xmlns="" xmlns:a16="http://schemas.microsoft.com/office/drawing/2014/main" id="{8346919B-7212-497B-A2C8-B40EF6C2A868}"/>
              </a:ext>
            </a:extLst>
          </p:cNvPr>
          <p:cNvSpPr txBox="1"/>
          <p:nvPr/>
        </p:nvSpPr>
        <p:spPr>
          <a:xfrm>
            <a:off x="14492075" y="7268684"/>
            <a:ext cx="2213001" cy="369332"/>
          </a:xfrm>
          <a:prstGeom prst="rect">
            <a:avLst/>
          </a:prstGeom>
          <a:noFill/>
        </p:spPr>
        <p:txBody>
          <a:bodyPr wrap="square">
            <a:spAutoFit/>
          </a:bodyPr>
          <a:lstStyle/>
          <a:p>
            <a:r>
              <a:rPr lang="ar-SA" sz="1800" b="1" dirty="0">
                <a:solidFill>
                  <a:srgbClr val="222C31"/>
                </a:solidFill>
                <a:effectLst/>
                <a:ea typeface="Calibri" panose="020F0502020204030204" pitchFamily="34" charset="0"/>
                <a:cs typeface="Arial" panose="020B0604020202020204" pitchFamily="34" charset="0"/>
              </a:rPr>
              <a:t>الرقابة الادارية "الخارجية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3440"/>
        </a:solidFill>
        <a:effectLst/>
      </p:bgPr>
    </p:bg>
    <p:spTree>
      <p:nvGrpSpPr>
        <p:cNvPr id="1" name=""/>
        <p:cNvGrpSpPr/>
        <p:nvPr/>
      </p:nvGrpSpPr>
      <p:grpSpPr>
        <a:xfrm>
          <a:off x="0" y="0"/>
          <a:ext cx="0" cy="0"/>
          <a:chOff x="0" y="0"/>
          <a:chExt cx="0" cy="0"/>
        </a:xfrm>
      </p:grpSpPr>
      <p:grpSp>
        <p:nvGrpSpPr>
          <p:cNvPr id="2" name="Group 2"/>
          <p:cNvGrpSpPr/>
          <p:nvPr/>
        </p:nvGrpSpPr>
        <p:grpSpPr>
          <a:xfrm>
            <a:off x="0" y="5798239"/>
            <a:ext cx="18454037" cy="138407"/>
            <a:chOff x="0" y="0"/>
            <a:chExt cx="4860322" cy="36453"/>
          </a:xfrm>
        </p:grpSpPr>
        <p:sp>
          <p:nvSpPr>
            <p:cNvPr id="3" name="Freeform 3"/>
            <p:cNvSpPr/>
            <p:nvPr/>
          </p:nvSpPr>
          <p:spPr>
            <a:xfrm>
              <a:off x="0" y="0"/>
              <a:ext cx="4860322" cy="36453"/>
            </a:xfrm>
            <a:custGeom>
              <a:avLst/>
              <a:gdLst/>
              <a:ahLst/>
              <a:cxnLst/>
              <a:rect l="l" t="t" r="r" b="b"/>
              <a:pathLst>
                <a:path w="4860322" h="36453">
                  <a:moveTo>
                    <a:pt x="0" y="0"/>
                  </a:moveTo>
                  <a:lnTo>
                    <a:pt x="4860322" y="0"/>
                  </a:lnTo>
                  <a:lnTo>
                    <a:pt x="4860322" y="36453"/>
                  </a:lnTo>
                  <a:lnTo>
                    <a:pt x="0" y="36453"/>
                  </a:lnTo>
                  <a:close/>
                </a:path>
              </a:pathLst>
            </a:custGeom>
            <a:solidFill>
              <a:srgbClr val="78B8A6"/>
            </a:solidFill>
          </p:spPr>
        </p:sp>
        <p:sp>
          <p:nvSpPr>
            <p:cNvPr id="4" name="TextBox 4"/>
            <p:cNvSpPr txBox="1"/>
            <p:nvPr/>
          </p:nvSpPr>
          <p:spPr>
            <a:xfrm>
              <a:off x="0" y="-38100"/>
              <a:ext cx="4860322" cy="7455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131518" y="5936646"/>
            <a:ext cx="4191000" cy="4114800"/>
          </a:xfrm>
          <a:custGeom>
            <a:avLst/>
            <a:gdLst/>
            <a:ahLst/>
            <a:cxnLst/>
            <a:rect l="l" t="t" r="r" b="b"/>
            <a:pathLst>
              <a:path w="4191000" h="4114800">
                <a:moveTo>
                  <a:pt x="0" y="0"/>
                </a:moveTo>
                <a:lnTo>
                  <a:pt x="4191000" y="0"/>
                </a:lnTo>
                <a:lnTo>
                  <a:pt x="419100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6" name="Group 6"/>
          <p:cNvGrpSpPr/>
          <p:nvPr/>
        </p:nvGrpSpPr>
        <p:grpSpPr>
          <a:xfrm>
            <a:off x="0" y="10051446"/>
            <a:ext cx="19146330" cy="235554"/>
            <a:chOff x="0" y="0"/>
            <a:chExt cx="5042655" cy="62039"/>
          </a:xfrm>
        </p:grpSpPr>
        <p:sp>
          <p:nvSpPr>
            <p:cNvPr id="7" name="Freeform 7"/>
            <p:cNvSpPr/>
            <p:nvPr/>
          </p:nvSpPr>
          <p:spPr>
            <a:xfrm>
              <a:off x="0" y="0"/>
              <a:ext cx="5042655" cy="62039"/>
            </a:xfrm>
            <a:custGeom>
              <a:avLst/>
              <a:gdLst/>
              <a:ahLst/>
              <a:cxnLst/>
              <a:rect l="l" t="t" r="r" b="b"/>
              <a:pathLst>
                <a:path w="5042655" h="62039">
                  <a:moveTo>
                    <a:pt x="0" y="0"/>
                  </a:moveTo>
                  <a:lnTo>
                    <a:pt x="5042655" y="0"/>
                  </a:lnTo>
                  <a:lnTo>
                    <a:pt x="5042655" y="62039"/>
                  </a:lnTo>
                  <a:lnTo>
                    <a:pt x="0" y="62039"/>
                  </a:lnTo>
                  <a:close/>
                </a:path>
              </a:pathLst>
            </a:custGeom>
            <a:solidFill>
              <a:srgbClr val="F2C275"/>
            </a:solidFill>
          </p:spPr>
        </p:sp>
        <p:sp>
          <p:nvSpPr>
            <p:cNvPr id="8" name="TextBox 8"/>
            <p:cNvSpPr txBox="1"/>
            <p:nvPr/>
          </p:nvSpPr>
          <p:spPr>
            <a:xfrm>
              <a:off x="0" y="-38100"/>
              <a:ext cx="5042655" cy="100139"/>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6058446" y="5593462"/>
            <a:ext cx="547961" cy="54796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C275"/>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639447" y="5593462"/>
            <a:ext cx="547961" cy="54796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C275"/>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503043" y="5593462"/>
            <a:ext cx="547961" cy="54796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7255"/>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1952355" y="5593462"/>
            <a:ext cx="547961" cy="54796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7255"/>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5450239" y="5404254"/>
            <a:ext cx="926376" cy="92637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6CBAB1"/>
              </a:solidFill>
              <a:prstDash val="solid"/>
              <a:miter/>
            </a:ln>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2313835" y="5404254"/>
            <a:ext cx="926376" cy="926376"/>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6CBAB1"/>
              </a:solidFill>
              <a:prstDash val="solid"/>
              <a:miter/>
            </a:ln>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1763147" y="5404254"/>
            <a:ext cx="926376" cy="926376"/>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6CBAB1"/>
              </a:solidFill>
              <a:prstDash val="solid"/>
              <a:miter/>
            </a:ln>
          </p:spPr>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676652" y="98288"/>
            <a:ext cx="16337999" cy="1471172"/>
          </a:xfrm>
          <a:prstGeom prst="rect">
            <a:avLst/>
          </a:prstGeom>
        </p:spPr>
        <p:txBody>
          <a:bodyPr lIns="0" tIns="0" rIns="0" bIns="0" rtlCol="0" anchor="t">
            <a:spAutoFit/>
          </a:bodyPr>
          <a:lstStyle/>
          <a:p>
            <a:pPr marL="0" lvl="0" indent="0" algn="ctr">
              <a:lnSpc>
                <a:spcPts val="11884"/>
              </a:lnSpc>
              <a:spcBef>
                <a:spcPct val="0"/>
              </a:spcBef>
            </a:pPr>
            <a:r>
              <a:rPr lang="ar-IQ" sz="8489" dirty="0">
                <a:solidFill>
                  <a:srgbClr val="D87255"/>
                </a:solidFill>
                <a:cs typeface="Mmtsdr La Tkelmeni" pitchFamily="2" charset="-78"/>
              </a:rPr>
              <a:t>مقاومة الرقابة وكيفية التغلب عليها </a:t>
            </a:r>
            <a:endParaRPr lang="en-US" sz="8489" dirty="0">
              <a:solidFill>
                <a:srgbClr val="D87255"/>
              </a:solidFill>
              <a:cs typeface="Mmtsdr La Tkelmeni" pitchFamily="2" charset="-78"/>
            </a:endParaRPr>
          </a:p>
        </p:txBody>
      </p:sp>
      <p:sp>
        <p:nvSpPr>
          <p:cNvPr id="31" name="TextBox 31"/>
          <p:cNvSpPr txBox="1"/>
          <p:nvPr/>
        </p:nvSpPr>
        <p:spPr>
          <a:xfrm>
            <a:off x="676652" y="1566141"/>
            <a:ext cx="16674163" cy="3708708"/>
          </a:xfrm>
          <a:prstGeom prst="rect">
            <a:avLst/>
          </a:prstGeom>
        </p:spPr>
        <p:txBody>
          <a:bodyPr wrap="square" lIns="0" tIns="0" rIns="0" bIns="0" rtlCol="0" anchor="t">
            <a:spAutoFit/>
          </a:bodyPr>
          <a:lstStyle/>
          <a:p>
            <a:pPr marL="342900" marR="0" lvl="0" indent="-342900" algn="just" rtl="1">
              <a:lnSpc>
                <a:spcPct val="115000"/>
              </a:lnSpc>
              <a:spcBef>
                <a:spcPts val="0"/>
              </a:spcBef>
              <a:spcAft>
                <a:spcPts val="800"/>
              </a:spcAft>
              <a:buFont typeface="+mj-cs"/>
              <a:buAutoNum type="arabic1Minus"/>
            </a:pPr>
            <a:r>
              <a:rPr lang="ar-SA"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مقاومة الرقابة</a:t>
            </a:r>
            <a:r>
              <a:rPr lang="ar-SA"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276225" marR="0" algn="just" rtl="1">
              <a:lnSpc>
                <a:spcPct val="115000"/>
              </a:lnSpc>
              <a:spcBef>
                <a:spcPts val="0"/>
              </a:spcBef>
              <a:spcAft>
                <a:spcPts val="800"/>
              </a:spcAft>
            </a:pPr>
            <a:r>
              <a:rPr lang="ar-SA"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يخطأ الكثير من المديرين عندما يفترضون ان نظام الرقابة" واضح لدى العاملين ولا يحتاج الى اعلامهم بتفاصيله التي يطلب منهم الوفاء بها. اذ ان من اهم اسباب مقاومة الرقابة المغالاة في الرقابة" ، قد تتجه الادارة الى ممارسة الرقابة على مجالات متنوعة تخص "سلوك" العاملين، مثل الزامهم بموقع وقوف سياراتهم، وملبسهم، وحلاقتهم، وكيفية ترتيب مناضد عملهم ، او تفاصيل تزيّن الموظفات. لذلك يشعر العاملون بان هذه "المغالاة في الرقابة" تخرجها عن اهدافها ومضامينها الاساسية الى قضايا شخصية لا تؤثر في مستويات الاداء. وقد يكون نظام الرقابة ضيقاً جداً من حيث التركيز فقط على المجالات والعوامل القابلة للقياس، وعدم الاهتمام بالمجالات الاخرى التي لها اهمية موازية. وهناك احتمال الخلل في نظام المكافئات"، قد تقدم المكافئات للتقسيمات "غير الكفؤة" وتحرم منها التقسيمات "الكفؤة". واخيراً هناك "المغالاة في المساءلة"، حيث تتيح الرقابة الفاعلة للمديرين تحديد ما اذا كان العاملون قد استطاعوا الوفاء بالمسؤوليات المحددة لهم.</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228600" marR="0" algn="just" rtl="1">
              <a:lnSpc>
                <a:spcPct val="115000"/>
              </a:lnSpc>
              <a:spcBef>
                <a:spcPts val="0"/>
              </a:spcBef>
              <a:spcAft>
                <a:spcPts val="800"/>
              </a:spcAft>
            </a:pPr>
            <a:r>
              <a:rPr lang="ar-SA"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(ب) كيفية التغلب على مقاومة الرقابة</a:t>
            </a:r>
            <a:r>
              <a:rPr lang="ar-SA" sz="2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ar-SA" sz="2000" dirty="0">
                <a:solidFill>
                  <a:schemeClr val="bg1"/>
                </a:solidFill>
                <a:effectLst/>
                <a:ea typeface="Calibri" panose="020F0502020204030204" pitchFamily="34" charset="0"/>
                <a:cs typeface="Arial" panose="020B0604020202020204" pitchFamily="34" charset="0"/>
              </a:rPr>
              <a:t>توجد مجموعة من التوجهات التي يمكن ان يعتمد عليها المديرون في كيفية التغلب على مقاومة التغيير من قبل التقسيمات والعاملين في المنظمة منها "تشجيع مشاركة العاملين"، كما اشير </a:t>
            </a:r>
            <a:r>
              <a:rPr lang="ar-SA" sz="2000" dirty="0" err="1">
                <a:solidFill>
                  <a:schemeClr val="bg1"/>
                </a:solidFill>
                <a:effectLst/>
                <a:ea typeface="Calibri" panose="020F0502020204030204" pitchFamily="34" charset="0"/>
                <a:cs typeface="Arial" panose="020B0604020202020204" pitchFamily="34" charset="0"/>
              </a:rPr>
              <a:t>لاهمية</a:t>
            </a:r>
            <a:r>
              <a:rPr lang="ar-SA" sz="2000" dirty="0">
                <a:solidFill>
                  <a:schemeClr val="bg1"/>
                </a:solidFill>
                <a:effectLst/>
                <a:ea typeface="Calibri" panose="020F0502020204030204" pitchFamily="34" charset="0"/>
                <a:cs typeface="Arial" panose="020B0604020202020204" pitchFamily="34" charset="0"/>
              </a:rPr>
              <a:t> المشاركة في فصلي "القيادة"، فان المشاركة الفاعلة في التخطيط واتخاذ القرارات من قبل العاملين تدفعهم الى تنفيذ الخطط، بدون الحاجة الى رقابة متشددة، وبالتالي ينخفض مستوى مقاومة الرقابة ولا بد من </a:t>
            </a:r>
            <a:r>
              <a:rPr lang="ar-SA" sz="2000" b="1" dirty="0">
                <a:solidFill>
                  <a:schemeClr val="bg1"/>
                </a:solidFill>
                <a:effectLst/>
                <a:ea typeface="Calibri" panose="020F0502020204030204" pitchFamily="34" charset="0"/>
                <a:cs typeface="Arial" panose="020B0604020202020204" pitchFamily="34" charset="0"/>
              </a:rPr>
              <a:t>اعداد اجراءات سليمة للتحقق من الاداء"</a:t>
            </a:r>
            <a:r>
              <a:rPr lang="ar-SA" sz="2000" dirty="0">
                <a:solidFill>
                  <a:schemeClr val="bg1"/>
                </a:solidFill>
                <a:effectLst/>
                <a:ea typeface="Calibri" panose="020F0502020204030204" pitchFamily="34" charset="0"/>
                <a:cs typeface="Arial" panose="020B0604020202020204" pitchFamily="34" charset="0"/>
              </a:rPr>
              <a:t> ، تتيح المعايير المتقدمة ونظم المعلومات المجال امام المديرين الرقابة الاداء بمؤشرات دورية</a:t>
            </a:r>
            <a:endParaRPr lang="en-US" sz="3600" dirty="0">
              <a:solidFill>
                <a:schemeClr val="bg1"/>
              </a:solidFill>
              <a:latin typeface="Canva Sans"/>
              <a:cs typeface="Canv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7255"/>
        </a:solidFill>
        <a:effectLst/>
      </p:bgPr>
    </p:bg>
    <p:spTree>
      <p:nvGrpSpPr>
        <p:cNvPr id="1" name=""/>
        <p:cNvGrpSpPr/>
        <p:nvPr/>
      </p:nvGrpSpPr>
      <p:grpSpPr>
        <a:xfrm>
          <a:off x="0" y="0"/>
          <a:ext cx="0" cy="0"/>
          <a:chOff x="0" y="0"/>
          <a:chExt cx="0" cy="0"/>
        </a:xfrm>
      </p:grpSpPr>
      <p:sp>
        <p:nvSpPr>
          <p:cNvPr id="2" name="Freeform 2"/>
          <p:cNvSpPr/>
          <p:nvPr/>
        </p:nvSpPr>
        <p:spPr>
          <a:xfrm rot="5400000">
            <a:off x="13564908" y="8291514"/>
            <a:ext cx="8000985" cy="9934556"/>
          </a:xfrm>
          <a:custGeom>
            <a:avLst/>
            <a:gdLst/>
            <a:ahLst/>
            <a:cxnLst/>
            <a:rect l="l" t="t" r="r" b="b"/>
            <a:pathLst>
              <a:path w="8000985" h="9934556">
                <a:moveTo>
                  <a:pt x="0" y="0"/>
                </a:moveTo>
                <a:lnTo>
                  <a:pt x="8000984" y="0"/>
                </a:lnTo>
                <a:lnTo>
                  <a:pt x="8000984" y="9934557"/>
                </a:lnTo>
                <a:lnTo>
                  <a:pt x="0" y="993455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0" y="9934556"/>
            <a:ext cx="19146330" cy="352444"/>
            <a:chOff x="0" y="0"/>
            <a:chExt cx="5042655" cy="92825"/>
          </a:xfrm>
        </p:grpSpPr>
        <p:sp>
          <p:nvSpPr>
            <p:cNvPr id="4" name="Freeform 4"/>
            <p:cNvSpPr/>
            <p:nvPr/>
          </p:nvSpPr>
          <p:spPr>
            <a:xfrm>
              <a:off x="0" y="0"/>
              <a:ext cx="5042655" cy="92825"/>
            </a:xfrm>
            <a:custGeom>
              <a:avLst/>
              <a:gdLst/>
              <a:ahLst/>
              <a:cxnLst/>
              <a:rect l="l" t="t" r="r" b="b"/>
              <a:pathLst>
                <a:path w="5042655" h="92825">
                  <a:moveTo>
                    <a:pt x="0" y="0"/>
                  </a:moveTo>
                  <a:lnTo>
                    <a:pt x="5042655" y="0"/>
                  </a:lnTo>
                  <a:lnTo>
                    <a:pt x="5042655" y="92825"/>
                  </a:lnTo>
                  <a:lnTo>
                    <a:pt x="0" y="92825"/>
                  </a:lnTo>
                  <a:close/>
                </a:path>
              </a:pathLst>
            </a:custGeom>
            <a:solidFill>
              <a:srgbClr val="F2C275"/>
            </a:solidFill>
          </p:spPr>
        </p:sp>
        <p:sp>
          <p:nvSpPr>
            <p:cNvPr id="5" name="TextBox 5"/>
            <p:cNvSpPr txBox="1"/>
            <p:nvPr/>
          </p:nvSpPr>
          <p:spPr>
            <a:xfrm>
              <a:off x="0" y="-38100"/>
              <a:ext cx="5042655" cy="13092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407891" y="6631263"/>
            <a:ext cx="5108668" cy="4114800"/>
          </a:xfrm>
          <a:custGeom>
            <a:avLst/>
            <a:gdLst/>
            <a:ahLst/>
            <a:cxnLst/>
            <a:rect l="l" t="t" r="r" b="b"/>
            <a:pathLst>
              <a:path w="5108668" h="4114800">
                <a:moveTo>
                  <a:pt x="0" y="0"/>
                </a:moveTo>
                <a:lnTo>
                  <a:pt x="5108668" y="0"/>
                </a:lnTo>
                <a:lnTo>
                  <a:pt x="51086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4572000" y="415908"/>
            <a:ext cx="13716000" cy="1398460"/>
          </a:xfrm>
          <a:prstGeom prst="rect">
            <a:avLst/>
          </a:prstGeom>
        </p:spPr>
        <p:txBody>
          <a:bodyPr wrap="square" lIns="0" tIns="0" rIns="0" bIns="0" rtlCol="0" anchor="t">
            <a:spAutoFit/>
          </a:bodyPr>
          <a:lstStyle/>
          <a:p>
            <a:pPr algn="ctr">
              <a:lnSpc>
                <a:spcPts val="11884"/>
              </a:lnSpc>
            </a:pPr>
            <a:r>
              <a:rPr lang="ar-IQ" sz="6600" dirty="0">
                <a:solidFill>
                  <a:srgbClr val="143440"/>
                </a:solidFill>
                <a:cs typeface="Mmtsdr La Tkelmeni" pitchFamily="2" charset="-78"/>
              </a:rPr>
              <a:t>الأساليب المستخدمة في العملية الرقابية </a:t>
            </a:r>
            <a:endParaRPr lang="en-US" sz="6600" dirty="0">
              <a:solidFill>
                <a:srgbClr val="143440"/>
              </a:solidFill>
              <a:cs typeface="Mmtsdr La Tkelmeni" pitchFamily="2" charset="-78"/>
            </a:endParaRPr>
          </a:p>
        </p:txBody>
      </p:sp>
      <p:grpSp>
        <p:nvGrpSpPr>
          <p:cNvPr id="9" name="Group 9"/>
          <p:cNvGrpSpPr/>
          <p:nvPr/>
        </p:nvGrpSpPr>
        <p:grpSpPr>
          <a:xfrm>
            <a:off x="407891" y="4316587"/>
            <a:ext cx="6164817" cy="1312536"/>
            <a:chOff x="0" y="0"/>
            <a:chExt cx="8219756" cy="1750048"/>
          </a:xfrm>
        </p:grpSpPr>
        <p:grpSp>
          <p:nvGrpSpPr>
            <p:cNvPr id="10" name="Group 10"/>
            <p:cNvGrpSpPr>
              <a:grpSpLocks noChangeAspect="1"/>
            </p:cNvGrpSpPr>
            <p:nvPr/>
          </p:nvGrpSpPr>
          <p:grpSpPr>
            <a:xfrm>
              <a:off x="0" y="0"/>
              <a:ext cx="8219756" cy="1750048"/>
              <a:chOff x="0" y="0"/>
              <a:chExt cx="10604500" cy="2257778"/>
            </a:xfrm>
          </p:grpSpPr>
          <p:sp>
            <p:nvSpPr>
              <p:cNvPr id="11" name="Freeform 11"/>
              <p:cNvSpPr/>
              <p:nvPr/>
            </p:nvSpPr>
            <p:spPr>
              <a:xfrm>
                <a:off x="16351" y="0"/>
                <a:ext cx="6571228" cy="2257821"/>
              </a:xfrm>
              <a:custGeom>
                <a:avLst/>
                <a:gdLst/>
                <a:ahLst/>
                <a:cxnLst/>
                <a:rect l="l" t="t" r="r" b="b"/>
                <a:pathLst>
                  <a:path w="6571228" h="2257821">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66433" y="969998"/>
                    </a:moveTo>
                    <a:cubicBezTo>
                      <a:pt x="3067632" y="961884"/>
                      <a:pt x="3056202" y="958709"/>
                      <a:pt x="3053027" y="966258"/>
                    </a:cubicBez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3" y="2239141"/>
                      <a:pt x="3626048" y="2246392"/>
                    </a:cubicBezTo>
                    <a:cubicBezTo>
                      <a:pt x="3619374" y="2253643"/>
                      <a:pt x="3609970" y="2257771"/>
                      <a:pt x="3600115" y="2257778"/>
                    </a:cubicBezTo>
                    <a:lnTo>
                      <a:pt x="3546281" y="2257778"/>
                    </a:lnTo>
                    <a:cubicBezTo>
                      <a:pt x="3477299" y="2257786"/>
                      <a:pt x="3418423" y="2207921"/>
                      <a:pt x="3407075" y="2139879"/>
                    </a:cubicBezTo>
                    <a:lnTo>
                      <a:pt x="3292704" y="1452880"/>
                    </a:lnTo>
                    <a:cubicBezTo>
                      <a:pt x="3291364" y="1444978"/>
                      <a:pt x="3280075" y="1444978"/>
                      <a:pt x="3278735" y="1452880"/>
                    </a:cubicBezTo>
                    <a:lnTo>
                      <a:pt x="3164293" y="2139879"/>
                    </a:lnTo>
                    <a:cubicBezTo>
                      <a:pt x="3152942" y="2207948"/>
                      <a:pt x="3094025" y="2257821"/>
                      <a:pt x="3025017" y="2257778"/>
                    </a:cubicBezTo>
                    <a:lnTo>
                      <a:pt x="2971183" y="2257778"/>
                    </a:lnTo>
                    <a:cubicBezTo>
                      <a:pt x="2961328" y="2257771"/>
                      <a:pt x="2951924" y="2253643"/>
                      <a:pt x="2945250" y="2246392"/>
                    </a:cubicBezTo>
                    <a:cubicBezTo>
                      <a:pt x="2938575" y="2239141"/>
                      <a:pt x="2935238" y="2229429"/>
                      <a:pt x="2936046" y="2219607"/>
                    </a:cubicBezTo>
                    <a:lnTo>
                      <a:pt x="3003427" y="1411111"/>
                    </a:lnTo>
                    <a:lnTo>
                      <a:pt x="3066433" y="969998"/>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399933" y="969998"/>
                    </a:moveTo>
                    <a:cubicBezTo>
                      <a:pt x="4401132" y="961884"/>
                      <a:pt x="4389702" y="958709"/>
                      <a:pt x="4386527" y="966258"/>
                    </a:cubicBez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6" y="958709"/>
                      <a:pt x="4837236" y="961884"/>
                      <a:pt x="4838365" y="969998"/>
                    </a:cubicBezTo>
                    <a:lnTo>
                      <a:pt x="4901371" y="1411111"/>
                    </a:lnTo>
                    <a:lnTo>
                      <a:pt x="4968752" y="2219607"/>
                    </a:lnTo>
                    <a:cubicBezTo>
                      <a:pt x="4969560" y="2229429"/>
                      <a:pt x="4966223" y="2239141"/>
                      <a:pt x="4959548" y="2246392"/>
                    </a:cubicBezTo>
                    <a:cubicBezTo>
                      <a:pt x="4952874" y="2253643"/>
                      <a:pt x="4943470" y="2257771"/>
                      <a:pt x="4933615" y="2257778"/>
                    </a:cubicBezTo>
                    <a:lnTo>
                      <a:pt x="4879781" y="2257778"/>
                    </a:lnTo>
                    <a:cubicBezTo>
                      <a:pt x="4810799" y="2257786"/>
                      <a:pt x="4751923"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5" y="2239141"/>
                      <a:pt x="4268738" y="2229429"/>
                      <a:pt x="4269546" y="2219607"/>
                    </a:cubicBezTo>
                    <a:lnTo>
                      <a:pt x="4336927" y="1411111"/>
                    </a:lnTo>
                    <a:lnTo>
                      <a:pt x="4399933" y="969998"/>
                    </a:lnTo>
                    <a:moveTo>
                      <a:pt x="5952649" y="0"/>
                    </a:moveTo>
                    <a:cubicBezTo>
                      <a:pt x="5835749" y="0"/>
                      <a:pt x="5740982" y="94766"/>
                      <a:pt x="5740982" y="211667"/>
                    </a:cubicBezTo>
                    <a:lnTo>
                      <a:pt x="5740982" y="282222"/>
                    </a:lnTo>
                    <a:cubicBezTo>
                      <a:pt x="5740982" y="399122"/>
                      <a:pt x="5835749" y="493889"/>
                      <a:pt x="5952649" y="493889"/>
                    </a:cubicBezTo>
                    <a:cubicBezTo>
                      <a:pt x="6069549" y="493889"/>
                      <a:pt x="6164316" y="399122"/>
                      <a:pt x="6164316" y="282222"/>
                    </a:cubicBezTo>
                    <a:lnTo>
                      <a:pt x="6164316" y="211667"/>
                    </a:lnTo>
                    <a:cubicBezTo>
                      <a:pt x="6164316" y="94766"/>
                      <a:pt x="6069549" y="0"/>
                      <a:pt x="5952649" y="0"/>
                    </a:cubicBezTo>
                    <a:moveTo>
                      <a:pt x="5733433" y="969998"/>
                    </a:moveTo>
                    <a:cubicBezTo>
                      <a:pt x="5734632" y="961884"/>
                      <a:pt x="5723202" y="958709"/>
                      <a:pt x="5720027" y="966258"/>
                    </a:cubicBezTo>
                    <a:lnTo>
                      <a:pt x="5566004" y="1325598"/>
                    </a:lnTo>
                    <a:cubicBezTo>
                      <a:pt x="5543748" y="1377518"/>
                      <a:pt x="5492672" y="1411161"/>
                      <a:pt x="5436182" y="1411111"/>
                    </a:cubicBezTo>
                    <a:lnTo>
                      <a:pt x="5371130" y="1411111"/>
                    </a:lnTo>
                    <a:cubicBezTo>
                      <a:pt x="5359265"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85341" y="966258"/>
                    </a:lnTo>
                    <a:cubicBezTo>
                      <a:pt x="6182096" y="958709"/>
                      <a:pt x="6170736" y="961884"/>
                      <a:pt x="6171865" y="969998"/>
                    </a:cubicBezTo>
                    <a:lnTo>
                      <a:pt x="6234871" y="1411111"/>
                    </a:lnTo>
                    <a:lnTo>
                      <a:pt x="6302252" y="2219607"/>
                    </a:lnTo>
                    <a:cubicBezTo>
                      <a:pt x="6303060" y="2229429"/>
                      <a:pt x="6299723" y="2239141"/>
                      <a:pt x="6293048" y="2246392"/>
                    </a:cubicBezTo>
                    <a:cubicBezTo>
                      <a:pt x="6286374" y="2253643"/>
                      <a:pt x="6276970" y="2257771"/>
                      <a:pt x="6267115" y="2257778"/>
                    </a:cubicBezTo>
                    <a:lnTo>
                      <a:pt x="6213281" y="2257778"/>
                    </a:lnTo>
                    <a:cubicBezTo>
                      <a:pt x="6144299" y="2257786"/>
                      <a:pt x="6085423"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5" y="2239141"/>
                      <a:pt x="5602238" y="2229429"/>
                      <a:pt x="5603046" y="2219607"/>
                    </a:cubicBezTo>
                    <a:lnTo>
                      <a:pt x="5670427" y="1411111"/>
                    </a:lnTo>
                    <a:lnTo>
                      <a:pt x="5733433" y="969998"/>
                    </a:lnTo>
                  </a:path>
                </a:pathLst>
              </a:custGeom>
              <a:solidFill>
                <a:srgbClr val="143440"/>
              </a:solidFill>
            </p:spPr>
          </p:sp>
          <p:sp>
            <p:nvSpPr>
              <p:cNvPr id="12" name="Freeform 12"/>
              <p:cNvSpPr/>
              <p:nvPr/>
            </p:nvSpPr>
            <p:spPr>
              <a:xfrm>
                <a:off x="6683851" y="0"/>
                <a:ext cx="3904228" cy="2257821"/>
              </a:xfrm>
              <a:custGeom>
                <a:avLst/>
                <a:gdLst/>
                <a:ahLst/>
                <a:cxnLst/>
                <a:rect l="l" t="t" r="r" b="b"/>
                <a:pathLst>
                  <a:path w="3904228" h="2257821">
                    <a:moveTo>
                      <a:pt x="618649" y="0"/>
                    </a:moveTo>
                    <a:cubicBezTo>
                      <a:pt x="501748" y="0"/>
                      <a:pt x="406982" y="94766"/>
                      <a:pt x="406982" y="211667"/>
                    </a:cubicBezTo>
                    <a:lnTo>
                      <a:pt x="406982" y="282222"/>
                    </a:lnTo>
                    <a:cubicBezTo>
                      <a:pt x="406982" y="399122"/>
                      <a:pt x="501748" y="493889"/>
                      <a:pt x="618649" y="493889"/>
                    </a:cubicBezTo>
                    <a:cubicBezTo>
                      <a:pt x="735550" y="493889"/>
                      <a:pt x="830316" y="399122"/>
                      <a:pt x="830316" y="282222"/>
                    </a:cubicBezTo>
                    <a:lnTo>
                      <a:pt x="830316" y="211667"/>
                    </a:lnTo>
                    <a:cubicBezTo>
                      <a:pt x="830316" y="94766"/>
                      <a:pt x="735550" y="0"/>
                      <a:pt x="618649" y="0"/>
                    </a:cubicBezTo>
                    <a:moveTo>
                      <a:pt x="399433" y="969998"/>
                    </a:moveTo>
                    <a:cubicBezTo>
                      <a:pt x="400632" y="961884"/>
                      <a:pt x="389203" y="958709"/>
                      <a:pt x="386028" y="966258"/>
                    </a:cubicBezTo>
                    <a:lnTo>
                      <a:pt x="232004" y="1325598"/>
                    </a:lnTo>
                    <a:cubicBezTo>
                      <a:pt x="209748" y="1377518"/>
                      <a:pt x="158672" y="1411161"/>
                      <a:pt x="102182" y="1411111"/>
                    </a:cubicBezTo>
                    <a:lnTo>
                      <a:pt x="37130" y="1411111"/>
                    </a:lnTo>
                    <a:cubicBezTo>
                      <a:pt x="25266" y="1411122"/>
                      <a:pt x="14191"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5" y="958709"/>
                      <a:pt x="836736" y="961884"/>
                      <a:pt x="837865" y="969998"/>
                    </a:cubicBezTo>
                    <a:lnTo>
                      <a:pt x="900871" y="1411111"/>
                    </a:lnTo>
                    <a:lnTo>
                      <a:pt x="968252" y="2219607"/>
                    </a:lnTo>
                    <a:cubicBezTo>
                      <a:pt x="969060" y="2229429"/>
                      <a:pt x="965722" y="2239141"/>
                      <a:pt x="959048" y="2246392"/>
                    </a:cubicBezTo>
                    <a:cubicBezTo>
                      <a:pt x="952374" y="2253643"/>
                      <a:pt x="942970" y="2257771"/>
                      <a:pt x="933115" y="2257778"/>
                    </a:cubicBezTo>
                    <a:lnTo>
                      <a:pt x="879281" y="2257778"/>
                    </a:lnTo>
                    <a:cubicBezTo>
                      <a:pt x="810299" y="2257786"/>
                      <a:pt x="751422" y="2207921"/>
                      <a:pt x="740075" y="2139879"/>
                    </a:cubicBezTo>
                    <a:lnTo>
                      <a:pt x="625704" y="1452880"/>
                    </a:lnTo>
                    <a:cubicBezTo>
                      <a:pt x="624364" y="1444978"/>
                      <a:pt x="613075" y="1444978"/>
                      <a:pt x="611735" y="1452880"/>
                    </a:cubicBezTo>
                    <a:lnTo>
                      <a:pt x="497294" y="2139879"/>
                    </a:lnTo>
                    <a:cubicBezTo>
                      <a:pt x="485942" y="2207948"/>
                      <a:pt x="427025" y="2257821"/>
                      <a:pt x="358017" y="2257778"/>
                    </a:cubicBezTo>
                    <a:lnTo>
                      <a:pt x="304183" y="2257778"/>
                    </a:lnTo>
                    <a:cubicBezTo>
                      <a:pt x="294328" y="2257771"/>
                      <a:pt x="284924" y="2253643"/>
                      <a:pt x="278250" y="2246392"/>
                    </a:cubicBezTo>
                    <a:cubicBezTo>
                      <a:pt x="271576" y="2239141"/>
                      <a:pt x="268238" y="2229429"/>
                      <a:pt x="269046" y="2219607"/>
                    </a:cubicBezTo>
                    <a:lnTo>
                      <a:pt x="336427" y="1411111"/>
                    </a:lnTo>
                    <a:lnTo>
                      <a:pt x="399433" y="969998"/>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32933" y="969998"/>
                    </a:moveTo>
                    <a:cubicBezTo>
                      <a:pt x="1734132" y="961884"/>
                      <a:pt x="1722703" y="958709"/>
                      <a:pt x="1719528" y="966258"/>
                    </a:cubicBez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5" y="958709"/>
                      <a:pt x="2170236" y="961884"/>
                      <a:pt x="2171365" y="969998"/>
                    </a:cubicBezTo>
                    <a:lnTo>
                      <a:pt x="2234371" y="1411111"/>
                    </a:lnTo>
                    <a:lnTo>
                      <a:pt x="2301752" y="2219607"/>
                    </a:lnTo>
                    <a:cubicBezTo>
                      <a:pt x="2302560" y="2229429"/>
                      <a:pt x="2299222" y="2239141"/>
                      <a:pt x="2292548" y="2246392"/>
                    </a:cubicBezTo>
                    <a:cubicBezTo>
                      <a:pt x="2285874" y="2253643"/>
                      <a:pt x="2276470" y="2257771"/>
                      <a:pt x="2266615" y="2257778"/>
                    </a:cubicBezTo>
                    <a:lnTo>
                      <a:pt x="2212781" y="2257778"/>
                    </a:lnTo>
                    <a:cubicBezTo>
                      <a:pt x="2143799" y="2257786"/>
                      <a:pt x="2084922" y="2207921"/>
                      <a:pt x="2073575" y="2139879"/>
                    </a:cubicBezTo>
                    <a:lnTo>
                      <a:pt x="1959204" y="1452880"/>
                    </a:lnTo>
                    <a:cubicBezTo>
                      <a:pt x="1957864" y="1444978"/>
                      <a:pt x="1946575" y="1444978"/>
                      <a:pt x="1945235" y="1452880"/>
                    </a:cubicBezTo>
                    <a:lnTo>
                      <a:pt x="1830794" y="2139879"/>
                    </a:lnTo>
                    <a:cubicBezTo>
                      <a:pt x="1819442" y="2207948"/>
                      <a:pt x="1760525" y="2257821"/>
                      <a:pt x="1691517" y="2257778"/>
                    </a:cubicBezTo>
                    <a:lnTo>
                      <a:pt x="1637683" y="2257778"/>
                    </a:lnTo>
                    <a:cubicBezTo>
                      <a:pt x="1627828" y="2257771"/>
                      <a:pt x="1618424" y="2253643"/>
                      <a:pt x="1611750" y="2246392"/>
                    </a:cubicBezTo>
                    <a:cubicBezTo>
                      <a:pt x="1605076" y="2239141"/>
                      <a:pt x="1601738" y="2229429"/>
                      <a:pt x="1602546" y="2219607"/>
                    </a:cubicBezTo>
                    <a:lnTo>
                      <a:pt x="1669927" y="1411111"/>
                    </a:lnTo>
                    <a:lnTo>
                      <a:pt x="1732933" y="969998"/>
                    </a:lnTo>
                    <a:moveTo>
                      <a:pt x="3285649" y="0"/>
                    </a:moveTo>
                    <a:cubicBezTo>
                      <a:pt x="3168748" y="0"/>
                      <a:pt x="3073982" y="94766"/>
                      <a:pt x="3073982" y="211667"/>
                    </a:cubicBezTo>
                    <a:lnTo>
                      <a:pt x="3073982" y="282222"/>
                    </a:lnTo>
                    <a:cubicBezTo>
                      <a:pt x="3073982" y="399122"/>
                      <a:pt x="3168748" y="493889"/>
                      <a:pt x="3285649" y="493889"/>
                    </a:cubicBezTo>
                    <a:cubicBezTo>
                      <a:pt x="3402550" y="493889"/>
                      <a:pt x="3497316" y="399122"/>
                      <a:pt x="3497316" y="282222"/>
                    </a:cubicBezTo>
                    <a:lnTo>
                      <a:pt x="3497316" y="211667"/>
                    </a:lnTo>
                    <a:cubicBezTo>
                      <a:pt x="3497316" y="94766"/>
                      <a:pt x="3402550" y="0"/>
                      <a:pt x="3285649" y="0"/>
                    </a:cubicBezTo>
                    <a:moveTo>
                      <a:pt x="3066433" y="969998"/>
                    </a:moveTo>
                    <a:cubicBezTo>
                      <a:pt x="3067632" y="961884"/>
                      <a:pt x="3056203" y="958709"/>
                      <a:pt x="3053028" y="966258"/>
                    </a:cubicBez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4"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5" y="958709"/>
                      <a:pt x="3503736" y="961884"/>
                      <a:pt x="3504865" y="969998"/>
                    </a:cubicBezTo>
                    <a:lnTo>
                      <a:pt x="3567871" y="1411111"/>
                    </a:lnTo>
                    <a:lnTo>
                      <a:pt x="3635252" y="2219607"/>
                    </a:lnTo>
                    <a:cubicBezTo>
                      <a:pt x="3636060" y="2229429"/>
                      <a:pt x="3632722" y="2239141"/>
                      <a:pt x="3626048" y="2246392"/>
                    </a:cubicBezTo>
                    <a:cubicBezTo>
                      <a:pt x="3619374" y="2253643"/>
                      <a:pt x="3609970" y="2257771"/>
                      <a:pt x="3600115" y="2257778"/>
                    </a:cubicBezTo>
                    <a:lnTo>
                      <a:pt x="3546281" y="2257778"/>
                    </a:lnTo>
                    <a:cubicBezTo>
                      <a:pt x="3477299" y="2257786"/>
                      <a:pt x="3418422" y="2207921"/>
                      <a:pt x="3407075" y="2139879"/>
                    </a:cubicBezTo>
                    <a:lnTo>
                      <a:pt x="3292704" y="1452880"/>
                    </a:lnTo>
                    <a:cubicBezTo>
                      <a:pt x="3291364" y="1444978"/>
                      <a:pt x="3280075" y="1444978"/>
                      <a:pt x="3278735" y="1452880"/>
                    </a:cubicBezTo>
                    <a:lnTo>
                      <a:pt x="3164294" y="2139879"/>
                    </a:lnTo>
                    <a:cubicBezTo>
                      <a:pt x="3152942" y="2207948"/>
                      <a:pt x="3094025" y="2257821"/>
                      <a:pt x="3025017" y="2257778"/>
                    </a:cubicBezTo>
                    <a:lnTo>
                      <a:pt x="2971183" y="2257778"/>
                    </a:lnTo>
                    <a:cubicBezTo>
                      <a:pt x="2961328" y="2257771"/>
                      <a:pt x="2951924" y="2253643"/>
                      <a:pt x="2945250" y="2246392"/>
                    </a:cubicBezTo>
                    <a:cubicBezTo>
                      <a:pt x="2938576" y="2239141"/>
                      <a:pt x="2935238" y="2229429"/>
                      <a:pt x="2936046" y="2219607"/>
                    </a:cubicBezTo>
                    <a:lnTo>
                      <a:pt x="3003427" y="1411111"/>
                    </a:lnTo>
                    <a:lnTo>
                      <a:pt x="3066433" y="969998"/>
                    </a:lnTo>
                  </a:path>
                </a:pathLst>
              </a:custGeom>
              <a:solidFill>
                <a:srgbClr val="FBE9D5"/>
              </a:solidFill>
            </p:spPr>
          </p:sp>
        </p:grpSp>
      </p:grpSp>
      <p:sp>
        <p:nvSpPr>
          <p:cNvPr id="15" name="TextBox 14">
            <a:extLst>
              <a:ext uri="{FF2B5EF4-FFF2-40B4-BE49-F238E27FC236}">
                <a16:creationId xmlns="" xmlns:a16="http://schemas.microsoft.com/office/drawing/2014/main" id="{13B26F1E-767D-4ECC-8BC9-25D5C8C2B655}"/>
              </a:ext>
            </a:extLst>
          </p:cNvPr>
          <p:cNvSpPr txBox="1"/>
          <p:nvPr/>
        </p:nvSpPr>
        <p:spPr>
          <a:xfrm>
            <a:off x="5640100" y="2063889"/>
            <a:ext cx="11894820" cy="8674554"/>
          </a:xfrm>
          <a:prstGeom prst="rect">
            <a:avLst/>
          </a:prstGeom>
          <a:noFill/>
        </p:spPr>
        <p:txBody>
          <a:bodyPr wrap="square">
            <a:spAutoFit/>
          </a:bodyPr>
          <a:lstStyle/>
          <a:p>
            <a:pPr marL="342900" marR="0" lvl="0" indent="-342900" algn="just" rtl="1">
              <a:lnSpc>
                <a:spcPct val="115000"/>
              </a:lnSpc>
              <a:spcBef>
                <a:spcPts val="0"/>
              </a:spcBef>
              <a:spcAft>
                <a:spcPts val="800"/>
              </a:spcAft>
              <a:buFont typeface="+mj-lt"/>
              <a:buAutoNum type="arabicPeriod"/>
            </a:pPr>
            <a:r>
              <a:rPr lang="ar-SA" sz="3600" b="1" dirty="0">
                <a:solidFill>
                  <a:srgbClr val="222C31"/>
                </a:solidFill>
                <a:effectLst/>
                <a:latin typeface="Calibri" panose="020F0502020204030204" pitchFamily="34" charset="0"/>
                <a:ea typeface="Calibri" panose="020F0502020204030204" pitchFamily="34" charset="0"/>
                <a:cs typeface="Arial" panose="020B0604020202020204" pitchFamily="34" charset="0"/>
              </a:rPr>
              <a:t> أسلوب الموازنة التخطيطية</a:t>
            </a:r>
            <a:endParaRPr lang="ar-IQ" sz="3600" b="1" dirty="0">
              <a:solidFill>
                <a:srgbClr val="222C3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mj-lt"/>
              <a:buAutoNum type="arabicPeriod"/>
            </a:pPr>
            <a:r>
              <a:rPr lang="ar-SA" sz="3200" b="1" dirty="0">
                <a:solidFill>
                  <a:srgbClr val="222C31"/>
                </a:solidFill>
                <a:effectLst/>
                <a:ea typeface="Calibri" panose="020F0502020204030204" pitchFamily="34" charset="0"/>
                <a:cs typeface="Arial" panose="020B0604020202020204" pitchFamily="34" charset="0"/>
              </a:rPr>
              <a:t>أسلوب نظام التخطيط - البرمجة - الموازنة (</a:t>
            </a:r>
            <a:r>
              <a:rPr lang="en-US" sz="3200" b="1" dirty="0">
                <a:solidFill>
                  <a:srgbClr val="222C31"/>
                </a:solidFill>
                <a:effectLst/>
                <a:latin typeface="Arial" panose="020B0604020202020204" pitchFamily="34" charset="0"/>
                <a:ea typeface="Calibri" panose="020F0502020204030204" pitchFamily="34" charset="0"/>
              </a:rPr>
              <a:t>PPBS</a:t>
            </a:r>
            <a:r>
              <a:rPr lang="ar-SA" sz="3200" b="1" dirty="0">
                <a:solidFill>
                  <a:srgbClr val="222C31"/>
                </a:solidFill>
                <a:effectLst/>
                <a:latin typeface="Arial" panose="020B0604020202020204" pitchFamily="34" charset="0"/>
                <a:ea typeface="Calibri" panose="020F0502020204030204" pitchFamily="34" charset="0"/>
              </a:rPr>
              <a:t>). </a:t>
            </a:r>
            <a:endParaRPr lang="ar-IQ" sz="3200" b="1" dirty="0">
              <a:solidFill>
                <a:srgbClr val="222C31"/>
              </a:solidFill>
              <a:effectLst/>
              <a:latin typeface="Arial" panose="020B0604020202020204" pitchFamily="34" charset="0"/>
              <a:ea typeface="Calibri" panose="020F0502020204030204" pitchFamily="34" charset="0"/>
            </a:endParaRPr>
          </a:p>
          <a:p>
            <a:pPr marL="342900" marR="0" lvl="0" indent="-342900" algn="just" rtl="1">
              <a:lnSpc>
                <a:spcPct val="115000"/>
              </a:lnSpc>
              <a:spcBef>
                <a:spcPts val="0"/>
              </a:spcBef>
              <a:spcAft>
                <a:spcPts val="800"/>
              </a:spcAft>
              <a:buFont typeface="+mj-lt"/>
              <a:buAutoNum type="arabicPeriod"/>
            </a:pPr>
            <a:r>
              <a:rPr lang="ar-SA" sz="3200" b="1" dirty="0">
                <a:solidFill>
                  <a:srgbClr val="222C31"/>
                </a:solidFill>
                <a:effectLst/>
                <a:ea typeface="Calibri" panose="020F0502020204030204" pitchFamily="34" charset="0"/>
                <a:cs typeface="Arial" panose="020B0604020202020204" pitchFamily="34" charset="0"/>
              </a:rPr>
              <a:t>أسلوب بيرت التكلفة إن كلمة (بيرت)</a:t>
            </a:r>
            <a:r>
              <a:rPr lang="ar-SA" sz="3200" dirty="0">
                <a:solidFill>
                  <a:srgbClr val="222C31"/>
                </a:solidFill>
                <a:effectLst/>
                <a:ea typeface="Calibri" panose="020F0502020204030204" pitchFamily="34" charset="0"/>
                <a:cs typeface="Arial" panose="020B0604020202020204" pitchFamily="34" charset="0"/>
              </a:rPr>
              <a:t> </a:t>
            </a:r>
            <a:endParaRPr lang="ar-IQ" sz="3200" dirty="0">
              <a:solidFill>
                <a:srgbClr val="222C31"/>
              </a:solidFill>
              <a:effectLst/>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mj-lt"/>
              <a:buAutoNum type="arabicPeriod"/>
            </a:pPr>
            <a:r>
              <a:rPr lang="ar-SA" sz="3200" b="1" dirty="0">
                <a:solidFill>
                  <a:srgbClr val="222C31"/>
                </a:solidFill>
                <a:effectLst/>
                <a:ea typeface="Calibri" panose="020F0502020204030204" pitchFamily="34" charset="0"/>
                <a:cs typeface="Arial" panose="020B0604020202020204" pitchFamily="34" charset="0"/>
              </a:rPr>
              <a:t>. أسلوب الوقت الفعلي </a:t>
            </a:r>
            <a:endParaRPr lang="ar-IQ" sz="3200" b="1" dirty="0">
              <a:solidFill>
                <a:srgbClr val="222C31"/>
              </a:solidFill>
              <a:effectLst/>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mj-lt"/>
              <a:buAutoNum type="arabicPeriod"/>
            </a:pPr>
            <a:r>
              <a:rPr lang="ar-SA" sz="3200" b="1" dirty="0">
                <a:solidFill>
                  <a:srgbClr val="222C31"/>
                </a:solidFill>
                <a:effectLst/>
                <a:ea typeface="Calibri" panose="020F0502020204030204" pitchFamily="34" charset="0"/>
                <a:cs typeface="Arial" panose="020B0604020202020204" pitchFamily="34" charset="0"/>
              </a:rPr>
              <a:t>أسلوب المراجعة الإدارية</a:t>
            </a:r>
            <a:endParaRPr lang="ar-IQ" sz="3200" b="1" dirty="0">
              <a:solidFill>
                <a:srgbClr val="222C31"/>
              </a:solidFill>
              <a:effectLst/>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mj-lt"/>
              <a:buAutoNum type="arabicPeriod"/>
            </a:pPr>
            <a:r>
              <a:rPr lang="ar-IQ" sz="3200" b="1" dirty="0">
                <a:solidFill>
                  <a:srgbClr val="222C31"/>
                </a:solidFill>
                <a:effectLst/>
                <a:ea typeface="Calibri" panose="020F0502020204030204" pitchFamily="34" charset="0"/>
                <a:cs typeface="Arial" panose="020B0604020202020204" pitchFamily="34" charset="0"/>
              </a:rPr>
              <a:t>الرقابة الامامية </a:t>
            </a:r>
          </a:p>
          <a:p>
            <a:pPr marL="342900" marR="0" lvl="0" indent="-342900" algn="just" rtl="1">
              <a:lnSpc>
                <a:spcPct val="115000"/>
              </a:lnSpc>
              <a:spcBef>
                <a:spcPts val="0"/>
              </a:spcBef>
              <a:spcAft>
                <a:spcPts val="800"/>
              </a:spcAft>
              <a:buFont typeface="+mj-lt"/>
              <a:buAutoNum type="arabicPeriod"/>
            </a:pPr>
            <a:r>
              <a:rPr lang="ar-SA" sz="3600" dirty="0">
                <a:solidFill>
                  <a:srgbClr val="222C31"/>
                </a:solidFill>
                <a:effectLst/>
                <a:latin typeface="Calibri" panose="020F0502020204030204" pitchFamily="34" charset="0"/>
                <a:ea typeface="Calibri" panose="020F0502020204030204" pitchFamily="34" charset="0"/>
                <a:cs typeface="Arial" panose="020B0604020202020204" pitchFamily="34" charset="0"/>
              </a:rPr>
              <a:t>أسلوب استخدام النسب المالية : وتنقسم الى اربع مجاميع وهي :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Symbol" panose="05050102010706020507" pitchFamily="18" charset="2"/>
              <a:buChar char=""/>
            </a:pPr>
            <a:r>
              <a:rPr lang="ar-SA" sz="3600" dirty="0">
                <a:solidFill>
                  <a:srgbClr val="222C31"/>
                </a:solidFill>
                <a:effectLst/>
                <a:latin typeface="Calibri" panose="020F0502020204030204" pitchFamily="34" charset="0"/>
                <a:ea typeface="Calibri" panose="020F0502020204030204" pitchFamily="34" charset="0"/>
                <a:cs typeface="Arial" panose="020B0604020202020204" pitchFamily="34" charset="0"/>
              </a:rPr>
              <a:t>نسب السيولة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Symbol" panose="05050102010706020507" pitchFamily="18" charset="2"/>
              <a:buChar char=""/>
            </a:pPr>
            <a:r>
              <a:rPr lang="ar-SA" sz="3600" dirty="0">
                <a:solidFill>
                  <a:srgbClr val="222C31"/>
                </a:solidFill>
                <a:effectLst/>
                <a:latin typeface="Calibri" panose="020F0502020204030204" pitchFamily="34" charset="0"/>
                <a:ea typeface="Calibri" panose="020F0502020204030204" pitchFamily="34" charset="0"/>
                <a:cs typeface="Arial" panose="020B0604020202020204" pitchFamily="34" charset="0"/>
              </a:rPr>
              <a:t>نسب المديونية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Symbol" panose="05050102010706020507" pitchFamily="18" charset="2"/>
              <a:buChar char=""/>
            </a:pPr>
            <a:r>
              <a:rPr lang="ar-SA" sz="3600" dirty="0">
                <a:solidFill>
                  <a:srgbClr val="222C31"/>
                </a:solidFill>
                <a:effectLst/>
                <a:latin typeface="Calibri" panose="020F0502020204030204" pitchFamily="34" charset="0"/>
                <a:ea typeface="Calibri" panose="020F0502020204030204" pitchFamily="34" charset="0"/>
                <a:cs typeface="Arial" panose="020B0604020202020204" pitchFamily="34" charset="0"/>
              </a:rPr>
              <a:t>نسب النشاط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Symbol" panose="05050102010706020507" pitchFamily="18" charset="2"/>
              <a:buChar char=""/>
            </a:pPr>
            <a:r>
              <a:rPr lang="ar-SA" sz="3600" dirty="0">
                <a:solidFill>
                  <a:srgbClr val="222C31"/>
                </a:solidFill>
                <a:effectLst/>
                <a:latin typeface="Calibri" panose="020F0502020204030204" pitchFamily="34" charset="0"/>
                <a:ea typeface="Calibri" panose="020F0502020204030204" pitchFamily="34" charset="0"/>
                <a:cs typeface="Arial" panose="020B0604020202020204" pitchFamily="34" charset="0"/>
              </a:rPr>
              <a:t>نسب الربحية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mj-lt"/>
              <a:buAutoNum type="arabicPeriod"/>
            </a:pPr>
            <a:endParaRPr lang="en-US" sz="4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7255"/>
        </a:solidFill>
        <a:effectLst/>
      </p:bgPr>
    </p:bg>
    <p:spTree>
      <p:nvGrpSpPr>
        <p:cNvPr id="1" name=""/>
        <p:cNvGrpSpPr/>
        <p:nvPr/>
      </p:nvGrpSpPr>
      <p:grpSpPr>
        <a:xfrm>
          <a:off x="0" y="0"/>
          <a:ext cx="0" cy="0"/>
          <a:chOff x="0" y="0"/>
          <a:chExt cx="0" cy="0"/>
        </a:xfrm>
      </p:grpSpPr>
      <p:grpSp>
        <p:nvGrpSpPr>
          <p:cNvPr id="3" name="Group 3"/>
          <p:cNvGrpSpPr/>
          <p:nvPr/>
        </p:nvGrpSpPr>
        <p:grpSpPr>
          <a:xfrm>
            <a:off x="0" y="9934556"/>
            <a:ext cx="19146330" cy="352444"/>
            <a:chOff x="0" y="0"/>
            <a:chExt cx="5042655" cy="92825"/>
          </a:xfrm>
        </p:grpSpPr>
        <p:sp>
          <p:nvSpPr>
            <p:cNvPr id="4" name="Freeform 4"/>
            <p:cNvSpPr/>
            <p:nvPr/>
          </p:nvSpPr>
          <p:spPr>
            <a:xfrm>
              <a:off x="0" y="0"/>
              <a:ext cx="5042655" cy="92825"/>
            </a:xfrm>
            <a:custGeom>
              <a:avLst/>
              <a:gdLst/>
              <a:ahLst/>
              <a:cxnLst/>
              <a:rect l="l" t="t" r="r" b="b"/>
              <a:pathLst>
                <a:path w="5042655" h="92825">
                  <a:moveTo>
                    <a:pt x="0" y="0"/>
                  </a:moveTo>
                  <a:lnTo>
                    <a:pt x="5042655" y="0"/>
                  </a:lnTo>
                  <a:lnTo>
                    <a:pt x="5042655" y="92825"/>
                  </a:lnTo>
                  <a:lnTo>
                    <a:pt x="0" y="92825"/>
                  </a:lnTo>
                  <a:close/>
                </a:path>
              </a:pathLst>
            </a:custGeom>
            <a:solidFill>
              <a:srgbClr val="F2C275"/>
            </a:solidFill>
          </p:spPr>
        </p:sp>
        <p:sp>
          <p:nvSpPr>
            <p:cNvPr id="5" name="TextBox 5"/>
            <p:cNvSpPr txBox="1"/>
            <p:nvPr/>
          </p:nvSpPr>
          <p:spPr>
            <a:xfrm>
              <a:off x="0" y="-38100"/>
              <a:ext cx="5042655" cy="1309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307028" y="70033"/>
            <a:ext cx="13996212" cy="1471172"/>
          </a:xfrm>
          <a:prstGeom prst="rect">
            <a:avLst/>
          </a:prstGeom>
        </p:spPr>
        <p:txBody>
          <a:bodyPr lIns="0" tIns="0" rIns="0" bIns="0" rtlCol="0" anchor="t">
            <a:spAutoFit/>
          </a:bodyPr>
          <a:lstStyle/>
          <a:p>
            <a:pPr>
              <a:lnSpc>
                <a:spcPts val="11884"/>
              </a:lnSpc>
            </a:pPr>
            <a:r>
              <a:rPr lang="ar-IQ" sz="8489" dirty="0">
                <a:solidFill>
                  <a:srgbClr val="143440"/>
                </a:solidFill>
                <a:cs typeface="Mmtsdr La Tkelmeni" pitchFamily="2" charset="-78"/>
              </a:rPr>
              <a:t>الرقابة المستندة على المعلومات</a:t>
            </a:r>
            <a:endParaRPr lang="en-US" sz="8489" dirty="0">
              <a:solidFill>
                <a:srgbClr val="143440"/>
              </a:solidFill>
              <a:cs typeface="Mmtsdr La Tkelmeni" pitchFamily="2" charset="-78"/>
            </a:endParaRPr>
          </a:p>
        </p:txBody>
      </p:sp>
      <p:sp>
        <p:nvSpPr>
          <p:cNvPr id="10" name="TextBox 9">
            <a:extLst>
              <a:ext uri="{FF2B5EF4-FFF2-40B4-BE49-F238E27FC236}">
                <a16:creationId xmlns="" xmlns:a16="http://schemas.microsoft.com/office/drawing/2014/main" id="{FCF91A7F-6440-4818-AE9F-71CF90A51E21}"/>
              </a:ext>
            </a:extLst>
          </p:cNvPr>
          <p:cNvSpPr txBox="1"/>
          <p:nvPr/>
        </p:nvSpPr>
        <p:spPr>
          <a:xfrm>
            <a:off x="7310721" y="2211462"/>
            <a:ext cx="10462260" cy="3032946"/>
          </a:xfrm>
          <a:prstGeom prst="rect">
            <a:avLst/>
          </a:prstGeom>
          <a:noFill/>
        </p:spPr>
        <p:txBody>
          <a:bodyPr wrap="square">
            <a:spAutoFit/>
          </a:bodyPr>
          <a:lstStyle/>
          <a:p>
            <a:pPr marL="342900" marR="0" lvl="0" indent="-342900" algn="just" rtl="1">
              <a:lnSpc>
                <a:spcPct val="115000"/>
              </a:lnSpc>
              <a:spcBef>
                <a:spcPts val="0"/>
              </a:spcBef>
              <a:spcAft>
                <a:spcPts val="800"/>
              </a:spcAft>
              <a:buFont typeface="+mj-lt"/>
              <a:buAutoNum type="arabicPeriod"/>
            </a:pPr>
            <a:r>
              <a:rPr lang="ar-SA" sz="3200" b="1" dirty="0">
                <a:effectLst/>
                <a:latin typeface="Calibri" panose="020F0502020204030204" pitchFamily="34" charset="0"/>
                <a:ea typeface="Calibri" panose="020F0502020204030204" pitchFamily="34" charset="0"/>
                <a:cs typeface="Arial" panose="020B0604020202020204" pitchFamily="34" charset="0"/>
              </a:rPr>
              <a:t>كيفية استخدام المعلومات في الرقابة : </a:t>
            </a:r>
            <a:endParaRPr lang="ar-IQ" sz="3200" b="1"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15000"/>
              </a:lnSpc>
              <a:spcAft>
                <a:spcPts val="800"/>
              </a:spcAft>
              <a:buFont typeface="+mj-lt"/>
              <a:buAutoNum type="arabicPeriod"/>
            </a:pPr>
            <a:r>
              <a:rPr lang="ar-SA" sz="3200" b="1" dirty="0">
                <a:effectLst/>
                <a:latin typeface="Calibri" panose="020F0502020204030204" pitchFamily="34" charset="0"/>
                <a:ea typeface="Calibri" panose="020F0502020204030204" pitchFamily="34" charset="0"/>
                <a:cs typeface="Arial" panose="020B0604020202020204" pitchFamily="34" charset="0"/>
              </a:rPr>
              <a:t>رقابة المعلومات، وخصوصية مواقع العمل" (</a:t>
            </a:r>
            <a:r>
              <a:rPr lang="en-US" sz="3200" b="1" dirty="0">
                <a:effectLst/>
                <a:latin typeface="Arial" panose="020B0604020202020204" pitchFamily="34" charset="0"/>
                <a:ea typeface="Calibri" panose="020F0502020204030204" pitchFamily="34" charset="0"/>
                <a:cs typeface="Arial" panose="020B0604020202020204" pitchFamily="34" charset="0"/>
              </a:rPr>
              <a:t>Workplace Privacy</a:t>
            </a:r>
            <a:r>
              <a:rPr lang="ar-SA" sz="3200" dirty="0">
                <a:effectLst/>
                <a:latin typeface="Calibri" panose="020F0502020204030204" pitchFamily="34"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15000"/>
              </a:lnSpc>
              <a:spcAft>
                <a:spcPts val="800"/>
              </a:spcAft>
              <a:buFont typeface="+mj-lt"/>
              <a:buAutoNum type="arabicPeriod"/>
            </a:pPr>
            <a:r>
              <a:rPr lang="ar-SA" sz="3200" b="1" dirty="0">
                <a:effectLst/>
                <a:latin typeface="Calibri" panose="020F0502020204030204" pitchFamily="34" charset="0"/>
                <a:ea typeface="Calibri" panose="020F0502020204030204" pitchFamily="34" charset="0"/>
                <a:cs typeface="Arial" panose="020B0604020202020204" pitchFamily="34" charset="0"/>
              </a:rPr>
              <a:t>الادارة الشفافة او </a:t>
            </a:r>
            <a:r>
              <a:rPr lang="ar-SA" sz="3200" b="1" dirty="0" err="1">
                <a:effectLst/>
                <a:latin typeface="Calibri" panose="020F0502020204030204" pitchFamily="34" charset="0"/>
                <a:ea typeface="Calibri" panose="020F0502020204030204" pitchFamily="34" charset="0"/>
                <a:cs typeface="Arial" panose="020B0604020202020204" pitchFamily="34" charset="0"/>
              </a:rPr>
              <a:t>الافصاحية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R="0" lvl="0" algn="just" rtl="1">
              <a:lnSpc>
                <a:spcPct val="115000"/>
              </a:lnSpc>
              <a:spcBef>
                <a:spcPts val="0"/>
              </a:spcBef>
              <a:spcAft>
                <a:spcPts val="800"/>
              </a:spcAft>
            </a:pPr>
            <a:endParaRPr lang="ar-IQ" sz="1400" b="1" u="sng"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mj-lt"/>
              <a:buAutoNum type="arabicPeriod"/>
            </a:pPr>
            <a:endParaRPr lang="ar-IQ" sz="1400" b="1" u="sng"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800"/>
              </a:spcAft>
              <a:buFont typeface="+mj-lt"/>
              <a:buAutoNum type="arabicPeriod"/>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3440"/>
        </a:solidFill>
        <a:effectLst/>
      </p:bgPr>
    </p:bg>
    <p:spTree>
      <p:nvGrpSpPr>
        <p:cNvPr id="1" name=""/>
        <p:cNvGrpSpPr/>
        <p:nvPr/>
      </p:nvGrpSpPr>
      <p:grpSpPr>
        <a:xfrm>
          <a:off x="0" y="0"/>
          <a:ext cx="0" cy="0"/>
          <a:chOff x="0" y="0"/>
          <a:chExt cx="0" cy="0"/>
        </a:xfrm>
      </p:grpSpPr>
      <p:sp>
        <p:nvSpPr>
          <p:cNvPr id="3" name="Freeform 3"/>
          <p:cNvSpPr/>
          <p:nvPr/>
        </p:nvSpPr>
        <p:spPr>
          <a:xfrm>
            <a:off x="4863325" y="7174499"/>
            <a:ext cx="4192610" cy="2629910"/>
          </a:xfrm>
          <a:custGeom>
            <a:avLst/>
            <a:gdLst/>
            <a:ahLst/>
            <a:cxnLst/>
            <a:rect l="l" t="t" r="r" b="b"/>
            <a:pathLst>
              <a:path w="4192610" h="2629910">
                <a:moveTo>
                  <a:pt x="0" y="0"/>
                </a:moveTo>
                <a:lnTo>
                  <a:pt x="4192610" y="0"/>
                </a:lnTo>
                <a:lnTo>
                  <a:pt x="4192610" y="2629910"/>
                </a:lnTo>
                <a:lnTo>
                  <a:pt x="0" y="2629910"/>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640742" y="6931526"/>
            <a:ext cx="3807434" cy="2872882"/>
          </a:xfrm>
          <a:custGeom>
            <a:avLst/>
            <a:gdLst/>
            <a:ahLst/>
            <a:cxnLst/>
            <a:rect l="l" t="t" r="r" b="b"/>
            <a:pathLst>
              <a:path w="3807434" h="2872882">
                <a:moveTo>
                  <a:pt x="0" y="0"/>
                </a:moveTo>
                <a:lnTo>
                  <a:pt x="3807434" y="0"/>
                </a:lnTo>
                <a:lnTo>
                  <a:pt x="3807434" y="2872883"/>
                </a:lnTo>
                <a:lnTo>
                  <a:pt x="0" y="287288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TextBox 5"/>
          <p:cNvSpPr txBox="1"/>
          <p:nvPr/>
        </p:nvSpPr>
        <p:spPr>
          <a:xfrm>
            <a:off x="4414771" y="389871"/>
            <a:ext cx="12844529" cy="1001364"/>
          </a:xfrm>
          <a:prstGeom prst="rect">
            <a:avLst/>
          </a:prstGeom>
        </p:spPr>
        <p:txBody>
          <a:bodyPr lIns="0" tIns="0" rIns="0" bIns="0" rtlCol="0" anchor="t">
            <a:spAutoFit/>
          </a:bodyPr>
          <a:lstStyle/>
          <a:p>
            <a:pPr marL="0" lvl="0" indent="0" algn="ctr">
              <a:lnSpc>
                <a:spcPts val="8089"/>
              </a:lnSpc>
              <a:spcBef>
                <a:spcPct val="0"/>
              </a:spcBef>
            </a:pPr>
            <a:r>
              <a:rPr lang="ar-IQ" sz="5778" dirty="0">
                <a:solidFill>
                  <a:srgbClr val="FFFFFF"/>
                </a:solidFill>
                <a:cs typeface="Mmtsdr La Tkelmeni" pitchFamily="2" charset="-78"/>
              </a:rPr>
              <a:t>التكنولوجيا و الرقابة </a:t>
            </a:r>
            <a:endParaRPr lang="en-US" sz="5778" dirty="0">
              <a:solidFill>
                <a:srgbClr val="FFFFFF"/>
              </a:solidFill>
              <a:cs typeface="Mmtsdr La Tkelmeni" pitchFamily="2" charset="-78"/>
            </a:endParaRPr>
          </a:p>
        </p:txBody>
      </p:sp>
      <p:sp>
        <p:nvSpPr>
          <p:cNvPr id="6" name="TextBox 6"/>
          <p:cNvSpPr txBox="1"/>
          <p:nvPr/>
        </p:nvSpPr>
        <p:spPr>
          <a:xfrm>
            <a:off x="6959630" y="1713557"/>
            <a:ext cx="11209392" cy="2973956"/>
          </a:xfrm>
          <a:prstGeom prst="rect">
            <a:avLst/>
          </a:prstGeom>
        </p:spPr>
        <p:txBody>
          <a:bodyPr wrap="square" lIns="0" tIns="0" rIns="0" bIns="0" rtlCol="0" anchor="t">
            <a:spAutoFit/>
          </a:bodyPr>
          <a:lstStyle/>
          <a:p>
            <a:pPr algn="ctr">
              <a:lnSpc>
                <a:spcPts val="4692"/>
              </a:lnSpc>
              <a:spcBef>
                <a:spcPct val="0"/>
              </a:spcBef>
            </a:pPr>
            <a:r>
              <a:rPr lang="ar-SA" sz="3200" b="1" dirty="0">
                <a:solidFill>
                  <a:schemeClr val="accent1">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rPr>
              <a:t>الرقابة الالكترونية هي عملية تهدف إلى متابعة وملاحظة الأنشطة والمعاملات وأداء العاملين في المنظمة بهدف كشف الانحرافات من خلال استخدام الحاسوب والوسائل التكنولوجية الحديثة لتحقيق الأهداف المنشودة، لإيجاد نظام عمل ذي ميزة تنافسية عالية</a:t>
            </a:r>
            <a:r>
              <a:rPr lang="en-US" sz="3200" b="1" dirty="0">
                <a:solidFill>
                  <a:schemeClr val="accent1">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accent1">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p>
            <a:pPr algn="ctr">
              <a:lnSpc>
                <a:spcPts val="4692"/>
              </a:lnSpc>
              <a:spcBef>
                <a:spcPct val="0"/>
              </a:spcBef>
            </a:pPr>
            <a:endParaRPr lang="en-US" sz="3352" dirty="0">
              <a:solidFill>
                <a:srgbClr val="FFFFFF"/>
              </a:solidFill>
              <a:latin typeface="Canva Sans"/>
              <a:cs typeface="Canva Sans"/>
            </a:endParaRPr>
          </a:p>
        </p:txBody>
      </p:sp>
      <p:sp>
        <p:nvSpPr>
          <p:cNvPr id="8" name="TextBox 7">
            <a:extLst>
              <a:ext uri="{FF2B5EF4-FFF2-40B4-BE49-F238E27FC236}">
                <a16:creationId xmlns="" xmlns:a16="http://schemas.microsoft.com/office/drawing/2014/main" id="{98DD2001-ED5C-4AFD-A3C9-0BDFEAF3FDA8}"/>
              </a:ext>
            </a:extLst>
          </p:cNvPr>
          <p:cNvSpPr txBox="1"/>
          <p:nvPr/>
        </p:nvSpPr>
        <p:spPr>
          <a:xfrm>
            <a:off x="6402195" y="4986975"/>
            <a:ext cx="10767060" cy="5174430"/>
          </a:xfrm>
          <a:prstGeom prst="rect">
            <a:avLst/>
          </a:prstGeom>
          <a:noFill/>
        </p:spPr>
        <p:txBody>
          <a:bodyPr wrap="square">
            <a:spAutoFit/>
          </a:bodyPr>
          <a:lstStyle/>
          <a:p>
            <a:pPr marL="0" marR="0" algn="just" rtl="1">
              <a:lnSpc>
                <a:spcPct val="115000"/>
              </a:lnSpc>
              <a:spcBef>
                <a:spcPts val="0"/>
              </a:spcBef>
              <a:spcAft>
                <a:spcPts val="800"/>
              </a:spcAft>
            </a:pPr>
            <a:r>
              <a:rPr lang="ar-SA" sz="3200" b="1" u="sng" dirty="0">
                <a:solidFill>
                  <a:schemeClr val="accent1">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rPr>
              <a:t>متطلبات تكنولوجيا المعلومات على البيئة الرقابية</a:t>
            </a:r>
            <a:endParaRPr lang="ar-IQ" sz="3200" b="1" u="sng" dirty="0">
              <a:solidFill>
                <a:schemeClr val="accent1">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ar-IQ" sz="3200" b="1" dirty="0">
                <a:solidFill>
                  <a:schemeClr val="accent6">
                    <a:lumMod val="75000"/>
                  </a:schemeClr>
                </a:solidFill>
                <a:effectLst/>
                <a:ea typeface="Calibri" panose="020F0502020204030204" pitchFamily="34" charset="0"/>
                <a:cs typeface="Arial" panose="020B0604020202020204" pitchFamily="34" charset="0"/>
              </a:rPr>
              <a:t>1- </a:t>
            </a:r>
            <a:r>
              <a:rPr lang="ar-SA" sz="3200" b="1" dirty="0">
                <a:solidFill>
                  <a:schemeClr val="accent6">
                    <a:lumMod val="75000"/>
                  </a:schemeClr>
                </a:solidFill>
                <a:effectLst/>
                <a:ea typeface="Calibri" panose="020F0502020204030204" pitchFamily="34" charset="0"/>
                <a:cs typeface="Arial" panose="020B0604020202020204" pitchFamily="34" charset="0"/>
              </a:rPr>
              <a:t>فلسفة الإدارة وطريقة التشغيل</a:t>
            </a:r>
            <a:endParaRPr lang="ar-IQ" sz="3200" b="1" dirty="0">
              <a:solidFill>
                <a:schemeClr val="accent6">
                  <a:lumMod val="75000"/>
                </a:schemeClr>
              </a:solidFill>
              <a:effectLst/>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en-US" sz="3200" dirty="0">
                <a:solidFill>
                  <a:schemeClr val="accent6">
                    <a:lumMod val="75000"/>
                  </a:schemeClr>
                </a:solidFill>
                <a:effectLst/>
                <a:latin typeface="Arial" panose="020B0604020202020204" pitchFamily="34" charset="0"/>
                <a:ea typeface="Calibri" panose="020F0502020204030204" pitchFamily="34" charset="0"/>
              </a:rPr>
              <a:t>. -</a:t>
            </a:r>
            <a:r>
              <a:rPr lang="en-US" sz="3200" b="1" dirty="0">
                <a:solidFill>
                  <a:schemeClr val="accent6">
                    <a:lumMod val="75000"/>
                  </a:schemeClr>
                </a:solidFill>
                <a:effectLst/>
                <a:latin typeface="Arial" panose="020B0604020202020204" pitchFamily="34" charset="0"/>
                <a:ea typeface="Calibri" panose="020F0502020204030204" pitchFamily="34" charset="0"/>
              </a:rPr>
              <a:t>2 </a:t>
            </a:r>
            <a:r>
              <a:rPr lang="ar-SA" sz="3200" b="1" dirty="0">
                <a:solidFill>
                  <a:schemeClr val="accent6">
                    <a:lumMod val="75000"/>
                  </a:schemeClr>
                </a:solidFill>
                <a:effectLst/>
                <a:latin typeface="Arial" panose="020B0604020202020204" pitchFamily="34" charset="0"/>
                <a:ea typeface="Calibri" panose="020F0502020204030204" pitchFamily="34" charset="0"/>
              </a:rPr>
              <a:t>هيكل المنظمة: </a:t>
            </a:r>
            <a:endParaRPr lang="ar-IQ" sz="32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r>
              <a:rPr lang="en-US" sz="3200" b="1" dirty="0">
                <a:solidFill>
                  <a:schemeClr val="accent6">
                    <a:lumMod val="75000"/>
                  </a:schemeClr>
                </a:solidFill>
                <a:effectLst/>
                <a:latin typeface="Arial" panose="020B0604020202020204" pitchFamily="34" charset="0"/>
                <a:ea typeface="Calibri" panose="020F0502020204030204" pitchFamily="34" charset="0"/>
              </a:rPr>
              <a:t>3 </a:t>
            </a:r>
            <a:r>
              <a:rPr lang="ar-SA" sz="3200" b="1" dirty="0">
                <a:solidFill>
                  <a:schemeClr val="accent6">
                    <a:lumMod val="75000"/>
                  </a:schemeClr>
                </a:solidFill>
                <a:effectLst/>
                <a:latin typeface="Arial" panose="020B0604020202020204" pitchFamily="34" charset="0"/>
                <a:ea typeface="Calibri" panose="020F0502020204030204" pitchFamily="34" charset="0"/>
              </a:rPr>
              <a:t>طرق الرقابة الإدارية </a:t>
            </a:r>
            <a:endParaRPr lang="ar-IQ" sz="3200" b="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ar-IQ" sz="3200" b="1" u="sng" dirty="0">
                <a:solidFill>
                  <a:schemeClr val="accent6">
                    <a:lumMod val="75000"/>
                  </a:schemeClr>
                </a:solidFill>
                <a:latin typeface="Calibri" panose="020F0502020204030204" pitchFamily="34" charset="0"/>
                <a:ea typeface="Calibri" panose="020F0502020204030204" pitchFamily="34" charset="0"/>
                <a:cs typeface="Arial" panose="020B0604020202020204" pitchFamily="34" charset="0"/>
              </a:rPr>
              <a:t>4- </a:t>
            </a:r>
            <a:r>
              <a:rPr lang="ar-SA" sz="3200" b="1" dirty="0">
                <a:solidFill>
                  <a:schemeClr val="accent6">
                    <a:lumMod val="75000"/>
                  </a:schemeClr>
                </a:solidFill>
                <a:effectLst/>
                <a:ea typeface="Calibri" panose="020F0502020204030204" pitchFamily="34" charset="0"/>
                <a:cs typeface="Arial" panose="020B0604020202020204" pitchFamily="34" charset="0"/>
              </a:rPr>
              <a:t>السياسات والإجراءات المتعلقة بالأشخاص</a:t>
            </a:r>
            <a:endParaRPr lang="ar-IQ" sz="3200" b="1" u="sng"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endParaRPr lang="ar-IQ" sz="3200" b="1" u="sng" dirty="0">
              <a:solidFill>
                <a:schemeClr val="accent1">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endParaRPr lang="ar-IQ" sz="3200" b="1" u="sng" dirty="0">
              <a:solidFill>
                <a:schemeClr val="accent1">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800"/>
              </a:spcAft>
            </a:pPr>
            <a:endParaRPr lang="en-US" sz="2400" dirty="0">
              <a:solidFill>
                <a:schemeClr val="accent1">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7255"/>
        </a:solidFill>
        <a:effectLst/>
      </p:bgPr>
    </p:bg>
    <p:spTree>
      <p:nvGrpSpPr>
        <p:cNvPr id="1" name=""/>
        <p:cNvGrpSpPr/>
        <p:nvPr/>
      </p:nvGrpSpPr>
      <p:grpSpPr>
        <a:xfrm>
          <a:off x="0" y="0"/>
          <a:ext cx="0" cy="0"/>
          <a:chOff x="0" y="0"/>
          <a:chExt cx="0" cy="0"/>
        </a:xfrm>
      </p:grpSpPr>
      <p:grpSp>
        <p:nvGrpSpPr>
          <p:cNvPr id="3" name="Group 3"/>
          <p:cNvGrpSpPr/>
          <p:nvPr/>
        </p:nvGrpSpPr>
        <p:grpSpPr>
          <a:xfrm>
            <a:off x="0" y="9934556"/>
            <a:ext cx="19146330" cy="352444"/>
            <a:chOff x="0" y="0"/>
            <a:chExt cx="5042655" cy="92825"/>
          </a:xfrm>
        </p:grpSpPr>
        <p:sp>
          <p:nvSpPr>
            <p:cNvPr id="4" name="Freeform 4"/>
            <p:cNvSpPr/>
            <p:nvPr/>
          </p:nvSpPr>
          <p:spPr>
            <a:xfrm>
              <a:off x="0" y="0"/>
              <a:ext cx="5042655" cy="92825"/>
            </a:xfrm>
            <a:custGeom>
              <a:avLst/>
              <a:gdLst/>
              <a:ahLst/>
              <a:cxnLst/>
              <a:rect l="l" t="t" r="r" b="b"/>
              <a:pathLst>
                <a:path w="5042655" h="92825">
                  <a:moveTo>
                    <a:pt x="0" y="0"/>
                  </a:moveTo>
                  <a:lnTo>
                    <a:pt x="5042655" y="0"/>
                  </a:lnTo>
                  <a:lnTo>
                    <a:pt x="5042655" y="92825"/>
                  </a:lnTo>
                  <a:lnTo>
                    <a:pt x="0" y="92825"/>
                  </a:lnTo>
                  <a:close/>
                </a:path>
              </a:pathLst>
            </a:custGeom>
            <a:solidFill>
              <a:srgbClr val="F2C275"/>
            </a:solidFill>
          </p:spPr>
        </p:sp>
        <p:sp>
          <p:nvSpPr>
            <p:cNvPr id="5" name="TextBox 5"/>
            <p:cNvSpPr txBox="1"/>
            <p:nvPr/>
          </p:nvSpPr>
          <p:spPr>
            <a:xfrm>
              <a:off x="0" y="-38100"/>
              <a:ext cx="5042655" cy="13092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1193019" y="3521636"/>
            <a:ext cx="5385405" cy="2536207"/>
          </a:xfrm>
          <a:prstGeom prst="rect">
            <a:avLst/>
          </a:prstGeom>
        </p:spPr>
        <p:txBody>
          <a:bodyPr lIns="0" tIns="0" rIns="0" bIns="0" rtlCol="0" anchor="t">
            <a:spAutoFit/>
          </a:bodyPr>
          <a:lstStyle/>
          <a:p>
            <a:pPr>
              <a:lnSpc>
                <a:spcPts val="20540"/>
              </a:lnSpc>
            </a:pPr>
            <a:r>
              <a:rPr lang="en-US" sz="14672" dirty="0" err="1">
                <a:solidFill>
                  <a:srgbClr val="143440"/>
                </a:solidFill>
                <a:cs typeface="Mmtsdr La Tkelmeni" pitchFamily="2" charset="-78"/>
              </a:rPr>
              <a:t>شكراً</a:t>
            </a:r>
            <a:endParaRPr lang="en-US" sz="14672" dirty="0">
              <a:solidFill>
                <a:srgbClr val="143440"/>
              </a:solidFill>
              <a:cs typeface="Mmtsdr La Tkelmeni"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633</Words>
  <Application>Microsoft Office PowerPoint</Application>
  <PresentationFormat>Custom</PresentationFormat>
  <Paragraphs>76</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Codec Pro Bold</vt:lpstr>
      <vt:lpstr>Calibri</vt:lpstr>
      <vt:lpstr>Symbol</vt:lpstr>
      <vt:lpstr>Codec Pro</vt:lpstr>
      <vt:lpstr>Mmtsdr La Tkelmeni</vt:lpstr>
      <vt:lpstr>Canva Sans</vt:lpstr>
      <vt:lpstr>Aref Ruqaa</vt:lpstr>
      <vt:lpstr>Canva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proposal presentation أزرق و برتقالي عن مقترح مشروع</dc:title>
  <dc:creator>mohammed A. hussein</dc:creator>
  <cp:lastModifiedBy>Maher</cp:lastModifiedBy>
  <cp:revision>10</cp:revision>
  <dcterms:created xsi:type="dcterms:W3CDTF">2006-08-16T00:00:00Z</dcterms:created>
  <dcterms:modified xsi:type="dcterms:W3CDTF">2024-11-30T17:51:08Z</dcterms:modified>
  <dc:identifier>DAFz_O7B7cI</dc:identifier>
</cp:coreProperties>
</file>