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8" r:id="rId2"/>
    <p:sldId id="259" r:id="rId3"/>
    <p:sldId id="260" r:id="rId4"/>
    <p:sldId id="265" r:id="rId5"/>
    <p:sldId id="281" r:id="rId6"/>
    <p:sldId id="282" r:id="rId7"/>
    <p:sldId id="283" r:id="rId8"/>
    <p:sldId id="285" r:id="rId9"/>
    <p:sldId id="286" r:id="rId10"/>
    <p:sldId id="287" r:id="rId11"/>
    <p:sldId id="288" r:id="rId12"/>
    <p:sldId id="290" r:id="rId13"/>
    <p:sldId id="289" r:id="rId14"/>
    <p:sldId id="261" r:id="rId15"/>
    <p:sldId id="262" r:id="rId16"/>
    <p:sldId id="267" r:id="rId17"/>
    <p:sldId id="268" r:id="rId18"/>
    <p:sldId id="269" r:id="rId19"/>
    <p:sldId id="266" r:id="rId20"/>
    <p:sldId id="272" r:id="rId21"/>
    <p:sldId id="273" r:id="rId22"/>
    <p:sldId id="274" r:id="rId23"/>
    <p:sldId id="275" r:id="rId24"/>
    <p:sldId id="276" r:id="rId25"/>
    <p:sldId id="277" r:id="rId26"/>
    <p:sldId id="278" r:id="rId27"/>
    <p:sldId id="279" r:id="rId28"/>
    <p:sldId id="280" r:id="rId29"/>
    <p:sldId id="284" r:id="rId3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D93B3FA-C703-4BDA-8E97-9C5689A751FF}" type="datetimeFigureOut">
              <a:rPr lang="ar-IQ" smtClean="0"/>
              <a:pPr/>
              <a:t>25/04/1445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8DE840E-D32C-457E-A483-AAD75D90DA18}"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D93B3FA-C703-4BDA-8E97-9C5689A751FF}" type="datetimeFigureOut">
              <a:rPr lang="ar-IQ" smtClean="0"/>
              <a:pPr/>
              <a:t>25/04/1445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8DE840E-D32C-457E-A483-AAD75D90DA18}"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D93B3FA-C703-4BDA-8E97-9C5689A751FF}" type="datetimeFigureOut">
              <a:rPr lang="ar-IQ" smtClean="0"/>
              <a:pPr/>
              <a:t>25/04/1445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8DE840E-D32C-457E-A483-AAD75D90DA18}"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D93B3FA-C703-4BDA-8E97-9C5689A751FF}" type="datetimeFigureOut">
              <a:rPr lang="ar-IQ" smtClean="0"/>
              <a:pPr/>
              <a:t>25/04/1445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8DE840E-D32C-457E-A483-AAD75D90DA18}"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93B3FA-C703-4BDA-8E97-9C5689A751FF}" type="datetimeFigureOut">
              <a:rPr lang="ar-IQ" smtClean="0"/>
              <a:pPr/>
              <a:t>25/04/1445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8DE840E-D32C-457E-A483-AAD75D90DA18}"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D93B3FA-C703-4BDA-8E97-9C5689A751FF}" type="datetimeFigureOut">
              <a:rPr lang="ar-IQ" smtClean="0"/>
              <a:pPr/>
              <a:t>25/04/1445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8DE840E-D32C-457E-A483-AAD75D90DA18}"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D93B3FA-C703-4BDA-8E97-9C5689A751FF}" type="datetimeFigureOut">
              <a:rPr lang="ar-IQ" smtClean="0"/>
              <a:pPr/>
              <a:t>25/04/1445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8DE840E-D32C-457E-A483-AAD75D90DA18}"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D93B3FA-C703-4BDA-8E97-9C5689A751FF}" type="datetimeFigureOut">
              <a:rPr lang="ar-IQ" smtClean="0"/>
              <a:pPr/>
              <a:t>25/04/1445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8DE840E-D32C-457E-A483-AAD75D90DA18}"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93B3FA-C703-4BDA-8E97-9C5689A751FF}" type="datetimeFigureOut">
              <a:rPr lang="ar-IQ" smtClean="0"/>
              <a:pPr/>
              <a:t>25/04/1445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8DE840E-D32C-457E-A483-AAD75D90DA18}"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93B3FA-C703-4BDA-8E97-9C5689A751FF}" type="datetimeFigureOut">
              <a:rPr lang="ar-IQ" smtClean="0"/>
              <a:pPr/>
              <a:t>25/04/1445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8DE840E-D32C-457E-A483-AAD75D90DA18}"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93B3FA-C703-4BDA-8E97-9C5689A751FF}" type="datetimeFigureOut">
              <a:rPr lang="ar-IQ" smtClean="0"/>
              <a:pPr/>
              <a:t>25/04/1445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8DE840E-D32C-457E-A483-AAD75D90DA18}"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D93B3FA-C703-4BDA-8E97-9C5689A751FF}" type="datetimeFigureOut">
              <a:rPr lang="ar-IQ" smtClean="0"/>
              <a:pPr/>
              <a:t>25/04/1445</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8DE840E-D32C-457E-A483-AAD75D90DA18}"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45719"/>
          </a:xfrm>
        </p:spPr>
        <p:txBody>
          <a:bodyPr>
            <a:normAutofit fontScale="90000"/>
          </a:bodyPr>
          <a:lstStyle/>
          <a:p>
            <a:endParaRPr lang="ar-IQ" dirty="0"/>
          </a:p>
        </p:txBody>
      </p:sp>
      <p:sp>
        <p:nvSpPr>
          <p:cNvPr id="3" name="Content Placeholder 2"/>
          <p:cNvSpPr>
            <a:spLocks noGrp="1"/>
          </p:cNvSpPr>
          <p:nvPr>
            <p:ph idx="1"/>
          </p:nvPr>
        </p:nvSpPr>
        <p:spPr>
          <a:xfrm>
            <a:off x="500034" y="357166"/>
            <a:ext cx="8215370" cy="5768997"/>
          </a:xfrm>
        </p:spPr>
        <p:txBody>
          <a:bodyPr>
            <a:normAutofit fontScale="92500" lnSpcReduction="10000"/>
          </a:bodyPr>
          <a:lstStyle/>
          <a:p>
            <a:pPr algn="ctr">
              <a:buNone/>
            </a:pPr>
            <a:r>
              <a:rPr lang="ar-IQ" sz="2800" dirty="0"/>
              <a:t>برعاية الاستاذ </a:t>
            </a:r>
            <a:r>
              <a:rPr lang="ar-IQ" sz="2800" dirty="0" smtClean="0"/>
              <a:t>الدكتور(وعد </a:t>
            </a:r>
            <a:r>
              <a:rPr lang="ar-IQ" sz="2800" dirty="0"/>
              <a:t>محمود رؤوف) رئيس جامعة تكريت</a:t>
            </a:r>
            <a:endParaRPr lang="en-US" sz="2800" dirty="0"/>
          </a:p>
          <a:p>
            <a:pPr algn="ctr">
              <a:buNone/>
            </a:pPr>
            <a:r>
              <a:rPr lang="ar-IQ" sz="2800" dirty="0"/>
              <a:t>وباشراف كل من </a:t>
            </a:r>
            <a:r>
              <a:rPr lang="ar-IQ" sz="2800" dirty="0" smtClean="0"/>
              <a:t>– </a:t>
            </a:r>
          </a:p>
          <a:p>
            <a:pPr algn="ctr">
              <a:buNone/>
            </a:pPr>
            <a:r>
              <a:rPr lang="ar-IQ" sz="2800" dirty="0" smtClean="0"/>
              <a:t> الاستاذ الدكتور(حسن </a:t>
            </a:r>
            <a:r>
              <a:rPr lang="ar-IQ" sz="2800" dirty="0"/>
              <a:t>حسين ابراهيم) مساعد رئيس الجامعة للشؤون العلمية</a:t>
            </a:r>
            <a:endParaRPr lang="en-US" sz="2800" dirty="0"/>
          </a:p>
          <a:p>
            <a:pPr algn="ctr">
              <a:buNone/>
            </a:pPr>
            <a:r>
              <a:rPr lang="ar-IQ" sz="2800" dirty="0"/>
              <a:t>والاستاذ المساعد </a:t>
            </a:r>
            <a:r>
              <a:rPr lang="ar-IQ" sz="2800" dirty="0" smtClean="0"/>
              <a:t>الدكتور(محمد </a:t>
            </a:r>
            <a:r>
              <a:rPr lang="ar-IQ" sz="2800" dirty="0"/>
              <a:t>شويش احمد) عميد كلية هندسة العمليات </a:t>
            </a:r>
            <a:r>
              <a:rPr lang="ar-IQ" sz="2800" dirty="0" smtClean="0"/>
              <a:t>النفطية</a:t>
            </a:r>
          </a:p>
          <a:p>
            <a:pPr algn="ctr">
              <a:buNone/>
            </a:pPr>
            <a:r>
              <a:rPr lang="ar-IQ" sz="2800" dirty="0" smtClean="0"/>
              <a:t>وبالتعاون مع الاستاذ المساعد الدكتور (احمد صبيح ) عميد كلية الادارة والاقتصاد / الجامعة المستنصرية</a:t>
            </a:r>
            <a:endParaRPr lang="en-US" sz="2800" dirty="0" smtClean="0"/>
          </a:p>
          <a:p>
            <a:pPr algn="ctr">
              <a:buNone/>
            </a:pPr>
            <a:r>
              <a:rPr lang="ar-IQ" sz="2800" dirty="0"/>
              <a:t>و</a:t>
            </a:r>
            <a:r>
              <a:rPr lang="ar-IQ" sz="2800" dirty="0" smtClean="0"/>
              <a:t>الاستاذ المساعد الدكتور (</a:t>
            </a:r>
            <a:r>
              <a:rPr lang="ar-IQ" sz="2800" dirty="0"/>
              <a:t>سياف عبد حسين) مدير مركز التعليم المستمر </a:t>
            </a:r>
            <a:endParaRPr lang="en-US" sz="2800" dirty="0"/>
          </a:p>
          <a:p>
            <a:pPr algn="ctr">
              <a:buNone/>
            </a:pPr>
            <a:r>
              <a:rPr lang="ar-IQ" b="1" dirty="0" smtClean="0">
                <a:solidFill>
                  <a:srgbClr val="FF0000"/>
                </a:solidFill>
              </a:rPr>
              <a:t>دورة الكترونية بعنوان: دور التدقيق القضائي في الحد من ممارسات المحاسبة الابداعية</a:t>
            </a:r>
            <a:r>
              <a:rPr lang="ar-IQ" dirty="0"/>
              <a:t> </a:t>
            </a:r>
            <a:endParaRPr lang="en-US" dirty="0"/>
          </a:p>
          <a:p>
            <a:pPr algn="ctr">
              <a:buNone/>
            </a:pPr>
            <a:r>
              <a:rPr lang="ar-IQ" dirty="0" smtClean="0"/>
              <a:t>المحاضرتان </a:t>
            </a:r>
            <a:endParaRPr lang="en-US" dirty="0"/>
          </a:p>
          <a:p>
            <a:pPr algn="ctr">
              <a:buNone/>
            </a:pPr>
            <a:r>
              <a:rPr lang="ar-IQ" sz="3000" dirty="0" smtClean="0"/>
              <a:t>م. قبس عبد الرزاق احمد/ الجامعة المستنصرية / كلية الادارة والاقتصاد</a:t>
            </a:r>
          </a:p>
          <a:p>
            <a:pPr algn="ctr">
              <a:buNone/>
            </a:pPr>
            <a:r>
              <a:rPr lang="ar-IQ" sz="3000" dirty="0" smtClean="0"/>
              <a:t>م.م هناء خالد محمد  / الجامعة المستنصرية / كلية الادارة والاقتصاد</a:t>
            </a:r>
            <a:endParaRPr lang="en-US" sz="3000" dirty="0"/>
          </a:p>
          <a:p>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29642" cy="142852"/>
          </a:xfrm>
        </p:spPr>
        <p:txBody>
          <a:bodyPr>
            <a:normAutofit fontScale="90000"/>
          </a:bodyPr>
          <a:lstStyle/>
          <a:p>
            <a:endParaRPr lang="ar-IQ" dirty="0"/>
          </a:p>
        </p:txBody>
      </p:sp>
      <p:sp>
        <p:nvSpPr>
          <p:cNvPr id="3" name="Content Placeholder 2"/>
          <p:cNvSpPr>
            <a:spLocks noGrp="1"/>
          </p:cNvSpPr>
          <p:nvPr>
            <p:ph idx="1"/>
          </p:nvPr>
        </p:nvSpPr>
        <p:spPr>
          <a:xfrm>
            <a:off x="457200" y="500042"/>
            <a:ext cx="8401080" cy="6000792"/>
          </a:xfrm>
        </p:spPr>
        <p:txBody>
          <a:bodyPr>
            <a:normAutofit fontScale="70000" lnSpcReduction="20000"/>
          </a:bodyPr>
          <a:lstStyle/>
          <a:p>
            <a:r>
              <a:rPr lang="ar-IQ" dirty="0" smtClean="0"/>
              <a:t>  5</a:t>
            </a:r>
            <a:r>
              <a:rPr lang="ar-IQ" b="1" u="sng" dirty="0" smtClean="0"/>
              <a:t>. تحليل نسب مالية </a:t>
            </a:r>
            <a:r>
              <a:rPr lang="ar-IQ" b="1" dirty="0" smtClean="0"/>
              <a:t>:</a:t>
            </a:r>
            <a:r>
              <a:rPr lang="ar-IQ" dirty="0" smtClean="0"/>
              <a:t>تستخدم هذه التقنية لمعرفة المركز المالي للمؤسسة وذلك عن استخدام نسب مالية للبيانات العددية وعملية تحليل هذه النسب يبين احتمالية وجود الإحتيال.</a:t>
            </a:r>
          </a:p>
          <a:p>
            <a:r>
              <a:rPr lang="ar-IQ" dirty="0" smtClean="0"/>
              <a:t>6</a:t>
            </a:r>
            <a:r>
              <a:rPr lang="ar-IQ" b="1" u="sng" dirty="0" smtClean="0"/>
              <a:t>.استخدام الحاسوب</a:t>
            </a:r>
            <a:r>
              <a:rPr lang="ar-IQ" dirty="0" smtClean="0"/>
              <a:t>: وتعد تقنية استخدام الحاسوب من التقنيات المدقق القضائي والتي من خلالها يستخدم الحاسوب في عملية التدقيق البيانات من خلال مراجعة بيانات العميل دون الإعتماد عليه. </a:t>
            </a:r>
          </a:p>
          <a:p>
            <a:r>
              <a:rPr lang="ar-IQ" dirty="0" smtClean="0"/>
              <a:t>7</a:t>
            </a:r>
            <a:r>
              <a:rPr lang="ar-IQ" b="1" u="sng" dirty="0" smtClean="0"/>
              <a:t>. سلاسل زمنية</a:t>
            </a:r>
            <a:r>
              <a:rPr lang="ar-IQ" dirty="0" smtClean="0"/>
              <a:t>: يقصد به تحليل تسلسل الزمني لأحداث إبتداً من حدوث العملية الإحتيال الى عملية ظهور المتهم بالإحتيال، يفيد هذه العملية الى تلخيص التحقيقات وترتيبها زمنياً حسب تاريخ الأحداث وإلقاء التقرير في المحكمة من قبل المحاسب القضائي بشكل مترابط ومتسلسل.</a:t>
            </a:r>
          </a:p>
          <a:p>
            <a:r>
              <a:rPr lang="ar-IQ" dirty="0" smtClean="0"/>
              <a:t>8</a:t>
            </a:r>
            <a:r>
              <a:rPr lang="ar-IQ" b="1" u="sng" dirty="0" smtClean="0"/>
              <a:t>. سلسلة مراجع وتحليل الرابط</a:t>
            </a:r>
            <a:r>
              <a:rPr lang="ar-IQ" dirty="0" smtClean="0"/>
              <a:t>: يقصد بهذه التقنية قيام المدقق القضائي بالإحتفاظ بالنسخة من الإجراءآت التي قام به إبتداً من جمع الأدلة ومصدر الأدلة وعلاقة الأدلة بالقضية وبعدها اختيار التوقيق المناسب لتقديم نسخة من الوثائق التي تم جمعها ولإحتفاظ بها وتقديمها الى أطراف النزاع أو القضاء.</a:t>
            </a:r>
          </a:p>
          <a:p>
            <a:r>
              <a:rPr lang="ar-IQ" dirty="0" smtClean="0"/>
              <a:t>9</a:t>
            </a:r>
            <a:r>
              <a:rPr lang="ar-IQ" b="1" u="sng" dirty="0" smtClean="0"/>
              <a:t>. الأساليب التحقيقية</a:t>
            </a:r>
            <a:r>
              <a:rPr lang="ar-IQ" dirty="0" smtClean="0"/>
              <a:t>: في هذه التقنية يستخدم المدقق القضائي مجموعة من الأساليب التي تتضمن مراجعة الوثائق والتحليلات المختبرية ،تتمحور عملية مراجعة الوثائق بتدقيق المدقق القضائي للسجلات والوصولات الشركة بكافة اقسامها وفروعها وكذلك سجل حركة الأسهم ،أما ما يتعلق بالتحليل المختبري فيتضمن جمع الوثائق المزورة والتواقيع وتحليل بصمات الأصبع والبحث عن سجل المكالمات الهاتفية للاشخاص المشبهين بالقضية أو محل النزاع والملفات التي تم اخفائها أو خذفها وفتح الشفرات عن الملفات المشفرة </a:t>
            </a: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796908"/>
          </a:xfrm>
        </p:spPr>
        <p:txBody>
          <a:bodyPr/>
          <a:lstStyle/>
          <a:p>
            <a:r>
              <a:rPr lang="ar-IQ" dirty="0" smtClean="0"/>
              <a:t>خدمات المدقق القضائي</a:t>
            </a:r>
            <a:endParaRPr lang="ar-IQ" dirty="0"/>
          </a:p>
        </p:txBody>
      </p:sp>
      <p:sp>
        <p:nvSpPr>
          <p:cNvPr id="3" name="Content Placeholder 2"/>
          <p:cNvSpPr>
            <a:spLocks noGrp="1"/>
          </p:cNvSpPr>
          <p:nvPr>
            <p:ph idx="1"/>
          </p:nvPr>
        </p:nvSpPr>
        <p:spPr>
          <a:xfrm>
            <a:off x="457200" y="1000108"/>
            <a:ext cx="8329642" cy="5357850"/>
          </a:xfrm>
        </p:spPr>
        <p:txBody>
          <a:bodyPr>
            <a:normAutofit fontScale="77500" lnSpcReduction="20000"/>
          </a:bodyPr>
          <a:lstStyle/>
          <a:p>
            <a:r>
              <a:rPr lang="ar-IQ" dirty="0" smtClean="0"/>
              <a:t>هناك العديد من الخدمات التي يمكن أن يقدمها المدقق القضائي نذكر بعضها:</a:t>
            </a:r>
          </a:p>
          <a:p>
            <a:r>
              <a:rPr lang="ar-IQ" dirty="0" smtClean="0"/>
              <a:t>1.  شاهد خبير</a:t>
            </a:r>
            <a:r>
              <a:rPr lang="ar-IQ" b="1" dirty="0" smtClean="0"/>
              <a:t>:</a:t>
            </a:r>
            <a:r>
              <a:rPr lang="ar-IQ" dirty="0" smtClean="0"/>
              <a:t>هنا المدقق القضائي يدعم الدعوة القضائية سواء كان محتملة او قائمة من خلال الأدلة التي قام بجمعها عن القضية إستناداً الى خبرته المهنية وتقديم تلك الأدلة الى القضاء مرفقاً بتقرير محامي القضية </a:t>
            </a:r>
          </a:p>
          <a:p>
            <a:r>
              <a:rPr lang="ar-IQ" dirty="0" smtClean="0"/>
              <a:t>2.كشف الإحتيال المالي: يقصد به تكليف المدقق القضائي للتحري عن القضية المشكوك فيها لتحديد مصداقية التقارير المالية أو العكس إذا تبين فيها نشاط احتيالي كما في التلاعب بالأرباح المستشفى وتاجيل العمليات التي تم تنفيذها فعلياً واخفاء ايرادات من العمليات .</a:t>
            </a:r>
          </a:p>
          <a:p>
            <a:r>
              <a:rPr lang="ar-IQ" b="1" dirty="0" smtClean="0"/>
              <a:t>3. </a:t>
            </a:r>
            <a:r>
              <a:rPr lang="ar-IQ" dirty="0" smtClean="0"/>
              <a:t>مسائل الإندماج ولإنفصال: في حالات الإندماج أو الإنفصال لضمان حقوق الشركاء أو المساهمين يقوم المدقق القضائي بتقدير قيمة الحقيقية للشركة وكذلك الكشف عن أي نشاط قد يشوه وضع المالي للشركة مثل التلاعب بالبيانات أو إخفائها.</a:t>
            </a:r>
          </a:p>
          <a:p>
            <a:r>
              <a:rPr lang="ar-IQ" dirty="0" smtClean="0"/>
              <a:t>4.كشف التهرب الضريبي:يمكن للددوائر الحكومية مثل دائرة الضريبة ومكاتب تحقيقات الفدرالية الإعتماد على المدقق القضائي للكشف عن عملية التهرب الضريبي من قبل الشركات أو الأشخاص.</a:t>
            </a:r>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29642" cy="82528"/>
          </a:xfrm>
        </p:spPr>
        <p:txBody>
          <a:bodyPr>
            <a:normAutofit fontScale="90000"/>
          </a:bodyPr>
          <a:lstStyle/>
          <a:p>
            <a:endParaRPr lang="ar-IQ" dirty="0"/>
          </a:p>
        </p:txBody>
      </p:sp>
      <p:sp>
        <p:nvSpPr>
          <p:cNvPr id="3" name="Content Placeholder 2"/>
          <p:cNvSpPr>
            <a:spLocks noGrp="1"/>
          </p:cNvSpPr>
          <p:nvPr>
            <p:ph idx="1"/>
          </p:nvPr>
        </p:nvSpPr>
        <p:spPr>
          <a:xfrm>
            <a:off x="457200" y="642918"/>
            <a:ext cx="8258204" cy="5483245"/>
          </a:xfrm>
        </p:spPr>
        <p:txBody>
          <a:bodyPr/>
          <a:lstStyle/>
          <a:p>
            <a:endParaRPr lang="ar-IQ" dirty="0" smtClean="0"/>
          </a:p>
          <a:p>
            <a:endParaRPr lang="ar-IQ" dirty="0" smtClean="0"/>
          </a:p>
          <a:p>
            <a:endParaRPr lang="ar-IQ" dirty="0" smtClean="0"/>
          </a:p>
          <a:p>
            <a:pPr algn="ctr"/>
            <a:r>
              <a:rPr lang="ar-IQ" dirty="0" smtClean="0">
                <a:solidFill>
                  <a:srgbClr val="FF0000"/>
                </a:solidFill>
              </a:rPr>
              <a:t>نهاية المحاضرة شكرا لاصغائكم</a:t>
            </a:r>
            <a:endParaRPr lang="ar-IQ"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المقدمة</a:t>
            </a:r>
            <a:endParaRPr lang="ar-IQ" dirty="0"/>
          </a:p>
        </p:txBody>
      </p:sp>
      <p:sp>
        <p:nvSpPr>
          <p:cNvPr id="3" name="Content Placeholder 2"/>
          <p:cNvSpPr>
            <a:spLocks noGrp="1"/>
          </p:cNvSpPr>
          <p:nvPr>
            <p:ph idx="1"/>
          </p:nvPr>
        </p:nvSpPr>
        <p:spPr/>
        <p:txBody>
          <a:bodyPr>
            <a:normAutofit fontScale="70000" lnSpcReduction="20000"/>
          </a:bodyPr>
          <a:lstStyle/>
          <a:p>
            <a:pPr algn="just"/>
            <a:r>
              <a:rPr lang="ar-IQ" dirty="0" smtClean="0"/>
              <a:t>تسعى جميع المنشآت إلى إظهار أفضل صورة لقوائمها المالية للتعبير على مدى استقرارها الاقتصادي، لما لذلك من تأثير مباشر على قيمة المنشأة التي تظهر بوضوح في أسعار أسهمها في السوق، ومقدار المخاطرة التي يقيمها المستثمرون والمقرضون بالاعتماد على المعلومات التي تفصح عنها القوائم المالية للمنشاة، ووفقا لذلك فقد تلجأ إدارة المنشاة تحت ظروف تشغيلية معينة إلى الاختيار من بين القواعد المحاسبية الاختيار الذي يؤدي إلى الإفصاح الذي تراه مناسبا عن أرباح الشركة وخسائرها ومركزها المالي، مما يفسح المجال للتلاعب عن طريق استخدام الاختيار المحاسبي المناسب وتقديم معلومات مضللة لمستخدمي المعلومات المحاسبية ينتج عنها قرارات غير رشيدة. ولقد تناولت العديد من الدراسات تقسيم أساليب المحاسبة الإبداعية من عدة زوايا،</a:t>
            </a:r>
          </a:p>
          <a:p>
            <a:pPr algn="just"/>
            <a:r>
              <a:rPr lang="ar-IQ" dirty="0" smtClean="0"/>
              <a:t>ويمكن تقسيم اساليب المحاسبة الإبداعية من حيث ارتباطها بالعناصر المحاسبية إلى: أساليب ترتبط بالإيرادات، وأساليب ترتبط بالمصروفات، وأساليب ترتبط بتبويب القوائم المالية، وأساليب ترتبط بالإيضاحات المتممة للقوائم المالية، وأساليب ترتبط بتقرير مراجع الحسابات. كما يمكن ان تقسم أساليب المحاسبة الإبداعية إلى: أساليب للاعتراف بإيرادات وهمية أو إيرادات لم تتحقق بعد، وأساليب الخطأ في التقرير عن الأصول والخصوم، وأساليب لسياسات الرسملة والاستهلاك. وفيما يلي أهم تلك الزوايا: </a:t>
            </a:r>
          </a:p>
          <a:p>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تعريف المحاسبة الابداعية</a:t>
            </a:r>
            <a:endParaRPr lang="ar-IQ" dirty="0"/>
          </a:p>
        </p:txBody>
      </p:sp>
      <p:sp>
        <p:nvSpPr>
          <p:cNvPr id="3" name="Content Placeholder 2"/>
          <p:cNvSpPr>
            <a:spLocks noGrp="1"/>
          </p:cNvSpPr>
          <p:nvPr>
            <p:ph idx="1"/>
          </p:nvPr>
        </p:nvSpPr>
        <p:spPr>
          <a:xfrm>
            <a:off x="457200" y="1142984"/>
            <a:ext cx="8186766" cy="4983179"/>
          </a:xfrm>
        </p:spPr>
        <p:txBody>
          <a:bodyPr>
            <a:normAutofit fontScale="92500" lnSpcReduction="10000"/>
          </a:bodyPr>
          <a:lstStyle/>
          <a:p>
            <a:pPr algn="just"/>
            <a:r>
              <a:rPr lang="ar-IQ" dirty="0" smtClean="0"/>
              <a:t>تعرف المحاسبة الإبداعية، بأنها الإجراءات أو الخطوات التي تستخدم للتلاعب بالأرقام المالية، وتتضمن خيارات وممارسات المبادئ المحاسبية، خداع التقرير المالي، وأي إجراء أو خطوة باتجاه إدارة الأرباح أو تمهيد الدخل.</a:t>
            </a:r>
          </a:p>
          <a:p>
            <a:pPr algn="just"/>
            <a:r>
              <a:rPr lang="ar-IQ" dirty="0"/>
              <a:t>يقصد بالمحاسبة الإبداعية أو إدارة الأرباح أسلوب من أساليب التلاعب في الحسابات الممارسة لإخفاء الأداء </a:t>
            </a:r>
            <a:r>
              <a:rPr lang="ar-IQ" dirty="0" smtClean="0"/>
              <a:t>الفعلي للشركات </a:t>
            </a:r>
            <a:r>
              <a:rPr lang="ar-IQ" dirty="0"/>
              <a:t>بغرض تحقيق نتائج نافعة للشركة أو بعض العاملين فيها. وتوصف مثل هذه الأساليب بأنها “محاسبة </a:t>
            </a:r>
            <a:r>
              <a:rPr lang="ar-IQ" dirty="0" smtClean="0"/>
              <a:t>إبداعية” إذا </a:t>
            </a:r>
            <a:r>
              <a:rPr lang="ar-IQ" dirty="0"/>
              <a:t>تمت ممارستها دون تجاوز المعايير والمبادئ المحاسبية المتعارف عليها وإنما باستغلال عنصري المرونة </a:t>
            </a:r>
            <a:r>
              <a:rPr lang="ar-IQ" dirty="0" smtClean="0"/>
              <a:t>والاختيارفي </a:t>
            </a:r>
            <a:r>
              <a:rPr lang="ar-IQ" dirty="0"/>
              <a:t>تلك المعايير والمبادئ.</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011222"/>
          </a:xfrm>
        </p:spPr>
        <p:txBody>
          <a:bodyPr>
            <a:normAutofit fontScale="90000"/>
          </a:bodyPr>
          <a:lstStyle/>
          <a:p>
            <a:r>
              <a:rPr lang="ar-IQ" dirty="0" smtClean="0"/>
              <a:t>دوافع الادارة في </a:t>
            </a:r>
            <a:r>
              <a:rPr lang="ar-IQ" sz="4000" dirty="0" smtClean="0"/>
              <a:t>استخدام</a:t>
            </a:r>
            <a:r>
              <a:rPr lang="ar-IQ" dirty="0" smtClean="0"/>
              <a:t> اساليب المحاسبة الابداعية</a:t>
            </a:r>
            <a:endParaRPr lang="ar-IQ" dirty="0"/>
          </a:p>
        </p:txBody>
      </p:sp>
      <p:sp>
        <p:nvSpPr>
          <p:cNvPr id="3" name="Content Placeholder 2"/>
          <p:cNvSpPr>
            <a:spLocks noGrp="1"/>
          </p:cNvSpPr>
          <p:nvPr>
            <p:ph idx="1"/>
          </p:nvPr>
        </p:nvSpPr>
        <p:spPr>
          <a:xfrm>
            <a:off x="457200" y="1214422"/>
            <a:ext cx="8186766" cy="4911741"/>
          </a:xfrm>
        </p:spPr>
        <p:txBody>
          <a:bodyPr>
            <a:normAutofit fontScale="70000" lnSpcReduction="20000"/>
          </a:bodyPr>
          <a:lstStyle/>
          <a:p>
            <a:pPr algn="just">
              <a:buNone/>
            </a:pPr>
            <a:r>
              <a:rPr lang="ar-IQ" dirty="0"/>
              <a:t>1</a:t>
            </a:r>
            <a:r>
              <a:rPr lang="ar-IQ" dirty="0" smtClean="0"/>
              <a:t> .تحقيق مكاسب شخصية: تعد المكاسب الشخصية من أهم دوافع الإدارة من استخدام المحاسبة الإبداعية بالتعاون مع مدقق الحسابات الخارجي وعلى حساب كل الأطراف ذات المصالح في الشركة، بل يكون أحيانا على حساب الاقتصاد القومي والمجتمع ككل كما ظهر خلال الأزمة المالية الاخيرة</a:t>
            </a:r>
          </a:p>
          <a:p>
            <a:pPr marL="514350" indent="-514350" algn="just">
              <a:buNone/>
            </a:pPr>
            <a:r>
              <a:rPr lang="ar-IQ" dirty="0" smtClean="0"/>
              <a:t>2 .الوفاء بالمتطلبات اللازمة: تستخدم أساليب المحاسبة الإبداعية للوفاء بالمتطلبات اللازمة (قانونية، تعاقدية، تنافسية) عندما لا تسمح الظروف التشغيلية أو الاستثمارية للشركة بتحقيق تلك المتطلبات</a:t>
            </a:r>
          </a:p>
          <a:p>
            <a:pPr marL="514350" indent="-514350" algn="just">
              <a:buNone/>
            </a:pPr>
            <a:r>
              <a:rPr lang="ar-IQ" dirty="0" smtClean="0"/>
              <a:t>3 .الحصول على تمويل أو المحافظة عليه: قد تلجأ الشركة إلى استخدام أساليب المحاسبة الإبداعية لتحسين نتيجة النشاط أو الموقف المالي محاسبيا وليس حقيقيا، لتحقيق شروط التمويل المطلوبة من قبل المؤسسات المالية</a:t>
            </a:r>
          </a:p>
          <a:p>
            <a:pPr marL="514350" indent="-514350" algn="just">
              <a:buNone/>
            </a:pPr>
            <a:r>
              <a:rPr lang="ar-IQ" dirty="0" smtClean="0"/>
              <a:t>4 .إظهار المركز المالي للشركة بشكل أفضل مما هو عليه: يفضل المستثمرون أن تزداد مبيعات الشركة بشكل تدريجي. أن هذا التفضيل جعل بعض المدراء يركزون على النتائج المالية وتعديلها من خلال أساليب المحاسبة الإبداعية</a:t>
            </a:r>
          </a:p>
          <a:p>
            <a:pPr marL="514350" indent="-514350" algn="just">
              <a:buNone/>
            </a:pPr>
            <a:r>
              <a:rPr lang="ar-IQ" dirty="0" smtClean="0"/>
              <a:t>5 .التهرب الضريبي: يعد التهرب الضريبي من دوافع الإدارة من استخدام أساليب المحاسبة الإبداعية لتخفيض رقم الربح الخاضع للضريبة</a:t>
            </a:r>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45719"/>
          </a:xfrm>
        </p:spPr>
        <p:txBody>
          <a:bodyPr>
            <a:normAutofit fontScale="90000"/>
          </a:bodyPr>
          <a:lstStyle/>
          <a:p>
            <a:endParaRPr lang="ar-IQ" dirty="0"/>
          </a:p>
        </p:txBody>
      </p:sp>
      <p:sp>
        <p:nvSpPr>
          <p:cNvPr id="3" name="Content Placeholder 2"/>
          <p:cNvSpPr>
            <a:spLocks noGrp="1"/>
          </p:cNvSpPr>
          <p:nvPr>
            <p:ph idx="1"/>
          </p:nvPr>
        </p:nvSpPr>
        <p:spPr>
          <a:xfrm>
            <a:off x="457200" y="428604"/>
            <a:ext cx="8186766" cy="6143668"/>
          </a:xfrm>
        </p:spPr>
        <p:txBody>
          <a:bodyPr>
            <a:normAutofit fontScale="62500" lnSpcReduction="20000"/>
          </a:bodyPr>
          <a:lstStyle/>
          <a:p>
            <a:pPr algn="just"/>
            <a:r>
              <a:rPr lang="ar-IQ" dirty="0" smtClean="0"/>
              <a:t>عندما تسعى الإدارة إلى إعداد القوائم المالية المعبرة عن النتائج المالية والمركز المالي فإنها تخطط لهذا الأمر. بحيث تستهدف تحقيق هدفين رئيسين أو يحركها دافعان أساسيان، أولها الحفاظ على بقاء واستمرار الوحدة الاقتصادية في سوق المنافسة، وثانيهما تحقيق منافع ذاتية للإدارة.</a:t>
            </a:r>
          </a:p>
          <a:p>
            <a:pPr algn="just"/>
            <a:r>
              <a:rPr lang="ar-IQ" dirty="0" smtClean="0"/>
              <a:t> أولاً : ضمان بقاء واستمرار الوحدة الاقتصادية في سوق المنافسة. تستطيع الإدارة التأثير على النتائج المالية لضمان بقاء واستمرار الوحدة الاقتصادية في سوق المنافسة من خلال الدوافع التالية:</a:t>
            </a:r>
          </a:p>
          <a:p>
            <a:pPr algn="just"/>
            <a:r>
              <a:rPr lang="ar-IQ" dirty="0" smtClean="0"/>
              <a:t> 1 -دعم الثقة لدى المساهمين في المنشأة: ويتم ذلك من خلال الحفاظ على مستوى أسعار الأسهم في سوق المال في حالة إيجابية بالنمو المستمر. أن تراجع أداء المنشأة الذي تصفه التقارير المالية المنشورة من شأنه التأثير على أسعار أسهمها بالنقص، وفي المقابل استقرار نتائجها أو ارتفاعها من شأنه التأثير على تلك الأسعار بالارتفاع , فإذا كانت أسعار أسهم المنشأة في حالة نمو فهذا يمثل انعكاسا لمدى قدرتها على ً تحقيق أرباح من خلال أسعار الأسهم في السوق، أما إذا كانت أسعار الأسهم منخفضة فهذا يدل على عدم قدرة المنشأة على تحقيق نمو في أرباحها. وقد تلجأ بعض المنشآت إلى ممارسة أساليب المحاسبة الإبداعية بدافع تحقيق رقم أرباح محدد تسعي الإدارة إلى تحقيقه، أو أرباح تعادل توقعاتها المنشورة، أو توقعات المحللين الماليين في السوق. </a:t>
            </a:r>
          </a:p>
          <a:p>
            <a:pPr algn="just"/>
            <a:r>
              <a:rPr lang="ar-IQ" dirty="0" smtClean="0"/>
              <a:t>2 -دعم موقف المنشأة التفاوضي في عمليات الاقتراض: تخضع المنشآت الاقتصادية عند الاقتراض من مؤسسات التمويل إلى اتفاقيات ومواثيق تعاقدية مختلفة تهدف إلى ضمان تسديد الدين. ومن أمثلة هذه الشروط عدم تجاوز الأرباح الموزعة نسبة معينة من الأرباح المحققة، أو أن تغطي الأرباح المحققة الفوائد المستحقة. مما أوجد الدافع لدى الإدارة لممارسة أساليب المحاسبة الإبداعية كوسيلة ضمان جيد للتفاوض ضمن تلك الشروط. وتجدر الإشارة إلى أن ممارسة أساليب المحاسبة الإبداعية في هذا المجال تختلف بحسب تفصيل وشروط العقد. وقد أثبتت العديد من الدراسات وجود عمليات إدارة الأرباح وانتشارها كلما أرادت الشركة أو واجهت قرارات مهمة جدا مثل طلب اقتراض</a:t>
            </a:r>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
            <a:ext cx="8329642" cy="45719"/>
          </a:xfrm>
        </p:spPr>
        <p:txBody>
          <a:bodyPr>
            <a:normAutofit fontScale="90000"/>
          </a:bodyPr>
          <a:lstStyle/>
          <a:p>
            <a:endParaRPr lang="ar-IQ" dirty="0"/>
          </a:p>
        </p:txBody>
      </p:sp>
      <p:sp>
        <p:nvSpPr>
          <p:cNvPr id="3" name="Content Placeholder 2"/>
          <p:cNvSpPr>
            <a:spLocks noGrp="1"/>
          </p:cNvSpPr>
          <p:nvPr>
            <p:ph idx="1"/>
          </p:nvPr>
        </p:nvSpPr>
        <p:spPr>
          <a:xfrm>
            <a:off x="428596" y="214290"/>
            <a:ext cx="8258204" cy="6286544"/>
          </a:xfrm>
        </p:spPr>
        <p:txBody>
          <a:bodyPr>
            <a:normAutofit fontScale="77500" lnSpcReduction="20000"/>
          </a:bodyPr>
          <a:lstStyle/>
          <a:p>
            <a:pPr algn="just"/>
            <a:r>
              <a:rPr lang="ar-IQ" dirty="0" smtClean="0"/>
              <a:t>3 -دعم موقف المنشأة تجاه الأعباء السياسية والاجتماعية: تعتبر مصلحة الزكاة والدخل من أهم الأطراف المستخدمة للقوائم المالية، الأمر الذي يجعل المنشآت تمارس إدارة الأرباح وغيرها من صور المحاسبة الإبداعية للتحكم في الأرباح والعناصر الأخرى لتخفيض الربط إلى أقل ما يمكن. وقد تضطر الشركة في بعض الحالات إلى تحمل أعباء سياسية أو اجتماعية معينة عند زيادة أرباحها، وهنا قد تلجأ الشركة إلى استخدام أساليب المحاسبة الإبداعية لتخفيض الأرباح بدافع تجنب هذه الأعباء. فعلى سبيل المثال يمكن أن تؤدي زيادة الأرباح إلي زيادة الضغوط السياسية على الشركة للسيطرة على الأسعار أو استيعاب عمالة جديدة.</a:t>
            </a:r>
          </a:p>
          <a:p>
            <a:pPr algn="just"/>
            <a:r>
              <a:rPr lang="ar-IQ" dirty="0" smtClean="0"/>
              <a:t> ثانيا : تحقيق منافع ذاتية للإدارة: ً تلجأ الإدارة إلى استخدام أساليب المحاسبة الإبداعية لتحقيق منافع ذاتية من خلال الدوافع التالية:</a:t>
            </a:r>
          </a:p>
          <a:p>
            <a:pPr algn="just"/>
            <a:r>
              <a:rPr lang="ar-IQ" dirty="0" smtClean="0"/>
              <a:t>1 .رغبة الإدارة في الحفاظ على ما تتقاضاه من مكافآت. إذا شعرت الإدارة تعارض بأن هناك ا بين مصلحتها ومصلحة مستخدميها. فتقوم الإدارة بإخفاء بعض ً المعلومات السلبية الواجب الإفصاح عنها بالقوائم المالية، أو الإفصاح عن بعض المعلومات بصورة مخالفة للحقيقة مما يؤثر على جودة المعلومات وفعاليتها. فقد أثبتت الدراسات أن الإدارة حين تمارس إدارة الأرباح تهدف إلى زيادة الحوافز التي تحصل عليها، وأن الإدارة تحدد استراتيجية إدارة الربح في ضوء مستوى الحوافز المتوقع</a:t>
            </a:r>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29642" cy="45719"/>
          </a:xfrm>
        </p:spPr>
        <p:txBody>
          <a:bodyPr>
            <a:normAutofit fontScale="90000"/>
          </a:bodyPr>
          <a:lstStyle/>
          <a:p>
            <a:endParaRPr lang="ar-IQ" dirty="0"/>
          </a:p>
        </p:txBody>
      </p:sp>
      <p:sp>
        <p:nvSpPr>
          <p:cNvPr id="3" name="Content Placeholder 2"/>
          <p:cNvSpPr>
            <a:spLocks noGrp="1"/>
          </p:cNvSpPr>
          <p:nvPr>
            <p:ph idx="1"/>
          </p:nvPr>
        </p:nvSpPr>
        <p:spPr>
          <a:xfrm>
            <a:off x="457200" y="214290"/>
            <a:ext cx="8472518" cy="5911873"/>
          </a:xfrm>
        </p:spPr>
        <p:txBody>
          <a:bodyPr>
            <a:normAutofit lnSpcReduction="10000"/>
          </a:bodyPr>
          <a:lstStyle/>
          <a:p>
            <a:pPr algn="just"/>
            <a:r>
              <a:rPr lang="ar-IQ" dirty="0" smtClean="0"/>
              <a:t>2 .رغبة الإدارة في كسب رضا القائمين على تقويم أدائهم: تتوقف دوافع الإدارة في استخدام أساليب المحاسبة الإبداعية لكسب رضا القائمين على تقويم أدائهم على هيكل الملكية. ففي المنشآت التي تكون فيها الإدارة مستقلة عن الملاك يكون الدافع كبيرا ًفي استخدام أساليب المحاسبة الإبداعية لكسب رضا القائمين على تقويم أدائهم</a:t>
            </a:r>
          </a:p>
          <a:p>
            <a:pPr algn="just"/>
            <a:r>
              <a:rPr lang="ar-IQ" dirty="0" smtClean="0"/>
              <a:t>3 .رغبة الإدارة في الحفاظ على حقوق خيار الأسهم: يعتبر حق خيار السهم أحد أهم أنواع التعويضات التشجيعية الممنوحة للمديرين أو الموظفين. وهو حق شراء عدد معين من أسهم الشركة خلال فترة زمنية معينة بسعر محدد في تاريخ منح هذا الحق. فإذا كانت أسهم الشركة أعلى من السعر المحدد لحظة منح الخيار يقوم المدير أو الموظف ببيع الأسهم والحصول على الربح</a:t>
            </a:r>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582594"/>
          </a:xfrm>
        </p:spPr>
        <p:txBody>
          <a:bodyPr>
            <a:normAutofit fontScale="90000"/>
          </a:bodyPr>
          <a:lstStyle/>
          <a:p>
            <a:r>
              <a:rPr lang="ar-IQ" dirty="0" smtClean="0"/>
              <a:t> الاساليب الشائعة الاستخدام</a:t>
            </a:r>
            <a:endParaRPr lang="ar-IQ" dirty="0"/>
          </a:p>
        </p:txBody>
      </p:sp>
      <p:sp>
        <p:nvSpPr>
          <p:cNvPr id="3" name="Content Placeholder 2"/>
          <p:cNvSpPr>
            <a:spLocks noGrp="1"/>
          </p:cNvSpPr>
          <p:nvPr>
            <p:ph idx="1"/>
          </p:nvPr>
        </p:nvSpPr>
        <p:spPr>
          <a:xfrm>
            <a:off x="428596" y="1000108"/>
            <a:ext cx="8258204" cy="5126055"/>
          </a:xfrm>
        </p:spPr>
        <p:txBody>
          <a:bodyPr>
            <a:normAutofit fontScale="85000" lnSpcReduction="20000"/>
          </a:bodyPr>
          <a:lstStyle/>
          <a:p>
            <a:pPr algn="just"/>
            <a:r>
              <a:rPr lang="ar-IQ" dirty="0" smtClean="0"/>
              <a:t>1 -أسلوب المحاسبة النفعية</a:t>
            </a:r>
            <a:r>
              <a:rPr lang="ar-IQ" dirty="0"/>
              <a:t> </a:t>
            </a:r>
            <a:r>
              <a:rPr lang="ar-IQ" dirty="0" smtClean="0"/>
              <a:t>: وتعني الاختيار المتعمد من بين التطبيقات المتعددة للمبادئ المحاسبية بهدف الوصول إلي نتائج محددة مسبقا، ً وغالبا ما تكون في صورة أرباح رقمية مرتفعة سواء تم إتباع المبادئ المحاسبية المقبولة قبولا ًعاما أم لا .</a:t>
            </a:r>
          </a:p>
          <a:p>
            <a:pPr algn="just"/>
            <a:r>
              <a:rPr lang="ar-IQ" dirty="0" smtClean="0"/>
              <a:t>2 -أسلوب تلطيف الدخل : وهو أسلوب مصمم بهدف إزالة التذبذبات في نتائج الأرباح السنوية، حيث يتم تخفيض الدخل في السنوات ذات الدخل المرتفع ونقلها إلى السنوات ذات الدخل المنخفض. </a:t>
            </a:r>
          </a:p>
          <a:p>
            <a:pPr algn="just"/>
            <a:r>
              <a:rPr lang="ar-IQ" dirty="0" smtClean="0"/>
              <a:t>3 -أسلوب إدارة الأرباح : وهو أسلوب تعديل رقم الأرباح بحسب رغبة الإدارة وقت التقرير بهدف تجميل صور الدخل.</a:t>
            </a:r>
          </a:p>
          <a:p>
            <a:pPr algn="just"/>
            <a:r>
              <a:rPr lang="ar-IQ" dirty="0" smtClean="0"/>
              <a:t> 4 -أسلوب التقارير المزورة : وهو أسلوب يعمل على خداع مستخدمي القوائم المالية عن طريق إغفال بعض القيم أو الإفصاحات الواجبة في القوائم المالية. </a:t>
            </a:r>
          </a:p>
          <a:p>
            <a:pPr algn="just"/>
            <a:r>
              <a:rPr lang="ar-IQ" dirty="0" smtClean="0"/>
              <a:t>5 -أسلوب المحاسبة الإبداعية : ويعد تتويج لكافة الأساليب السابقة. </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اهداف الدورة</a:t>
            </a:r>
            <a:endParaRPr lang="ar-IQ" dirty="0"/>
          </a:p>
        </p:txBody>
      </p:sp>
      <p:sp>
        <p:nvSpPr>
          <p:cNvPr id="3" name="Content Placeholder 2"/>
          <p:cNvSpPr>
            <a:spLocks noGrp="1"/>
          </p:cNvSpPr>
          <p:nvPr>
            <p:ph idx="1"/>
          </p:nvPr>
        </p:nvSpPr>
        <p:spPr>
          <a:xfrm>
            <a:off x="457200" y="1214422"/>
            <a:ext cx="8186766" cy="4911741"/>
          </a:xfrm>
        </p:spPr>
        <p:txBody>
          <a:bodyPr>
            <a:normAutofit/>
          </a:bodyPr>
          <a:lstStyle/>
          <a:p>
            <a:r>
              <a:rPr lang="ar-IQ" dirty="0" smtClean="0"/>
              <a:t>التعرف على مفهوم المحاسبة الإبداعية وتشخيص أساليب التلاعب التي تستخدمها الإدارة في تضليل التقارير المالية؛</a:t>
            </a:r>
          </a:p>
          <a:p>
            <a:r>
              <a:rPr lang="ar-IQ" dirty="0" smtClean="0"/>
              <a:t>ذكر أهم الاجراءات والوسائل المستخدمة في </a:t>
            </a:r>
            <a:r>
              <a:rPr lang="ar-IQ" dirty="0" smtClean="0"/>
              <a:t>التدقيق القضائي </a:t>
            </a:r>
            <a:r>
              <a:rPr lang="ar-IQ" dirty="0" smtClean="0"/>
              <a:t>للكشف عن ممارسات المحاسبة الإبداعية في التقارير المالية من أجل الحفاظ على موثوقية وصدق التقارير</a:t>
            </a:r>
            <a:endParaRPr lang="ar-IQ"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29642" cy="654032"/>
          </a:xfrm>
        </p:spPr>
        <p:txBody>
          <a:bodyPr>
            <a:normAutofit fontScale="90000"/>
          </a:bodyPr>
          <a:lstStyle/>
          <a:p>
            <a:r>
              <a:rPr lang="ar-IQ" dirty="0" smtClean="0"/>
              <a:t>اولا : من حيث طبيعة الأساليب</a:t>
            </a:r>
            <a:endParaRPr lang="ar-IQ" dirty="0"/>
          </a:p>
        </p:txBody>
      </p:sp>
      <p:sp>
        <p:nvSpPr>
          <p:cNvPr id="3" name="Content Placeholder 2"/>
          <p:cNvSpPr>
            <a:spLocks noGrp="1"/>
          </p:cNvSpPr>
          <p:nvPr>
            <p:ph idx="1"/>
          </p:nvPr>
        </p:nvSpPr>
        <p:spPr>
          <a:xfrm>
            <a:off x="457200" y="1000108"/>
            <a:ext cx="8329642" cy="5126055"/>
          </a:xfrm>
        </p:spPr>
        <p:txBody>
          <a:bodyPr>
            <a:normAutofit fontScale="92500" lnSpcReduction="10000"/>
          </a:bodyPr>
          <a:lstStyle/>
          <a:p>
            <a:pPr algn="just"/>
            <a:r>
              <a:rPr lang="ar-IQ" dirty="0" smtClean="0"/>
              <a:t>أولا: أساليب المحاسبة الإبداعية المستخدمة في قائمة الدخل:</a:t>
            </a:r>
          </a:p>
          <a:p>
            <a:pPr algn="just">
              <a:buNone/>
            </a:pPr>
            <a:r>
              <a:rPr lang="ar-IQ" dirty="0" smtClean="0"/>
              <a:t> قد تلجا الإدارة إلى التلاعب في الأرباح بما يحقق رغبات ومصالح الإدارة وهو ما يعرف بإدارة الأرباح. ويقصد بإدارة الأرباح الاستخدام المحتمل لإدارة الاستحقاقات من قبل الإدارة بقصد الحصول على بعض المكاسب الخاصة حيث يستغل معدو البيانات المالية مرونة المعايير المحاسبية من حيث الاختيار من بين البدائل المحاسبية، إجراء تقديرات محاسبية وفقا لرغبات الإدارة، توقيت الاعتراف من حيث التقديم أو التأجيل لبعض بنود المصروفات والإيرادات من أجل تقديم انطباع مضلل عن الأرباح بما يعكس رغبات ومصالح الإدارة أكثر من كونه انعكاسا للأداء الاقتصادي الحقيقي. وفيما يلي سنستعرض أهم أساليب المحاسبة الإبداعية المستخدمة في قائمة الدخل والهدف منها.</a:t>
            </a:r>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
            <a:ext cx="8401080" cy="45719"/>
          </a:xfrm>
        </p:spPr>
        <p:txBody>
          <a:bodyPr>
            <a:normAutofit fontScale="90000"/>
          </a:bodyPr>
          <a:lstStyle/>
          <a:p>
            <a:endParaRPr lang="ar-IQ" dirty="0"/>
          </a:p>
        </p:txBody>
      </p:sp>
      <p:sp>
        <p:nvSpPr>
          <p:cNvPr id="3" name="Content Placeholder 2"/>
          <p:cNvSpPr>
            <a:spLocks noGrp="1"/>
          </p:cNvSpPr>
          <p:nvPr>
            <p:ph idx="1"/>
          </p:nvPr>
        </p:nvSpPr>
        <p:spPr>
          <a:xfrm>
            <a:off x="457200" y="357166"/>
            <a:ext cx="8186766" cy="6143668"/>
          </a:xfrm>
        </p:spPr>
        <p:txBody>
          <a:bodyPr>
            <a:normAutofit fontScale="62500" lnSpcReduction="20000"/>
          </a:bodyPr>
          <a:lstStyle/>
          <a:p>
            <a:pPr algn="just"/>
            <a:r>
              <a:rPr lang="ar-IQ" dirty="0" smtClean="0"/>
              <a:t>1 .تسجيل مبيعات صورية في نهاية الفترة المحاسبية والغاؤها في بداية الفترة المحاسبية التالية، أو الاعتراف محاسبيا ً ودفتريا بالمبيعات قبل أن تكتمل العملية ذاتها على أرض الواقع وقبل اكتمال عملية تبادل المنفعة , ومثل هذه الممارسات تتم بهدف زيادة الأرباح إذا كانت منخفضة وتتوقع الإدارة زيادتها في الفترة التالية. وتعد هذه الممارسات مخالفة للمبادئ المحاسبية المقبولة قبولا عاما (</a:t>
            </a:r>
            <a:r>
              <a:rPr lang="en-US" dirty="0" smtClean="0"/>
              <a:t>(GAAP </a:t>
            </a:r>
            <a:r>
              <a:rPr lang="ar-IQ" dirty="0" smtClean="0"/>
              <a:t>ومعايير المحاسبة والمراجعة، وبالتالي يمكن اكتشافها من خلال التحقق من فواتير البيع خاصة المنفذة مع الشركات ذات العلاقة مثل الشركات التابعة، والتحقق من شروط البيع والائتمان ومقارنتها مع الشروط المعمول بها في الشركة، والتحقق من مستندات الشحن. </a:t>
            </a:r>
          </a:p>
          <a:p>
            <a:pPr algn="just"/>
            <a:r>
              <a:rPr lang="ar-IQ" dirty="0" smtClean="0"/>
              <a:t>2 .تأجيل إثبات فواتير المشتريات للفترة المحاسبية التالية: وهذا الإجراء يؤدي إلى تخفيض تكلفة البضاعة المباعة. ويتم بهدف زيادة الأرباح إذا كانت منخفضة وتتوقع الإدارة زيادتها في الفترة التالية. وتعد هذه الممارسات مخالفة للمبادئ المحاسبية المقبولة قبولا عاما (</a:t>
            </a:r>
            <a:r>
              <a:rPr lang="en-US" dirty="0" smtClean="0"/>
              <a:t>(GAAP </a:t>
            </a:r>
            <a:r>
              <a:rPr lang="ar-IQ" dirty="0" smtClean="0"/>
              <a:t>ومعايير المراجعة، وبالتالي يمكن اكتشافها من خلال التحقق من المراجعة المستندية لفواتير الشراء للتأكد من إثبات الفواتير طبقا لتسلسل حدوثها.</a:t>
            </a:r>
          </a:p>
          <a:p>
            <a:pPr algn="just"/>
            <a:r>
              <a:rPr lang="ar-IQ" dirty="0" smtClean="0"/>
              <a:t> 3 .تغيير الطريقة المتبعة في تقييم المخزون السلعي كالتحول مثلا من طريقة الوارد أخيرا صادر أولا إلى الوارد أولا صادر أولا. وهذا الإجراء قد يتم بهدف زيادة الأرباح خاصة إذا كانت الأسعار تتجه إلى الارتفاع. وهذه الممارسة قد ترجع إلى المرونة المتاحة في المعايير المحاسبية. ويمكن الحد من هذه الممارسات من خلال الالتزام بتطبيق نفس السياسات وعدم الخروج عنها إلا بمبررات واضحة والإفصاح عن ذلك.</a:t>
            </a:r>
          </a:p>
          <a:p>
            <a:pPr algn="just"/>
            <a:r>
              <a:rPr lang="ar-IQ" dirty="0" smtClean="0"/>
              <a:t> 4 .تغيير الطريقة المتبعة في إهلاك الأصول الثابتة، إطفاء الأصول غير الملموسة أو استخدام نسب إهلاك أقل مقارنة بالسوق وترجع هذه الممارسات إلى المرونة المتاحة في المعايير المحاسبية. ويمكن الحد من هذه الممارسات من خلال الالتزام بتطبيق نفس طرق الإهلاك وعدم الخروج عنها إلا بمبررات واضحة والإفصاح عن ذلك. إضافة إلى ذلك، مراجعة ومقارنة نسب الإهلاك مع مثيلتها في نفس الصناعة</a:t>
            </a:r>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
            <a:ext cx="8258204" cy="45719"/>
          </a:xfrm>
        </p:spPr>
        <p:txBody>
          <a:bodyPr>
            <a:normAutofit fontScale="90000"/>
          </a:bodyPr>
          <a:lstStyle/>
          <a:p>
            <a:endParaRPr lang="ar-IQ" dirty="0"/>
          </a:p>
        </p:txBody>
      </p:sp>
      <p:sp>
        <p:nvSpPr>
          <p:cNvPr id="3" name="Content Placeholder 2"/>
          <p:cNvSpPr>
            <a:spLocks noGrp="1"/>
          </p:cNvSpPr>
          <p:nvPr>
            <p:ph idx="1"/>
          </p:nvPr>
        </p:nvSpPr>
        <p:spPr>
          <a:xfrm>
            <a:off x="428596" y="285728"/>
            <a:ext cx="8358246" cy="6143668"/>
          </a:xfrm>
        </p:spPr>
        <p:txBody>
          <a:bodyPr>
            <a:normAutofit fontScale="77500" lnSpcReduction="20000"/>
          </a:bodyPr>
          <a:lstStyle/>
          <a:p>
            <a:pPr algn="just"/>
            <a:r>
              <a:rPr lang="ar-IQ" dirty="0" smtClean="0"/>
              <a:t>5 .رسملة المصروفات الإيرادية دون أن تنطبق عليها شروط الرسملة، وهذا الإجراء يتم بهدف زيادة الأرباح إذا كانت منخفضة وتتوقع الإدارة زيادتها في الفترة التالية. وتعد هذه الممارسات مخالفة للمبادئ المحاسبية المقبولة قبولا عاما (</a:t>
            </a:r>
            <a:r>
              <a:rPr lang="en-US" dirty="0" smtClean="0"/>
              <a:t>(GAAP</a:t>
            </a:r>
            <a:r>
              <a:rPr lang="ar-IQ" dirty="0" smtClean="0"/>
              <a:t>ومعايير المحاسبة والمراجعة، وبالتالي يمكن اكتشافها من خلال التحقق من مدى توافر شروط الرسملة.</a:t>
            </a:r>
          </a:p>
          <a:p>
            <a:pPr algn="just"/>
            <a:r>
              <a:rPr lang="ar-IQ" dirty="0" smtClean="0"/>
              <a:t> 6 .نقل الإيرادات التي تخص الفترة المحاسبية الحالية إلي الفترة المحاسبية التالية، ويتم هذا الإجراء إذا كانت الأرباح الحالية مرتفعة وتتوقع الإدارة انخفاضها ومن المعروف محاسبيا أن الإيرادات يجب أن تسجل ً في الفترة المحاسبية التالية. خلال الفترة المالية التي تحققت فيها فعلى سبيل المثال عندما تقوم تلك المنشأة ببيع منتجاتها فقد يتم تأجيل الاعتراف بجزء كبير من الربح المحقق منها للسنوات التالية بحجة تغطية نفقات ضمان الجودة المحتملة. وهذه الممارسات قد تتم بهدف تقليل الدخل الخاضع للضريبة أو الزكاة، أو إذا كان العقد المبرم بين الإدارة والمساهمين يتضمن حوافز تدفع للإدارة بالاعتماد على استقرار الربح.</a:t>
            </a:r>
          </a:p>
          <a:p>
            <a:pPr algn="just"/>
            <a:r>
              <a:rPr lang="ar-IQ" dirty="0" smtClean="0"/>
              <a:t> 7 .تخفيض المخصصات التقديرية مثل مخصص الديون المشكوك فيها، مخصص التعويضات تحت التسوية. وتعتمد الإدارة في هذا الصدد على حريتها في اختيار السياسات المحاسبية أو تغييرها، بغرض تجميل صورة الدخل. ويرجع السبب في ذلك إلى أن المعايير المحاسبية تضمنت العديد من الأمور التي ترك شأن تحديدها إلى التقدير الحكمي للإدارة.</a:t>
            </a:r>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654032"/>
          </a:xfrm>
        </p:spPr>
        <p:txBody>
          <a:bodyPr>
            <a:normAutofit fontScale="90000"/>
          </a:bodyPr>
          <a:lstStyle/>
          <a:p>
            <a:r>
              <a:rPr lang="ar-IQ" sz="3100" dirty="0" smtClean="0"/>
              <a:t>ثانيا: أساليب المحاسبة الإبداعية المستخدمة في قائمة المركز المالي</a:t>
            </a:r>
            <a:r>
              <a:rPr lang="ar-IQ" dirty="0" smtClean="0"/>
              <a:t>:</a:t>
            </a:r>
            <a:endParaRPr lang="ar-IQ" dirty="0"/>
          </a:p>
        </p:txBody>
      </p:sp>
      <p:sp>
        <p:nvSpPr>
          <p:cNvPr id="3" name="Content Placeholder 2"/>
          <p:cNvSpPr>
            <a:spLocks noGrp="1"/>
          </p:cNvSpPr>
          <p:nvPr>
            <p:ph idx="1"/>
          </p:nvPr>
        </p:nvSpPr>
        <p:spPr>
          <a:xfrm>
            <a:off x="428596" y="1071546"/>
            <a:ext cx="8286808" cy="5054617"/>
          </a:xfrm>
        </p:spPr>
        <p:txBody>
          <a:bodyPr>
            <a:normAutofit fontScale="70000" lnSpcReduction="20000"/>
          </a:bodyPr>
          <a:lstStyle/>
          <a:p>
            <a:pPr algn="just"/>
            <a:r>
              <a:rPr lang="ar-IQ" dirty="0" smtClean="0"/>
              <a:t>قد يستغل معدو البيانات المالية، مرونة المعايير المحاسبية من حيث الاختيار بين البدائل المحاسبية، التقديرات الحكمية، الأهمية النسبية، الإفصاح المحاسبي، توقيت الاعتراف من حيث التقديم أو التأجيل لبعض بنود قائمة المركز المالي من أجل تقديم انطباع مضلل عن المركز المالي بما يعكس رغبات ومصالح الإدارة أكثر من كونه انعكاسا للأداء الاقتصادي الحقيقي للمنشاة، من خلال ممارسة أساليب المحاسبة الإبداعية. وفيما يلي أهم أساليب المحاسبة الإبداعية المستخدمة في قائمة المركز المالي. </a:t>
            </a:r>
          </a:p>
          <a:p>
            <a:pPr algn="just"/>
            <a:r>
              <a:rPr lang="ar-IQ" dirty="0" smtClean="0"/>
              <a:t>1 .استخدام معدلات إهلاك للأصول الثابتة أقل من المعدلات السائدة في السوق، أو المبالغة في تقدير العمر الإنتاجي، وقيمة الخردة في نهاية العمر الإنتاجي للأصل، أو إضافة مصرفات إلي الأصول الثابتة لا تنطبق عليها شروط الرسملة، عدم استبعاد الأصول التالفة، مما يؤدي إلي المبالغة في قيمة الأصول الثابتة. إضافة إلي ذلك عدم الأخذ في الاعتبار التغيرات في الظروف الاقتصادية المحيطة باستخدام الأصل من تقدم تكنولوجي وغيره مما يتطلب إعادة النظر في التقديرات المختلفة المرتبطة بالأصول الثابتة. وتعتمد الإدارة في استخدام تلك الأساليب على استغلال المرونة المتاحة في تغيير السياسة المحاسبية المطبقة، أو التقديرات الحكمية المختلفة مثل العمر الإنتاجي، ومعدل الإهلاك، وقيمة الخردة، أو تحقق شروط الرسملة بما يحقق أغراضها ومصالحها. كما أن الاختيار المتاح في بدائل القياس والتقدير والإفصاح المحاسبي والتي تتيحها المعايير المحاسبية تتيح الفرصة لإدارة المنشأة في ممارسة أساليب المحاسبة الإبداعية حسب رغباتها ومصالحه </a:t>
            </a:r>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58204" cy="45719"/>
          </a:xfrm>
        </p:spPr>
        <p:txBody>
          <a:bodyPr>
            <a:normAutofit fontScale="90000"/>
          </a:bodyPr>
          <a:lstStyle/>
          <a:p>
            <a:endParaRPr lang="ar-IQ" dirty="0"/>
          </a:p>
        </p:txBody>
      </p:sp>
      <p:sp>
        <p:nvSpPr>
          <p:cNvPr id="3" name="Content Placeholder 2"/>
          <p:cNvSpPr>
            <a:spLocks noGrp="1"/>
          </p:cNvSpPr>
          <p:nvPr>
            <p:ph idx="1"/>
          </p:nvPr>
        </p:nvSpPr>
        <p:spPr>
          <a:xfrm>
            <a:off x="457200" y="285728"/>
            <a:ext cx="8329642" cy="5840435"/>
          </a:xfrm>
        </p:spPr>
        <p:txBody>
          <a:bodyPr>
            <a:normAutofit fontScale="70000" lnSpcReduction="20000"/>
          </a:bodyPr>
          <a:lstStyle/>
          <a:p>
            <a:pPr algn="just"/>
            <a:r>
              <a:rPr lang="ar-IQ" dirty="0" smtClean="0"/>
              <a:t>2 .استخدام معدل استنفاد للأصول غير الملموسة أقل من المعدلات وا تغييرات غير مبررة في طرق الاستنفاد المتبعة في تخفيض ٕ المتعارف عليها، جراء هذه الأصول، أو الاعتراف بالشهرة نتيجة إعادة التقدير، مما يؤدي إلي المبالغة في تحديد قيمة الأصول غير الملموسة، بما يخالف المبادئ والمعايير المحاسبية. إضافة إلى رسملة تكاليف البحث والتطوير دون أن تنطبق عليها شروط الرسملة وا . ٕ ثباتها كأصل غير ملموس وتعتمد الإدارة في استخدام تلك الأساليب على استغلال المرونة المتاحة في المعايير المحاسبية للاختيار بين عدد مختلف من السياسات المحاسبية، حيث يمكن للشركة أن تختار السياسة المحاسبية التي تعطي الصورة المفضلة عنها، فعلى سبيل المثال، يسمح للشركة بالتقديرات الحكمية المختلفة للعمر الإنتاجي للأصل غير الملموس. وقد تهدف الشركة من ممارسة تلك الأساليب إلي تحسين نسب الملاءة المالية بالإضافة إلى تحسين رقم الربح.</a:t>
            </a:r>
          </a:p>
          <a:p>
            <a:pPr algn="just"/>
            <a:r>
              <a:rPr lang="ar-IQ" dirty="0" smtClean="0"/>
              <a:t> 3 .عدم استبعاد الديون المعدومة، وتخفيض قيمة مخصص الديون المشكوك في تحصيلها، وهذا يؤدي إلي المبالغة في بند المدينين بما يخالف القواعد المحاسبية. وتعتمد الإدارة في استخدام تلك الأساليب علي التلاعب في عدم الكشف عن الديون المعدومة، والتقديرات الحكمية لتكوين المخصص. وقد تهدف الشركة من ممارسة تلك الأساليب إلي تحسين نسب السيولة بالإضافة إلى تحسين رقم الربح. التلاعب في تصنيف الاستثمارات، فقد تقوم الشركة بتغيير تصنيف الاستثمارات قصيرة الأجل إلي استثمارات طويلة الأجل لتجنب تأثيرات هبوط الأسعار. مما يؤدي إلى تحسين نسب الملاءة المالية بالإضافة إلى تحسين رقم الربح. وتعتمد الإدارة في استخدام تلك الأساليب علي الاختيار المتاح في بدائل القياس والتقدير والإفصاح المحاسبي لمعيار الاستثمارات في الأوراق المالية.</a:t>
            </a:r>
            <a:endParaRPr lang="ar-IQ"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
            <a:ext cx="8258204" cy="45719"/>
          </a:xfrm>
        </p:spPr>
        <p:txBody>
          <a:bodyPr>
            <a:normAutofit fontScale="90000"/>
          </a:bodyPr>
          <a:lstStyle/>
          <a:p>
            <a:endParaRPr lang="ar-IQ" dirty="0"/>
          </a:p>
        </p:txBody>
      </p:sp>
      <p:sp>
        <p:nvSpPr>
          <p:cNvPr id="3" name="Content Placeholder 2"/>
          <p:cNvSpPr>
            <a:spLocks noGrp="1"/>
          </p:cNvSpPr>
          <p:nvPr>
            <p:ph idx="1"/>
          </p:nvPr>
        </p:nvSpPr>
        <p:spPr>
          <a:xfrm>
            <a:off x="457200" y="214290"/>
            <a:ext cx="8329642" cy="6215106"/>
          </a:xfrm>
        </p:spPr>
        <p:txBody>
          <a:bodyPr>
            <a:normAutofit fontScale="70000" lnSpcReduction="20000"/>
          </a:bodyPr>
          <a:lstStyle/>
          <a:p>
            <a:pPr algn="just"/>
            <a:r>
              <a:rPr lang="ar-IQ" dirty="0" smtClean="0"/>
              <a:t>4 .إثبات الأصول المحتملة دون تطبيق الشروط المناسبة للاعتراف والقياس، مثل الإيرادات المتوقع تحصيلها من دعوى قضائية على أحد العملاء قبل إصدار الحكم فيها. مما يؤدي إلي تحسين النسب المالية من خلال زيادة الأصول بالإضافة إلى تحسين رقم الربح. وتعتمد الإدارة في استخدام تلك الأساليب علي عدم وجود معيار محاسبي للأصول المحتملة و الاختيار المتاح في بدائل القياس والتقدير والإفصاح المحاسبي. فعلي سبيل المثال، يستوجب معيار المخصصات والأصول والالتزامات المحتملة الدولي رقم 37 علي عدم الاعتراف بالأصول المحتملة في القوائم المالية لأن ذلك يؤدي إلي الاعتراف بإيراد قد يستحيل تحقيقه، ومع ذلك عندما يكون تحقق الإيراد مؤكدا يكون من ، المناسب الاعتراف به ، ويتم الإفصاح عن الأصل المحتمل عندما يكون من المتوقع حدوث تدفق داخل للمنافع الاقتصادية </a:t>
            </a:r>
          </a:p>
          <a:p>
            <a:pPr algn="just"/>
            <a:r>
              <a:rPr lang="ar-IQ" dirty="0" smtClean="0"/>
              <a:t>5 .عدم الإفصاح عن القيود المرتبطة ببعض الأصول مثل الرهن العقاري والضمانات، التمويل خارج الميزانية، الالتزامات المحتملة. وتعتمد الإدارة في استخدام تلك الأساليب علي الثغرات المتضمنة في القواعد والمعايير المحاسبية، والاختيار المتاح في بدائل القياس والتقدير والإفصاح المحاسبي.</a:t>
            </a:r>
          </a:p>
          <a:p>
            <a:pPr algn="just"/>
            <a:r>
              <a:rPr lang="ar-IQ" dirty="0" smtClean="0"/>
              <a:t> 6 .الحصول على قروض طويلة الأجل قبل نشر قائمة المركز المالي، بهدف استخدامها في تسديد القروض قصيرة الأجل، لتحسين نسب السيولة</a:t>
            </a:r>
          </a:p>
          <a:p>
            <a:pPr algn="just"/>
            <a:r>
              <a:rPr lang="ar-IQ" dirty="0" smtClean="0"/>
              <a:t> 7 .إضافة مكاسب محققة من سنوات سابقة إلى صافي ربح العام الجاري، بدلا من معالجته ضمن الأرباح المحتجزة كما يجب، باعتباره بند من بنود سنوات سابقة ً</a:t>
            </a:r>
            <a:endParaRPr lang="ar-IQ"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654032"/>
          </a:xfrm>
        </p:spPr>
        <p:txBody>
          <a:bodyPr>
            <a:normAutofit fontScale="90000"/>
          </a:bodyPr>
          <a:lstStyle/>
          <a:p>
            <a:r>
              <a:rPr lang="ar-IQ" dirty="0" smtClean="0"/>
              <a:t>من حيث اتفاقها مع المعايير المحاسبية</a:t>
            </a:r>
            <a:endParaRPr lang="ar-IQ" dirty="0"/>
          </a:p>
        </p:txBody>
      </p:sp>
      <p:sp>
        <p:nvSpPr>
          <p:cNvPr id="3" name="Content Placeholder 2"/>
          <p:cNvSpPr>
            <a:spLocks noGrp="1"/>
          </p:cNvSpPr>
          <p:nvPr>
            <p:ph idx="1"/>
          </p:nvPr>
        </p:nvSpPr>
        <p:spPr>
          <a:xfrm>
            <a:off x="457200" y="928670"/>
            <a:ext cx="8329642" cy="5197493"/>
          </a:xfrm>
        </p:spPr>
        <p:txBody>
          <a:bodyPr>
            <a:normAutofit fontScale="77500" lnSpcReduction="20000"/>
          </a:bodyPr>
          <a:lstStyle/>
          <a:p>
            <a:r>
              <a:rPr lang="ar-IQ" dirty="0" smtClean="0"/>
              <a:t>أولا: أساليب تتفق مع المعايير المحاسبية. </a:t>
            </a:r>
          </a:p>
          <a:p>
            <a:pPr algn="just">
              <a:buNone/>
            </a:pPr>
            <a:r>
              <a:rPr lang="ar-IQ" dirty="0" smtClean="0"/>
              <a:t>قد يستغل معدو البيانات المالية، مرونة المعايير المحاسبية من حيث أساس الاستحقاق، التقديرات الحكمية، الأهمية النسبية، الاختيار بين البدائل المحاسبية، التغييرات الاختيارية، الإفصاح المحاسبي، توقيت الاعتراف من حيث التقديم أو التأجيل لبعض بنود القوائم المالية من أجل تقديم انطباع مضلل عن الأداء بما يعكس رغبات ومصالح الإدارة أكثر من كونه انعكاسا للأداء الاقتصادي الحقيقي للمنشاة. وفي الغالب يتم تطبيق تلك المعايير من حيث الشكل فقط دون الجوهر، وقد يكون ذلك عمدا بهدف التلاعب أو كسوء فهم للمعايير. وفيما يلي أهم أوجه المرونة المتاحة في المعايير المحاسبية:</a:t>
            </a:r>
          </a:p>
          <a:p>
            <a:pPr algn="just">
              <a:buNone/>
            </a:pPr>
            <a:r>
              <a:rPr lang="ar-IQ" dirty="0" smtClean="0"/>
              <a:t>1 .أساس الاستحقاق</a:t>
            </a:r>
          </a:p>
          <a:p>
            <a:pPr algn="just">
              <a:buNone/>
            </a:pPr>
            <a:r>
              <a:rPr lang="ar-IQ" dirty="0" smtClean="0"/>
              <a:t>2 .التقديرات الحكمية</a:t>
            </a:r>
          </a:p>
          <a:p>
            <a:pPr algn="just">
              <a:buNone/>
            </a:pPr>
            <a:r>
              <a:rPr lang="ar-IQ" dirty="0" smtClean="0"/>
              <a:t>3 .الأهمية النسبية</a:t>
            </a:r>
          </a:p>
          <a:p>
            <a:pPr algn="just">
              <a:buNone/>
            </a:pPr>
            <a:r>
              <a:rPr lang="ar-IQ" dirty="0" smtClean="0"/>
              <a:t>4 .السياسات المحاسبية الاختيارية</a:t>
            </a:r>
          </a:p>
          <a:p>
            <a:pPr algn="just">
              <a:buNone/>
            </a:pPr>
            <a:r>
              <a:rPr lang="ar-IQ" dirty="0" smtClean="0"/>
              <a:t>5 .الإفصاح المحاسبي</a:t>
            </a:r>
            <a:endParaRPr lang="ar-IQ"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796908"/>
          </a:xfrm>
        </p:spPr>
        <p:txBody>
          <a:bodyPr/>
          <a:lstStyle/>
          <a:p>
            <a:r>
              <a:rPr lang="ar-IQ" dirty="0" smtClean="0"/>
              <a:t>ثانيا : أساليب لا تتفق مع المعايير المحاسبية</a:t>
            </a:r>
            <a:endParaRPr lang="ar-IQ" dirty="0"/>
          </a:p>
        </p:txBody>
      </p:sp>
      <p:sp>
        <p:nvSpPr>
          <p:cNvPr id="3" name="Content Placeholder 2"/>
          <p:cNvSpPr>
            <a:spLocks noGrp="1"/>
          </p:cNvSpPr>
          <p:nvPr>
            <p:ph idx="1"/>
          </p:nvPr>
        </p:nvSpPr>
        <p:spPr>
          <a:xfrm>
            <a:off x="457200" y="1071546"/>
            <a:ext cx="8258204" cy="5054617"/>
          </a:xfrm>
        </p:spPr>
        <p:txBody>
          <a:bodyPr>
            <a:normAutofit fontScale="92500" lnSpcReduction="10000"/>
          </a:bodyPr>
          <a:lstStyle/>
          <a:p>
            <a:pPr algn="just"/>
            <a:r>
              <a:rPr lang="ar-IQ" dirty="0" smtClean="0"/>
              <a:t>قد يستغل معدو البيانات المالية مهارتهم ومعارفهم أو بعض الثغرات القانونية في استخدام أساليب لا تتفق مع القواعد والمعايير المحاسبية، للتلاعب بالأرقام الواردة بالقوائم المالية من أجل تقديم انطباع مضلل عن الأداء بما يعكس رغبات ومصالح الإدارة أكثر من كونه انعكاسا للأداء الاقتصادي الحقيقي للمنشاة. ومن أمثلة ذلك التلاعب في الدفاتر والسجلات بهدف التأثير على مدى دلالة القوائم المالية للشركة، ويحدث هذا النوع من التلاعب بتوجيه من الإدارة التي يفترض أنها تعمل على منع التلاعب ولكنها قد تستخدم سلطاتها في القيام بالتلاعب واصطناع وسائل إخفائه ومن أبرز الأمثلة على ذلك، التلاعب في تقييم بضاعة آخر المدة، التلاعب في تكوين المخصصات، تقليل المصروفات، إدراج مبيعات وهمية، تكوين احتياطيات سرية.</a:t>
            </a:r>
            <a:endParaRPr lang="ar-IQ"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725470"/>
          </a:xfrm>
        </p:spPr>
        <p:txBody>
          <a:bodyPr>
            <a:normAutofit fontScale="90000"/>
          </a:bodyPr>
          <a:lstStyle/>
          <a:p>
            <a:r>
              <a:rPr lang="ar-IQ" dirty="0" smtClean="0"/>
              <a:t>الاستنتاجات</a:t>
            </a:r>
            <a:endParaRPr lang="ar-IQ" dirty="0"/>
          </a:p>
        </p:txBody>
      </p:sp>
      <p:sp>
        <p:nvSpPr>
          <p:cNvPr id="3" name="Content Placeholder 2"/>
          <p:cNvSpPr>
            <a:spLocks noGrp="1"/>
          </p:cNvSpPr>
          <p:nvPr>
            <p:ph idx="1"/>
          </p:nvPr>
        </p:nvSpPr>
        <p:spPr>
          <a:xfrm>
            <a:off x="457200" y="857232"/>
            <a:ext cx="8329642" cy="5786478"/>
          </a:xfrm>
        </p:spPr>
        <p:txBody>
          <a:bodyPr>
            <a:normAutofit fontScale="92500" lnSpcReduction="10000"/>
          </a:bodyPr>
          <a:lstStyle/>
          <a:p>
            <a:r>
              <a:rPr lang="ar-IQ" dirty="0" smtClean="0"/>
              <a:t>نستنتج مما سبق أهمية دور المدقق القضائي في كشف عملية الإختلاسات والتلاعبات وذلك عن استخدام طرق واساليب مميزة وقدرته في تحليل القوائم المالية وبيان اسباب حدوث العملية .</a:t>
            </a:r>
          </a:p>
          <a:p>
            <a:r>
              <a:rPr lang="ar-IQ" dirty="0" smtClean="0"/>
              <a:t>2. تؤثر المحاسبة القضائية في الحد من العمليات الإحتيال المالي وذلك لما تمتلك من اساليب وتقنيات جيدة تساعد في الكشف والتحري عن عمليات الاحتيال أوالاختلاس وتحديد البنود المنحرفة في القوائم المالية .</a:t>
            </a:r>
          </a:p>
          <a:p>
            <a:r>
              <a:rPr lang="ar-IQ" dirty="0" smtClean="0"/>
              <a:t>3.الإهتمام بمهنة المحاسبة القضائية امر ضروري حيث تعتبر أداة تضغط على الشركات لتحسين جودة تقاريرها المالية وذلك لمكافحة عمليات الإختلاس والكشف عن عمليات السرقة.</a:t>
            </a:r>
          </a:p>
          <a:p>
            <a:r>
              <a:rPr lang="ar-IQ" dirty="0" smtClean="0"/>
              <a:t>4.يجب أن يتمتع المحاسب القضائي بخبرة في مجال المحاسبة والقانون وان يكون قادرة على الأصرار والمثابرة في مهنته.</a:t>
            </a:r>
          </a:p>
          <a:p>
            <a:pPr algn="just"/>
            <a:endParaRPr lang="ar-IQ"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التوصيات</a:t>
            </a:r>
            <a:endParaRPr lang="ar-IQ" dirty="0"/>
          </a:p>
        </p:txBody>
      </p:sp>
      <p:sp>
        <p:nvSpPr>
          <p:cNvPr id="3" name="Content Placeholder 2"/>
          <p:cNvSpPr>
            <a:spLocks noGrp="1"/>
          </p:cNvSpPr>
          <p:nvPr>
            <p:ph idx="1"/>
          </p:nvPr>
        </p:nvSpPr>
        <p:spPr>
          <a:xfrm>
            <a:off x="457200" y="1214422"/>
            <a:ext cx="8186766" cy="4911741"/>
          </a:xfrm>
        </p:spPr>
        <p:txBody>
          <a:bodyPr>
            <a:normAutofit fontScale="92500" lnSpcReduction="20000"/>
          </a:bodyPr>
          <a:lstStyle/>
          <a:p>
            <a:r>
              <a:rPr lang="ar-IQ" dirty="0" smtClean="0"/>
              <a:t>قيام نقابات المحاسبين والمؤسسات المتخصصة بتأهيل وتدريب كوادر محاسبية كفوء يمتلكون القدرة في القيام بأعمالهم بشكل الذي يتلائم الاساليب والتقنيات الحديثة في مجال المهنة المحاسبية ومهنة التدقيق.</a:t>
            </a:r>
          </a:p>
          <a:p>
            <a:r>
              <a:rPr lang="ar-IQ" dirty="0" smtClean="0"/>
              <a:t>2.بناء شبكة اتصالات الكترونية وبرامج حديثة لمراقبة الأموال الداخلة والخارجة في المؤسسة.</a:t>
            </a:r>
          </a:p>
          <a:p>
            <a:r>
              <a:rPr lang="ar-IQ" dirty="0" smtClean="0"/>
              <a:t>3.قيام بعملية المراجعة والجرد المستمر في المؤسسة واستخدام فترة مالية قصيرة (شهرية مثلا) لإعداد القوائم وتقاريرها المالية لمعرفة الفروقات الحاصلة قي مستوى الإيرادات وأرباح المؤسسة.</a:t>
            </a:r>
          </a:p>
          <a:p>
            <a:r>
              <a:rPr lang="ar-IQ" dirty="0" smtClean="0"/>
              <a:t>4.آلية تبادل المعلومات مع المؤسسات الأخرى ذات علاقة بعمليات الإحتيال بما لا يتعاض مع مبدأ السرية.</a:t>
            </a:r>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654032"/>
          </a:xfrm>
        </p:spPr>
        <p:txBody>
          <a:bodyPr>
            <a:normAutofit fontScale="90000"/>
          </a:bodyPr>
          <a:lstStyle/>
          <a:p>
            <a:r>
              <a:rPr lang="ar-IQ" dirty="0" smtClean="0"/>
              <a:t>مقدمة</a:t>
            </a:r>
            <a:endParaRPr lang="ar-IQ" dirty="0"/>
          </a:p>
        </p:txBody>
      </p:sp>
      <p:sp>
        <p:nvSpPr>
          <p:cNvPr id="3" name="Content Placeholder 2"/>
          <p:cNvSpPr>
            <a:spLocks noGrp="1"/>
          </p:cNvSpPr>
          <p:nvPr>
            <p:ph idx="1"/>
          </p:nvPr>
        </p:nvSpPr>
        <p:spPr>
          <a:xfrm>
            <a:off x="457200" y="785794"/>
            <a:ext cx="8186766" cy="5340369"/>
          </a:xfrm>
        </p:spPr>
        <p:txBody>
          <a:bodyPr>
            <a:normAutofit fontScale="77500" lnSpcReduction="20000"/>
          </a:bodyPr>
          <a:lstStyle/>
          <a:p>
            <a:pPr algn="just">
              <a:buNone/>
            </a:pPr>
            <a:r>
              <a:rPr lang="ar-IQ" dirty="0" smtClean="0"/>
              <a:t>عرفت الفترة الأخيرة اتجاهات قوية لمكافحة الفساد الإداري والمالي خصوصا بعد التطورات الاقتصادية المتسارعة والمتلاحقة، حيث كان الفساد الإداري والمالي هو الأساس في انهيار العديد من الشركات الكبيرة حول العالم، ولما كان السبب الأساسي للأزمة المالية العالمية الأخيرة ضعف آليات المحاسبة والمراجعة في اكتشاف قضايا الفساد الإداري والمالي، فكان لابد من أن يكون هناك مراجعة قضائية تقوم بالفصل في المنازعات المالية في إطار قانوني، والتي تعتبر خدمة محاسبة ومهنية تنظر إلى ما وراء الأرقام حتى تساعد في الكشف عن تقنيات وأساليب المحاسبة الإبداعية في القوائم المالية ومحاربة الفساد في المؤسسات، وهناك العديد من إجراءات المحاسبة الإبداعية التي يمكن القيام بها من قبل بعض المحاسبين وتؤثر على جعل البيانات المالية مضللة وتفقدها الموضوعية والمصداقية.</a:t>
            </a:r>
          </a:p>
          <a:p>
            <a:pPr algn="just">
              <a:buNone/>
            </a:pPr>
            <a:r>
              <a:rPr lang="ar-IQ" dirty="0" smtClean="0"/>
              <a:t>لذا فإن التدقيق القضائي له دور فعال في تحسين جودة القوائم المالية وزاد الاهتمام به لحاجة منشآت التدقيق والمحاسبة لهذا النوع من التدقيق للكشف والحد من حالات الغش والاحتيال والتلاعب في القوائم المالية، وبالتالي الوفاء بمسؤوليتها اتجاه الطرف الثالث وأيضا لحاجة أصحاب المصالح لها حماية لحقوقهم داخليا</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45719"/>
          </a:xfrm>
        </p:spPr>
        <p:txBody>
          <a:bodyPr>
            <a:normAutofit fontScale="90000"/>
          </a:bodyPr>
          <a:lstStyle/>
          <a:p>
            <a:endParaRPr lang="ar-IQ" dirty="0"/>
          </a:p>
        </p:txBody>
      </p:sp>
      <p:sp>
        <p:nvSpPr>
          <p:cNvPr id="3" name="Content Placeholder 2"/>
          <p:cNvSpPr>
            <a:spLocks noGrp="1"/>
          </p:cNvSpPr>
          <p:nvPr>
            <p:ph idx="1"/>
          </p:nvPr>
        </p:nvSpPr>
        <p:spPr>
          <a:xfrm>
            <a:off x="457200" y="642918"/>
            <a:ext cx="8186766" cy="5483245"/>
          </a:xfrm>
        </p:spPr>
        <p:txBody>
          <a:bodyPr>
            <a:normAutofit fontScale="85000" lnSpcReduction="20000"/>
          </a:bodyPr>
          <a:lstStyle/>
          <a:p>
            <a:pPr algn="just"/>
            <a:r>
              <a:rPr lang="ar-IQ" dirty="0" smtClean="0"/>
              <a:t>نظر لأهمية مهنة المحاسبة والدور المنوط بها في عالم الأعمال الذي يعد ً ركيزة أي اقتصاد في أي دولة، وبما أنها تعتبر العمود الفقري لأي منشأة ونتائجها تحتل الدور الأساسي في اتخاذ القرارات لدى أصحاب القرار، وبالتالي فإن البيانات الواردة في القوائم المالية يجب أن تتسم بالمصداقية والموثوقية والموضوعية والملائمة والتأكد من خلوها من أي تضليل أو تشويه أو تجميل من خلال الاستفادة من تعدد بدائل السياسات المحاسبية التي تجيز المعايير المحاسبية الدولية أو المحلية إتباعها في مجال أساليب القياس والإفصاح المحاسبي. إن إبداع بعض المحاسبين في معالجة الأرقام المسجلة في الحسابات أو التلاعب بها بقصد تحقيق أهداف محددة، مستغلين مهارتهم ومعارفهم بالقواعد والمعايير المحاسبية، أدى إلى معاناة العديد من الشركات الكبرى أو المؤسسات المعروفة من اهتزاز وضعها في الأسواق وصل في بعض الحالات إلى خروجها من ساحة المنافسة أو إعلان إفلاسها. ونتج عن ذلك فقدان الثقة في المحاسبة بسبب عدم قدرتها علي اكتشاف ومنع أساليب تجميل الصورة التي تعكسها الأرقام الموجودة في القوائم المالية.</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تعريف التدقيق القضائي</a:t>
            </a:r>
            <a:endParaRPr lang="ar-IQ" dirty="0"/>
          </a:p>
        </p:txBody>
      </p:sp>
      <p:sp>
        <p:nvSpPr>
          <p:cNvPr id="3" name="Content Placeholder 2"/>
          <p:cNvSpPr>
            <a:spLocks noGrp="1"/>
          </p:cNvSpPr>
          <p:nvPr>
            <p:ph idx="1"/>
          </p:nvPr>
        </p:nvSpPr>
        <p:spPr>
          <a:xfrm>
            <a:off x="457200" y="1285860"/>
            <a:ext cx="8258204" cy="4840303"/>
          </a:xfrm>
        </p:spPr>
        <p:txBody>
          <a:bodyPr>
            <a:normAutofit fontScale="77500" lnSpcReduction="20000"/>
          </a:bodyPr>
          <a:lstStyle/>
          <a:p>
            <a:pPr algn="just"/>
            <a:r>
              <a:rPr lang="ar-IQ" b="1" dirty="0" smtClean="0"/>
              <a:t>التعريف الأول: </a:t>
            </a:r>
            <a:r>
              <a:rPr lang="ar-IQ" dirty="0" smtClean="0"/>
              <a:t>تعرف بأنه مجموعة من عمليات التسجيل، الفرز، التسوية، التحقق من البيانات المحاسبية واعداد التقارير من أجل تسوية المنازعات القانونية أو هو فن وعمل التحري على الأموال والأشخاص وابداء راي فني محايد للجهات المختلفة بغية تحقيق العدالة في قضايا مالية مختلفة .</a:t>
            </a:r>
          </a:p>
          <a:p>
            <a:pPr algn="just"/>
            <a:r>
              <a:rPr lang="ar-IQ" b="1" dirty="0" smtClean="0"/>
              <a:t>التعريف الثاني: </a:t>
            </a:r>
            <a:r>
              <a:rPr lang="ar-IQ" dirty="0" smtClean="0"/>
              <a:t>هو مجموعة من الإجراءات التي يقوم بها المدقق بعد الفحص للتحقق من مدى صحة وسلامة القوائم والتقارير المالية بهدف الوصول إلى أدلة ونتيجة مناسبة تساعد القضاة في التعرف على ما وراء الأرقام لكشف حالات الغش والاحتيال من أجل سرعة الفصل في المنازعات القضائية التجارية والاقتصادية والمصرفية والحسابية المعروضة أمام المحاكم المتخصص</a:t>
            </a:r>
          </a:p>
          <a:p>
            <a:pPr algn="just"/>
            <a:r>
              <a:rPr lang="ar-IQ" b="1" dirty="0" smtClean="0"/>
              <a:t>التعريف الثالث: </a:t>
            </a:r>
            <a:r>
              <a:rPr lang="ar-IQ" dirty="0" smtClean="0"/>
              <a:t>يمثل التدقيق القضائي وظيفة التحقق والتأكد من الأرقام والتعامل مع</a:t>
            </a:r>
            <a:r>
              <a:rPr lang="ar-IQ" b="1" dirty="0" smtClean="0"/>
              <a:t> </a:t>
            </a:r>
            <a:r>
              <a:rPr lang="ar-IQ" dirty="0" smtClean="0"/>
              <a:t>مهارات كل من المحاسبة والقانون فلم تعد وسيلة لإجراء التطبيقات القانونية، وقد تزامن تطور مهنة التدقيق بصفة عامة بتطور المحاسبة</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مميزات التدقيق القضائي</a:t>
            </a:r>
            <a:endParaRPr lang="ar-IQ" dirty="0"/>
          </a:p>
        </p:txBody>
      </p:sp>
      <p:sp>
        <p:nvSpPr>
          <p:cNvPr id="3" name="Content Placeholder 2"/>
          <p:cNvSpPr>
            <a:spLocks noGrp="1"/>
          </p:cNvSpPr>
          <p:nvPr>
            <p:ph idx="1"/>
          </p:nvPr>
        </p:nvSpPr>
        <p:spPr>
          <a:xfrm>
            <a:off x="457200" y="1142984"/>
            <a:ext cx="8258204" cy="4983179"/>
          </a:xfrm>
        </p:spPr>
        <p:txBody>
          <a:bodyPr>
            <a:normAutofit lnSpcReduction="10000"/>
          </a:bodyPr>
          <a:lstStyle/>
          <a:p>
            <a:pPr algn="just"/>
            <a:r>
              <a:rPr lang="ar-IQ" dirty="0" smtClean="0"/>
              <a:t>يساعد في تقوية وتعزيز آليات الرقابة بهدف حماية تنظيمات الأعمال من الجرائم المالية، كالاختلاسات وسرقات متكررة .</a:t>
            </a:r>
          </a:p>
          <a:p>
            <a:pPr algn="just"/>
            <a:r>
              <a:rPr lang="ar-IQ" dirty="0" smtClean="0"/>
              <a:t>يلعب دورا هاما في المؤسسات التي تخضع للفحص عن طريق السلطات التنظيمية، من خلال الالتزام التنظيمي .</a:t>
            </a:r>
          </a:p>
          <a:p>
            <a:pPr algn="just"/>
            <a:r>
              <a:rPr lang="ar-IQ" dirty="0" smtClean="0"/>
              <a:t>المساعدة في حماية التنظيمات من الأضرار على المدى الطويل، كما يمكن ان يستخدم للمساعدة في حل المنازعات .</a:t>
            </a:r>
          </a:p>
          <a:p>
            <a:pPr algn="just"/>
            <a:r>
              <a:rPr lang="ar-IQ" dirty="0" smtClean="0"/>
              <a:t>تحسين الكفاءة عن طريق تحديد مجالات ضياع، ويعمل على اكتشاف وتوثيق مدى وجود تعارض للمصالح وتضاربها المحتملة الخاصة بالمدربين والمسؤولين التنفيذيين عن طريق  الشفافية والنزاهة</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725470"/>
          </a:xfrm>
        </p:spPr>
        <p:txBody>
          <a:bodyPr>
            <a:normAutofit/>
          </a:bodyPr>
          <a:lstStyle/>
          <a:p>
            <a:r>
              <a:rPr lang="ar-IQ" sz="3200" b="1" dirty="0" smtClean="0"/>
              <a:t>أوجه الاختلاف بين التدقيق القضائي والتدقيق الخارجي</a:t>
            </a:r>
            <a:endParaRPr lang="ar-IQ" sz="3200" dirty="0"/>
          </a:p>
        </p:txBody>
      </p:sp>
      <p:graphicFrame>
        <p:nvGraphicFramePr>
          <p:cNvPr id="5" name="Content Placeholder 4"/>
          <p:cNvGraphicFramePr>
            <a:graphicFrameLocks noGrp="1"/>
          </p:cNvGraphicFramePr>
          <p:nvPr>
            <p:ph idx="1"/>
          </p:nvPr>
        </p:nvGraphicFramePr>
        <p:xfrm>
          <a:off x="285721" y="1071547"/>
          <a:ext cx="8286807" cy="3286148"/>
        </p:xfrm>
        <a:graphic>
          <a:graphicData uri="http://schemas.openxmlformats.org/drawingml/2006/table">
            <a:tbl>
              <a:tblPr rtl="1" firstRow="1" bandRow="1">
                <a:tableStyleId>{5C22544A-7EE6-4342-B048-85BDC9FD1C3A}</a:tableStyleId>
              </a:tblPr>
              <a:tblGrid>
                <a:gridCol w="2762269"/>
                <a:gridCol w="2762269"/>
                <a:gridCol w="2762269"/>
              </a:tblGrid>
              <a:tr h="378971">
                <a:tc>
                  <a:txBody>
                    <a:bodyPr/>
                    <a:lstStyle/>
                    <a:p>
                      <a:pPr rtl="1"/>
                      <a:r>
                        <a:rPr lang="ar-IQ" dirty="0" smtClean="0"/>
                        <a:t>اوجه المقارنة</a:t>
                      </a:r>
                      <a:endParaRPr lang="ar-IQ" dirty="0"/>
                    </a:p>
                  </a:txBody>
                  <a:tcPr/>
                </a:tc>
                <a:tc>
                  <a:txBody>
                    <a:bodyPr/>
                    <a:lstStyle/>
                    <a:p>
                      <a:pPr rtl="1"/>
                      <a:r>
                        <a:rPr lang="ar-IQ" dirty="0" smtClean="0"/>
                        <a:t>التدقيق القضائي</a:t>
                      </a:r>
                      <a:endParaRPr lang="ar-IQ" dirty="0"/>
                    </a:p>
                  </a:txBody>
                  <a:tcPr/>
                </a:tc>
                <a:tc>
                  <a:txBody>
                    <a:bodyPr/>
                    <a:lstStyle/>
                    <a:p>
                      <a:pPr rtl="1"/>
                      <a:r>
                        <a:rPr lang="ar-IQ" dirty="0" smtClean="0"/>
                        <a:t>التدقيق الخارجي</a:t>
                      </a:r>
                      <a:endParaRPr lang="ar-IQ" dirty="0"/>
                    </a:p>
                  </a:txBody>
                  <a:tcPr/>
                </a:tc>
              </a:tr>
              <a:tr h="1214785">
                <a:tc>
                  <a:txBody>
                    <a:bodyPr/>
                    <a:lstStyle/>
                    <a:p>
                      <a:pPr rtl="1"/>
                      <a:r>
                        <a:rPr lang="ar-IQ" dirty="0" smtClean="0"/>
                        <a:t>الهدف</a:t>
                      </a:r>
                      <a:endParaRPr lang="ar-IQ" dirty="0"/>
                    </a:p>
                  </a:txBody>
                  <a:tcPr/>
                </a:tc>
                <a:tc>
                  <a:txBody>
                    <a:bodyPr/>
                    <a:lstStyle/>
                    <a:p>
                      <a:r>
                        <a:rPr lang="ar-IQ" sz="1800" kern="1200" baseline="0" dirty="0" smtClean="0">
                          <a:solidFill>
                            <a:schemeClr val="dk1"/>
                          </a:solidFill>
                          <a:latin typeface="+mn-lt"/>
                          <a:ea typeface="+mn-ea"/>
                          <a:cs typeface="+mn-cs"/>
                        </a:rPr>
                        <a:t>تحديد المناطق غير القانونية</a:t>
                      </a:r>
                    </a:p>
                    <a:p>
                      <a:r>
                        <a:rPr lang="ar-IQ" sz="1800" kern="1200" baseline="0" dirty="0" smtClean="0">
                          <a:solidFill>
                            <a:schemeClr val="dk1"/>
                          </a:solidFill>
                          <a:latin typeface="+mn-lt"/>
                          <a:ea typeface="+mn-ea"/>
                          <a:cs typeface="+mn-cs"/>
                        </a:rPr>
                        <a:t>والمشكوك فيها والتي تمثل</a:t>
                      </a:r>
                    </a:p>
                    <a:p>
                      <a:r>
                        <a:rPr lang="ar-IQ" sz="1800" kern="1200" baseline="0" dirty="0" smtClean="0">
                          <a:solidFill>
                            <a:schemeClr val="dk1"/>
                          </a:solidFill>
                          <a:latin typeface="+mn-lt"/>
                          <a:ea typeface="+mn-ea"/>
                          <a:cs typeface="+mn-cs"/>
                        </a:rPr>
                        <a:t>البيئة المساعدة على الغش</a:t>
                      </a:r>
                      <a:endParaRPr lang="ar-IQ" dirty="0"/>
                    </a:p>
                  </a:txBody>
                  <a:tcPr/>
                </a:tc>
                <a:tc>
                  <a:txBody>
                    <a:bodyPr/>
                    <a:lstStyle/>
                    <a:p>
                      <a:r>
                        <a:rPr lang="ar-IQ" sz="1800" kern="1200" baseline="0" dirty="0" smtClean="0">
                          <a:solidFill>
                            <a:schemeClr val="dk1"/>
                          </a:solidFill>
                          <a:latin typeface="+mn-lt"/>
                          <a:ea typeface="+mn-ea"/>
                          <a:cs typeface="+mn-cs"/>
                        </a:rPr>
                        <a:t>تحديد تقرير يوضح رأي</a:t>
                      </a:r>
                    </a:p>
                    <a:p>
                      <a:r>
                        <a:rPr lang="ar-IQ" sz="1800" kern="1200" baseline="0" dirty="0" smtClean="0">
                          <a:solidFill>
                            <a:schemeClr val="dk1"/>
                          </a:solidFill>
                          <a:latin typeface="+mn-lt"/>
                          <a:ea typeface="+mn-ea"/>
                          <a:cs typeface="+mn-cs"/>
                        </a:rPr>
                        <a:t>فني محايد عن حقيقة</a:t>
                      </a:r>
                    </a:p>
                    <a:p>
                      <a:r>
                        <a:rPr lang="ar-IQ" sz="1800" kern="1200" baseline="0" dirty="0" smtClean="0">
                          <a:solidFill>
                            <a:schemeClr val="dk1"/>
                          </a:solidFill>
                          <a:latin typeface="+mn-lt"/>
                          <a:ea typeface="+mn-ea"/>
                          <a:cs typeface="+mn-cs"/>
                        </a:rPr>
                        <a:t>النشاط ومدى صدق</a:t>
                      </a:r>
                    </a:p>
                    <a:p>
                      <a:r>
                        <a:rPr lang="ar-IQ" sz="1800" kern="1200" baseline="0" dirty="0" smtClean="0">
                          <a:solidFill>
                            <a:schemeClr val="dk1"/>
                          </a:solidFill>
                          <a:latin typeface="+mn-lt"/>
                          <a:ea typeface="+mn-ea"/>
                          <a:cs typeface="+mn-cs"/>
                        </a:rPr>
                        <a:t>وعمالة القوائم المالية</a:t>
                      </a:r>
                      <a:endParaRPr lang="ar-IQ" dirty="0"/>
                    </a:p>
                  </a:txBody>
                  <a:tcPr/>
                </a:tc>
              </a:tr>
              <a:tr h="378971">
                <a:tc>
                  <a:txBody>
                    <a:bodyPr/>
                    <a:lstStyle/>
                    <a:p>
                      <a:pPr rtl="1"/>
                      <a:r>
                        <a:rPr lang="ar-IQ" dirty="0" smtClean="0"/>
                        <a:t>النطاق</a:t>
                      </a:r>
                      <a:endParaRPr lang="ar-IQ" dirty="0"/>
                    </a:p>
                  </a:txBody>
                  <a:tcPr/>
                </a:tc>
                <a:tc>
                  <a:txBody>
                    <a:bodyPr/>
                    <a:lstStyle/>
                    <a:p>
                      <a:pPr rtl="1"/>
                      <a:r>
                        <a:rPr lang="ar-IQ" sz="1800" kern="1200" baseline="0" dirty="0" smtClean="0">
                          <a:solidFill>
                            <a:schemeClr val="dk1"/>
                          </a:solidFill>
                          <a:latin typeface="+mn-lt"/>
                          <a:ea typeface="+mn-ea"/>
                          <a:cs typeface="+mn-cs"/>
                        </a:rPr>
                        <a:t>أكثر عمقا وأقل اتساعا</a:t>
                      </a:r>
                      <a:endParaRPr lang="ar-IQ" dirty="0"/>
                    </a:p>
                  </a:txBody>
                  <a:tcPr/>
                </a:tc>
                <a:tc>
                  <a:txBody>
                    <a:bodyPr/>
                    <a:lstStyle/>
                    <a:p>
                      <a:pPr rtl="1"/>
                      <a:r>
                        <a:rPr lang="ar-IQ" sz="1800" kern="1200" baseline="0" dirty="0" smtClean="0">
                          <a:solidFill>
                            <a:schemeClr val="dk1"/>
                          </a:solidFill>
                          <a:latin typeface="+mn-lt"/>
                          <a:ea typeface="+mn-ea"/>
                          <a:cs typeface="+mn-cs"/>
                        </a:rPr>
                        <a:t>أكثر اتساعا وأقل عمقا</a:t>
                      </a:r>
                      <a:endParaRPr lang="ar-IQ" dirty="0"/>
                    </a:p>
                  </a:txBody>
                  <a:tcPr/>
                </a:tc>
              </a:tr>
              <a:tr h="934450">
                <a:tc>
                  <a:txBody>
                    <a:bodyPr/>
                    <a:lstStyle/>
                    <a:p>
                      <a:pPr rtl="1"/>
                      <a:r>
                        <a:rPr lang="ar-IQ" dirty="0" smtClean="0"/>
                        <a:t>المهارات المطلوبة</a:t>
                      </a:r>
                      <a:endParaRPr lang="ar-IQ" dirty="0"/>
                    </a:p>
                  </a:txBody>
                  <a:tcPr/>
                </a:tc>
                <a:tc>
                  <a:txBody>
                    <a:bodyPr/>
                    <a:lstStyle/>
                    <a:p>
                      <a:r>
                        <a:rPr lang="ar-IQ" sz="1800" kern="1200" baseline="0" dirty="0" smtClean="0">
                          <a:solidFill>
                            <a:schemeClr val="dk1"/>
                          </a:solidFill>
                          <a:latin typeface="+mn-lt"/>
                          <a:ea typeface="+mn-ea"/>
                          <a:cs typeface="+mn-cs"/>
                        </a:rPr>
                        <a:t>مهارات متخصصة وتكامل لكل</a:t>
                      </a:r>
                    </a:p>
                    <a:p>
                      <a:r>
                        <a:rPr lang="ar-IQ" sz="1800" kern="1200" baseline="0" dirty="0" smtClean="0">
                          <a:solidFill>
                            <a:schemeClr val="dk1"/>
                          </a:solidFill>
                          <a:latin typeface="+mn-lt"/>
                          <a:ea typeface="+mn-ea"/>
                          <a:cs typeface="+mn-cs"/>
                        </a:rPr>
                        <a:t>من المحاسبة والرقابة</a:t>
                      </a:r>
                    </a:p>
                    <a:p>
                      <a:r>
                        <a:rPr lang="ar-IQ" sz="1800" kern="1200" baseline="0" dirty="0" smtClean="0">
                          <a:solidFill>
                            <a:schemeClr val="dk1"/>
                          </a:solidFill>
                          <a:latin typeface="+mn-lt"/>
                          <a:ea typeface="+mn-ea"/>
                          <a:cs typeface="+mn-cs"/>
                        </a:rPr>
                        <a:t>والأساسيات القانونية .</a:t>
                      </a:r>
                      <a:endParaRPr lang="ar-IQ" dirty="0"/>
                    </a:p>
                  </a:txBody>
                  <a:tcPr/>
                </a:tc>
                <a:tc>
                  <a:txBody>
                    <a:bodyPr/>
                    <a:lstStyle/>
                    <a:p>
                      <a:r>
                        <a:rPr lang="ar-IQ" sz="1800" kern="1200" baseline="0" dirty="0" smtClean="0">
                          <a:solidFill>
                            <a:schemeClr val="dk1"/>
                          </a:solidFill>
                          <a:latin typeface="+mn-lt"/>
                          <a:ea typeface="+mn-ea"/>
                          <a:cs typeface="+mn-cs"/>
                        </a:rPr>
                        <a:t>المهارات المطلوبة لإعداد</a:t>
                      </a:r>
                    </a:p>
                    <a:p>
                      <a:r>
                        <a:rPr lang="ar-IQ" sz="1800" kern="1200" baseline="0" dirty="0" smtClean="0">
                          <a:solidFill>
                            <a:schemeClr val="dk1"/>
                          </a:solidFill>
                          <a:latin typeface="+mn-lt"/>
                          <a:ea typeface="+mn-ea"/>
                          <a:cs typeface="+mn-cs"/>
                        </a:rPr>
                        <a:t>وعرض القوائم المالية</a:t>
                      </a:r>
                      <a:endParaRPr lang="ar-IQ" dirty="0"/>
                    </a:p>
                  </a:txBody>
                  <a:tcPr/>
                </a:tc>
              </a:tr>
              <a:tr h="378971">
                <a:tc>
                  <a:txBody>
                    <a:bodyPr/>
                    <a:lstStyle/>
                    <a:p>
                      <a:pPr rtl="1"/>
                      <a:r>
                        <a:rPr lang="ar-IQ" dirty="0" smtClean="0"/>
                        <a:t>الاساليب</a:t>
                      </a:r>
                      <a:endParaRPr lang="ar-IQ" dirty="0"/>
                    </a:p>
                  </a:txBody>
                  <a:tcPr/>
                </a:tc>
                <a:tc>
                  <a:txBody>
                    <a:bodyPr/>
                    <a:lstStyle/>
                    <a:p>
                      <a:pPr rtl="1"/>
                      <a:r>
                        <a:rPr lang="ar-IQ" dirty="0" smtClean="0"/>
                        <a:t>اكثر عمقا</a:t>
                      </a:r>
                      <a:endParaRPr lang="ar-IQ" dirty="0"/>
                    </a:p>
                  </a:txBody>
                  <a:tcPr/>
                </a:tc>
                <a:tc>
                  <a:txBody>
                    <a:bodyPr/>
                    <a:lstStyle/>
                    <a:p>
                      <a:pPr rtl="1"/>
                      <a:r>
                        <a:rPr lang="ar-IQ" dirty="0" smtClean="0"/>
                        <a:t>اقل عمقا</a:t>
                      </a:r>
                    </a:p>
                  </a:txBody>
                  <a:tcPr/>
                </a:tc>
              </a:tr>
            </a:tbl>
          </a:graphicData>
        </a:graphic>
      </p:graphicFrame>
      <p:sp>
        <p:nvSpPr>
          <p:cNvPr id="6" name="Rectangle 5"/>
          <p:cNvSpPr/>
          <p:nvPr/>
        </p:nvSpPr>
        <p:spPr>
          <a:xfrm>
            <a:off x="500034" y="4500570"/>
            <a:ext cx="8215370" cy="1938992"/>
          </a:xfrm>
          <a:prstGeom prst="rect">
            <a:avLst/>
          </a:prstGeom>
        </p:spPr>
        <p:txBody>
          <a:bodyPr wrap="square">
            <a:spAutoFit/>
          </a:bodyPr>
          <a:lstStyle/>
          <a:p>
            <a:r>
              <a:rPr lang="ar-IQ" sz="2000" dirty="0" smtClean="0"/>
              <a:t>حيث أن الأول يهدف إلى تحديد المناطق غير القانونية والمشكلة فيها، والبيئة التي تساعد على الغش، بينما يوضح الثاني رأيا فنيا محايد عن حقيقة النشاط، والأول أكثر عمقا وأقل اتساعا وأن الم ا المقق القضائي يتطلب منه المعرفة القضائية وبدقة، وان الدوافع الحقيقة من وراء نشأة المدقق القضائي هي تلبية حاجة القضاء إلى خبراء أو مستشارين يدلون بآرائهم حول المخالفات المالية، وتلبية حاجة</a:t>
            </a:r>
          </a:p>
          <a:p>
            <a:r>
              <a:rPr lang="ar-IQ" sz="2000" dirty="0" smtClean="0"/>
              <a:t>المستثمرين والمساهمين والمقرضين من المعمومات الصحيحة والصادقة وخدمة الجهات الضريبية والجهات الرقابية الحكومية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725470"/>
          </a:xfrm>
        </p:spPr>
        <p:txBody>
          <a:bodyPr>
            <a:normAutofit fontScale="90000"/>
          </a:bodyPr>
          <a:lstStyle/>
          <a:p>
            <a:r>
              <a:rPr lang="ar-IQ" dirty="0" smtClean="0"/>
              <a:t>اساليب التدقيق القضائي</a:t>
            </a:r>
            <a:endParaRPr lang="ar-IQ" dirty="0"/>
          </a:p>
        </p:txBody>
      </p:sp>
      <p:sp>
        <p:nvSpPr>
          <p:cNvPr id="3" name="Content Placeholder 2"/>
          <p:cNvSpPr>
            <a:spLocks noGrp="1"/>
          </p:cNvSpPr>
          <p:nvPr>
            <p:ph idx="1"/>
          </p:nvPr>
        </p:nvSpPr>
        <p:spPr>
          <a:xfrm>
            <a:off x="457200" y="1071546"/>
            <a:ext cx="8401080" cy="5054617"/>
          </a:xfrm>
        </p:spPr>
        <p:txBody>
          <a:bodyPr>
            <a:normAutofit fontScale="77500" lnSpcReduction="20000"/>
          </a:bodyPr>
          <a:lstStyle/>
          <a:p>
            <a:r>
              <a:rPr lang="ar-IQ" dirty="0" smtClean="0"/>
              <a:t>هناك العديد من الأساليب الحديثة التي يستخدمها المدقق القضائي للحد من مشكلة الإحتيال المالي والبحث عن إيجاد حلول للمؤسسات المالية للمحافظة على ممتلكاتهم من الإحتيال ومن التلاعب في التقارير المالية. وهنا نستعرض أهم أساليب التي يستخدمها المدقق القضائي لقيام بعمله:</a:t>
            </a:r>
          </a:p>
          <a:p>
            <a:r>
              <a:rPr lang="ar-IQ" dirty="0" smtClean="0"/>
              <a:t>1.جمع دلائل حول القضية في التوقيت المناسب. </a:t>
            </a:r>
          </a:p>
          <a:p>
            <a:r>
              <a:rPr lang="ar-IQ" dirty="0" smtClean="0"/>
              <a:t>2.الإستمرارية في مراقبة الجهة المعنية بالتحايل المالي لإكتشاف االخطأ والغش وجمع الأدلة.</a:t>
            </a:r>
          </a:p>
          <a:p>
            <a:r>
              <a:rPr lang="ar-IQ" dirty="0" smtClean="0"/>
              <a:t>3.انشاء قاعدة بيانات لجمع المعلومات وإعادة النظر فيها وفق الموعد المحدد بالقضية.</a:t>
            </a:r>
          </a:p>
          <a:p>
            <a:r>
              <a:rPr lang="ar-IQ" dirty="0" smtClean="0"/>
              <a:t>4.متابعة حركة الأموال من مصادرها الى مكان توظيفها وذلك إعتماداً على الشركاء أو أطراف ذوي العلاقة بالقضية.</a:t>
            </a:r>
          </a:p>
          <a:p>
            <a:r>
              <a:rPr lang="ar-IQ" dirty="0" smtClean="0"/>
              <a:t>5.متابعة حركة الأسهم للشركة من خلال الإطلاع على نشرات الأسهم.</a:t>
            </a:r>
          </a:p>
          <a:p>
            <a:r>
              <a:rPr lang="ar-IQ" dirty="0" smtClean="0"/>
              <a:t>٦.تتحليل سيولة النقدية للشركة للتأكد من رصيد الحقيقي للشركة لدى المصرف والجهات الأخرى</a:t>
            </a: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582594"/>
          </a:xfrm>
        </p:spPr>
        <p:txBody>
          <a:bodyPr>
            <a:normAutofit fontScale="90000"/>
          </a:bodyPr>
          <a:lstStyle/>
          <a:p>
            <a:r>
              <a:rPr lang="ar-IQ" dirty="0" smtClean="0"/>
              <a:t>التقنيات التي يستخدمها المدقق القضائي</a:t>
            </a:r>
            <a:endParaRPr lang="ar-IQ" dirty="0"/>
          </a:p>
        </p:txBody>
      </p:sp>
      <p:sp>
        <p:nvSpPr>
          <p:cNvPr id="3" name="Content Placeholder 2"/>
          <p:cNvSpPr>
            <a:spLocks noGrp="1"/>
          </p:cNvSpPr>
          <p:nvPr>
            <p:ph idx="1"/>
          </p:nvPr>
        </p:nvSpPr>
        <p:spPr>
          <a:xfrm>
            <a:off x="457200" y="928670"/>
            <a:ext cx="8186766" cy="5572164"/>
          </a:xfrm>
        </p:spPr>
        <p:txBody>
          <a:bodyPr>
            <a:normAutofit fontScale="70000" lnSpcReduction="20000"/>
          </a:bodyPr>
          <a:lstStyle/>
          <a:p>
            <a:r>
              <a:rPr lang="ar-IQ" dirty="0" smtClean="0"/>
              <a:t>1. </a:t>
            </a:r>
            <a:r>
              <a:rPr lang="ar-IQ" b="1" u="sng" dirty="0" smtClean="0"/>
              <a:t>تقنية تنقيب البيانات</a:t>
            </a:r>
            <a:r>
              <a:rPr lang="ar-IQ" dirty="0" smtClean="0"/>
              <a:t>:</a:t>
            </a:r>
            <a:r>
              <a:rPr lang="ar-IQ" b="1" dirty="0" smtClean="0"/>
              <a:t> </a:t>
            </a:r>
            <a:r>
              <a:rPr lang="ar-IQ" dirty="0" smtClean="0"/>
              <a:t>يقصد بها عملية استخدام الحاسوب لتحليل مجموعة من البيانات بإسلوب ذكي وجيد لإظهار التناقضات والبحث عن الحقائق. لذا فإن تقنية تنقيب البيانات ضرورية لتحديد العلاقات وإستخراج النسب والأنماط لكي يتمكن من اتخاذ القرار الصحيح بشأن الإحتيال .</a:t>
            </a:r>
          </a:p>
          <a:p>
            <a:r>
              <a:rPr lang="ar-IQ" b="1" u="sng" dirty="0" smtClean="0"/>
              <a:t>2.قانون بنفورد</a:t>
            </a:r>
            <a:r>
              <a:rPr lang="ar-IQ" dirty="0" smtClean="0"/>
              <a:t>:</a:t>
            </a:r>
            <a:r>
              <a:rPr lang="ar-IQ" b="1" dirty="0" smtClean="0"/>
              <a:t> </a:t>
            </a:r>
            <a:r>
              <a:rPr lang="ar-IQ" dirty="0" smtClean="0"/>
              <a:t>يعتبر قانون بنفورد أداة رياضية وبسيطة يستخدمها المدقق القضائي لدراسة حالة مشبوهة وتحديد الخطأء فيها عن طريق تطبيق نماذج مختلفة كمؤشرات على الإحتيال والوصول الى النتيجة لإتخاذ القرار بشأن الحالة فيما إذا كان مقصودة أو غير مقصودة.</a:t>
            </a:r>
          </a:p>
          <a:p>
            <a:r>
              <a:rPr lang="ar-IQ" b="1" u="sng" dirty="0" smtClean="0"/>
              <a:t>3.المراقبة المستمرة</a:t>
            </a:r>
            <a:r>
              <a:rPr lang="ar-IQ" dirty="0" smtClean="0"/>
              <a:t>:وهي إحدى طرق لإكتشاف الإحتيال وسوء استخدام الموارد وذلك عن استأجار مؤسسة مستقلة الخاصة بإكتشاف اعمال الإحتيال أو الإختلاس وهي بدورها تقوم بإكتشاف الحالة من خلال تحليل المستمر للأنشطة وتحديد الجانب المشبوه فيها، ورغم قلة استخدام هذه التقنية الى انها توفر للمؤسسات كثير من المال والجهد في تحديد الجانب السلبي في تقاريرها المالية وتتميز هذه التقنية بالصحة والتأكد حيث يستطيع المدقق القضائي من خلالها الكشف عن الخطأ من دون اعتقاد مسبق بوجود الخطأ.</a:t>
            </a:r>
          </a:p>
          <a:p>
            <a:r>
              <a:rPr lang="ar-IQ" b="1" u="sng" dirty="0" smtClean="0"/>
              <a:t>4.تقنيات تحليلية</a:t>
            </a:r>
            <a:r>
              <a:rPr lang="ar-IQ" dirty="0" smtClean="0"/>
              <a:t>:</a:t>
            </a:r>
            <a:r>
              <a:rPr lang="ar-IQ" b="1" dirty="0" smtClean="0"/>
              <a:t> </a:t>
            </a:r>
            <a:r>
              <a:rPr lang="ar-IQ" dirty="0" smtClean="0"/>
              <a:t>وهي تقنيات التي يستخدمها المدقق القضائي في التقنيات المالية مثل تقنية الأفقي والرأسي، وتحليل نسب مالية لتحديد بنود غير عادية أو قيام المدقق القضائي بإجراء اختبار دقيق مع الأشخاص ذوي العلاقة ونتيجة هذه التقنيات تظهر الإحتيال المؤكد.</a:t>
            </a:r>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1181</TotalTime>
  <Words>3891</Words>
  <Application>Microsoft Office PowerPoint</Application>
  <PresentationFormat>On-screen Show (4:3)</PresentationFormat>
  <Paragraphs>146</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Slide 1</vt:lpstr>
      <vt:lpstr>اهداف الدورة</vt:lpstr>
      <vt:lpstr>مقدمة</vt:lpstr>
      <vt:lpstr>Slide 4</vt:lpstr>
      <vt:lpstr>تعريف التدقيق القضائي</vt:lpstr>
      <vt:lpstr>مميزات التدقيق القضائي</vt:lpstr>
      <vt:lpstr>أوجه الاختلاف بين التدقيق القضائي والتدقيق الخارجي</vt:lpstr>
      <vt:lpstr>اساليب التدقيق القضائي</vt:lpstr>
      <vt:lpstr>التقنيات التي يستخدمها المدقق القضائي</vt:lpstr>
      <vt:lpstr>Slide 10</vt:lpstr>
      <vt:lpstr>خدمات المدقق القضائي</vt:lpstr>
      <vt:lpstr>Slide 12</vt:lpstr>
      <vt:lpstr>المقدمة</vt:lpstr>
      <vt:lpstr>تعريف المحاسبة الابداعية</vt:lpstr>
      <vt:lpstr>دوافع الادارة في استخدام اساليب المحاسبة الابداعية</vt:lpstr>
      <vt:lpstr>Slide 16</vt:lpstr>
      <vt:lpstr>Slide 17</vt:lpstr>
      <vt:lpstr>Slide 18</vt:lpstr>
      <vt:lpstr> الاساليب الشائعة الاستخدام</vt:lpstr>
      <vt:lpstr>اولا : من حيث طبيعة الأساليب</vt:lpstr>
      <vt:lpstr>Slide 21</vt:lpstr>
      <vt:lpstr>Slide 22</vt:lpstr>
      <vt:lpstr>ثانيا: أساليب المحاسبة الإبداعية المستخدمة في قائمة المركز المالي:</vt:lpstr>
      <vt:lpstr>Slide 24</vt:lpstr>
      <vt:lpstr>Slide 25</vt:lpstr>
      <vt:lpstr>من حيث اتفاقها مع المعايير المحاسبية</vt:lpstr>
      <vt:lpstr>ثانيا : أساليب لا تتفق مع المعايير المحاسبية</vt:lpstr>
      <vt:lpstr>الاستنتاجات</vt:lpstr>
      <vt:lpstr>التوصيات</vt:lpstr>
    </vt:vector>
  </TitlesOfParts>
  <Company>CtrlSoft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المحاسبة الابداعية</dc:title>
  <dc:creator>lenovo</dc:creator>
  <cp:lastModifiedBy>lenovo</cp:lastModifiedBy>
  <cp:revision>18</cp:revision>
  <dcterms:created xsi:type="dcterms:W3CDTF">2022-12-26T15:57:44Z</dcterms:created>
  <dcterms:modified xsi:type="dcterms:W3CDTF">2023-11-08T16:13:16Z</dcterms:modified>
</cp:coreProperties>
</file>