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60" r:id="rId5"/>
    <p:sldId id="261" r:id="rId6"/>
    <p:sldId id="262" r:id="rId7"/>
    <p:sldId id="263" r:id="rId8"/>
    <p:sldId id="268"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80"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5" d="100"/>
          <a:sy n="75" d="100"/>
        </p:scale>
        <p:origin x="-12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2433A7-E085-4502-8E05-84C3D3F2BB1F}" type="datetimeFigureOut">
              <a:rPr lang="ar-IQ" smtClean="0"/>
              <a:pPr/>
              <a:t>09/03/1444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3E6EF6-0BA0-4AF7-9509-FAD82E2D311C}"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F2433A7-E085-4502-8E05-84C3D3F2BB1F}" type="datetimeFigureOut">
              <a:rPr lang="ar-IQ" smtClean="0"/>
              <a:pPr/>
              <a:t>09/03/1444</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3E6EF6-0BA0-4AF7-9509-FAD82E2D311C}"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rmg-sa.com/" TargetMode="External"/><Relationship Id="rId2" Type="http://schemas.openxmlformats.org/officeDocument/2006/relationships/hyperlink" Target="https://en.wikipedia.org/wiki/COBI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8029604" cy="2286015"/>
          </a:xfrm>
        </p:spPr>
        <p:txBody>
          <a:bodyPr/>
          <a:lstStyle/>
          <a:p>
            <a:r>
              <a:rPr lang="ar-IQ" dirty="0" smtClean="0">
                <a:solidFill>
                  <a:schemeClr val="tx2"/>
                </a:solidFill>
              </a:rPr>
              <a:t>الأطر الحديثة في الرقابة والتدقيق</a:t>
            </a:r>
            <a:endParaRPr lang="ar-IQ" dirty="0">
              <a:solidFill>
                <a:schemeClr val="tx2"/>
              </a:solidFill>
            </a:endParaRPr>
          </a:p>
        </p:txBody>
      </p:sp>
      <p:sp>
        <p:nvSpPr>
          <p:cNvPr id="3" name="Subtitle 2"/>
          <p:cNvSpPr>
            <a:spLocks noGrp="1"/>
          </p:cNvSpPr>
          <p:nvPr>
            <p:ph type="subTitle" idx="1"/>
          </p:nvPr>
        </p:nvSpPr>
        <p:spPr>
          <a:xfrm>
            <a:off x="857224" y="3143248"/>
            <a:ext cx="7786742" cy="2495552"/>
          </a:xfrm>
        </p:spPr>
        <p:txBody>
          <a:bodyPr/>
          <a:lstStyle/>
          <a:p>
            <a:r>
              <a:rPr lang="ar-IQ" b="1" dirty="0" smtClean="0">
                <a:solidFill>
                  <a:srgbClr val="FF0000"/>
                </a:solidFill>
              </a:rPr>
              <a:t>م. قبس عبد الرزاق احمد              قسم الاحصاء</a:t>
            </a:r>
          </a:p>
          <a:p>
            <a:r>
              <a:rPr lang="ar-IQ" b="1" dirty="0" smtClean="0">
                <a:solidFill>
                  <a:srgbClr val="FF0000"/>
                </a:solidFill>
              </a:rPr>
              <a:t>م.م هناء خالد                      قسم ادارة الاعمال</a:t>
            </a:r>
            <a:endParaRPr lang="ar-IQ"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2797172"/>
          </a:xfrm>
        </p:spPr>
        <p:txBody>
          <a:bodyPr/>
          <a:lstStyle/>
          <a:p>
            <a:r>
              <a:rPr lang="ar-IQ" dirty="0" smtClean="0"/>
              <a:t>النموذج الاول </a:t>
            </a:r>
            <a:br>
              <a:rPr lang="ar-IQ" dirty="0" smtClean="0"/>
            </a:br>
            <a:r>
              <a:rPr lang="ar-IQ" dirty="0" smtClean="0"/>
              <a:t>اطار </a:t>
            </a:r>
            <a:r>
              <a:rPr lang="en-US" dirty="0" err="1" smtClean="0"/>
              <a:t>coso</a:t>
            </a:r>
            <a:endParaRPr lang="ar-IQ" dirty="0"/>
          </a:p>
        </p:txBody>
      </p:sp>
      <p:sp>
        <p:nvSpPr>
          <p:cNvPr id="3" name="Content Placeholder 2"/>
          <p:cNvSpPr>
            <a:spLocks noGrp="1"/>
          </p:cNvSpPr>
          <p:nvPr>
            <p:ph idx="1"/>
          </p:nvPr>
        </p:nvSpPr>
        <p:spPr>
          <a:xfrm>
            <a:off x="428596" y="3929066"/>
            <a:ext cx="8258204" cy="2197097"/>
          </a:xfrm>
        </p:spPr>
        <p:txBody>
          <a:bodyPr/>
          <a:lstStyle/>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solidFill>
                  <a:srgbClr val="FF0000"/>
                </a:solidFill>
              </a:rPr>
              <a:t>مفهوم الرقابة الداخلیة وأهدافها وفقاً لإطار</a:t>
            </a:r>
            <a:r>
              <a:rPr lang="en-US" b="1" dirty="0" smtClean="0">
                <a:solidFill>
                  <a:srgbClr val="FF0000"/>
                </a:solidFill>
              </a:rPr>
              <a:t> COSO</a:t>
            </a:r>
            <a:endParaRPr lang="ar-IQ" dirty="0">
              <a:solidFill>
                <a:srgbClr val="FF0000"/>
              </a:solidFill>
            </a:endParaRPr>
          </a:p>
        </p:txBody>
      </p:sp>
      <p:sp>
        <p:nvSpPr>
          <p:cNvPr id="3" name="Content Placeholder 2"/>
          <p:cNvSpPr>
            <a:spLocks noGrp="1"/>
          </p:cNvSpPr>
          <p:nvPr>
            <p:ph idx="1"/>
          </p:nvPr>
        </p:nvSpPr>
        <p:spPr>
          <a:xfrm>
            <a:off x="457200" y="1600200"/>
            <a:ext cx="8258204" cy="4900634"/>
          </a:xfrm>
        </p:spPr>
        <p:txBody>
          <a:bodyPr>
            <a:normAutofit fontScale="70000" lnSpcReduction="20000"/>
          </a:bodyPr>
          <a:lstStyle/>
          <a:p>
            <a:pPr algn="just"/>
            <a:r>
              <a:rPr lang="ar-IQ" dirty="0" smtClean="0"/>
              <a:t>كان مفهوم الرقابة الداخلیة في الماضي ینصب أساسا على حمایة أصول المنشأة، والاحتفاظ بسجلات مالیة دقیقة، والحد من حالات الغش، وبدأ الاهتمام بالرقابة الداخلیة یزید في أوروبا في القرن الثامن عشر المیلادي نتیجة لظهور حالات الغش الكثیرة، فقد كان ینظر لوظیفة الرقابة الداخلیة على أنها امتداد لعمل المراجع الخارجي، وأدت هذه النظرة الضیقة إلى التركیز على الجوانب المالیة فقط لعملیات وأنشطة المنشأة وقد أدى التقدم العلمي والتكنولوجي الذي صاحب القرن الحادي والعشرون إلى زیادة منشآت الأعمال، وزیادة المسئولیات الملقاة على عاتقها في تحقیق أهدافها، وتعقد المشاكل الإداریة الناتجة عن تنوع نشاطها وزیادة حجم أعمالها، وانتقالها من المحلیة إلى العالمیة، وهذا بدوره أدى إلى زیادة الحاجة إلى وجود نظام سلیم ومتكامل للرقابة الداخلیة، یساعد الإدارة على تحقیق أهدافها بكفاءة وفاعلیة ویعتبر نظام الرقابة الداخلیة في أي شركة بمثابة خط الدفاع الأول الذي یحمي مصالح كافة الأطراف ذات الصلة بالمنظمة، حیث إنه یوفر الحمایة لعملیة إنتاج المعلومات المالیة التي یمكن الاعتماد علیها في اتخاذ القرارات ونظراً لأهمیة الرقابة الداخلیة فقد أبدت عدة جهات مهنیة دولیة اهتماماً كبیراً بأنظمة الرقابة الداخلیة، وأصدرت عدة نشرات وتقاریر من أجل تعریف وتقییم أنظمة الرقابة الداخلیة، ومن أهم تلك التقاریر</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511156"/>
          </a:xfrm>
        </p:spPr>
        <p:txBody>
          <a:bodyPr>
            <a:normAutofit fontScale="90000"/>
          </a:bodyPr>
          <a:lstStyle/>
          <a:p>
            <a:r>
              <a:rPr lang="ar-IQ" dirty="0" smtClean="0">
                <a:solidFill>
                  <a:srgbClr val="FF0000"/>
                </a:solidFill>
              </a:rPr>
              <a:t>التقارير الخاصة بالرقابة الداخلية</a:t>
            </a:r>
            <a:endParaRPr lang="ar-IQ" dirty="0">
              <a:solidFill>
                <a:srgbClr val="FF0000"/>
              </a:solidFill>
            </a:endParaRPr>
          </a:p>
        </p:txBody>
      </p:sp>
      <p:sp>
        <p:nvSpPr>
          <p:cNvPr id="3" name="Content Placeholder 2"/>
          <p:cNvSpPr>
            <a:spLocks noGrp="1"/>
          </p:cNvSpPr>
          <p:nvPr>
            <p:ph idx="1"/>
          </p:nvPr>
        </p:nvSpPr>
        <p:spPr>
          <a:xfrm>
            <a:off x="428596" y="1071546"/>
            <a:ext cx="8258204" cy="5054617"/>
          </a:xfrm>
        </p:spPr>
        <p:txBody>
          <a:bodyPr>
            <a:normAutofit fontScale="70000" lnSpcReduction="20000"/>
          </a:bodyPr>
          <a:lstStyle/>
          <a:p>
            <a:pPr algn="just"/>
            <a:r>
              <a:rPr lang="ar-IQ" dirty="0" smtClean="0"/>
              <a:t>تقریر لجنة المنظمات الراعیة للجنة تریدواي صدر هذا التقریر والذي یطلق علیه اختصاراً </a:t>
            </a:r>
            <a:r>
              <a:rPr lang="en-US" dirty="0" smtClean="0"/>
              <a:t>COSOI)</a:t>
            </a:r>
            <a:r>
              <a:rPr lang="ar-IQ" dirty="0" smtClean="0"/>
              <a:t>) في العام 1992 والذي يعد من أهم الإصدارات التي تناولت أنظمة الرقابة الداخلیة، وساهم بتطور قواعدها ومفاهیمها وزیادة الاهتمام بها،وفي عام 2004 توسعت </a:t>
            </a:r>
            <a:r>
              <a:rPr lang="en-US" dirty="0" smtClean="0"/>
              <a:t>COSO</a:t>
            </a:r>
            <a:r>
              <a:rPr lang="ar-IQ" dirty="0" smtClean="0"/>
              <a:t> في الإطار المتكامل للرقابة الداخلیة وأصدرت تقریراً بعنوان "إدارة مخاطر المشروع – إطار متكامل"</a:t>
            </a:r>
            <a:r>
              <a:rPr lang="en-US" dirty="0" smtClean="0"/>
              <a:t> </a:t>
            </a:r>
            <a:r>
              <a:rPr lang="ar-IQ" dirty="0" smtClean="0"/>
              <a:t>ویطلق علیه اختصاراً</a:t>
            </a:r>
            <a:r>
              <a:rPr lang="en-US" dirty="0" smtClean="0"/>
              <a:t> (COSOII) </a:t>
            </a:r>
            <a:r>
              <a:rPr lang="ar-IQ" dirty="0" smtClean="0"/>
              <a:t>والذي أبقي فیه على مفهوم نظام الرقابة الداخلیة </a:t>
            </a:r>
            <a:r>
              <a:rPr lang="en-US" dirty="0" smtClean="0"/>
              <a:t>COSOI)</a:t>
            </a:r>
            <a:r>
              <a:rPr lang="ar-IQ" dirty="0" smtClean="0"/>
              <a:t>) وتوسع في مفهوم إدارة المخاطر، حیث اعتبر أن نظام الرقابة الداخلیة الفعال جزء من إدارة</a:t>
            </a:r>
            <a:r>
              <a:rPr lang="en-US" dirty="0" smtClean="0"/>
              <a:t> </a:t>
            </a:r>
            <a:r>
              <a:rPr lang="ar-IQ" dirty="0" smtClean="0"/>
              <a:t>مخاطر المنظمة.وتم تعديل النموذج الاخير في عام 2013حيث  ان الاطار الذي تم تعديله او تنقيحه يعكس الاستخدام والاعتماد العام على كافة انواع انظمة </a:t>
            </a:r>
            <a:r>
              <a:rPr lang="en-US" dirty="0" smtClean="0"/>
              <a:t>IT</a:t>
            </a:r>
            <a:r>
              <a:rPr lang="ar-IQ" dirty="0" smtClean="0"/>
              <a:t> من اجل التوصل الى وضع رقابة داخلية  فاعلة تناسب الوقت الحاضر.</a:t>
            </a:r>
          </a:p>
          <a:p>
            <a:pPr algn="just"/>
            <a:r>
              <a:rPr lang="ar-IQ" dirty="0" smtClean="0"/>
              <a:t>2. نشرة معهد المحاسبین القانونیین الأمریكي رقم 55 المعدلة بالنشرة رقم 78 والمعنونة مراعاة هیكل الرقابة الداخلیة في مراجعة قوائم مالیة</a:t>
            </a:r>
          </a:p>
          <a:p>
            <a:pPr algn="just"/>
            <a:r>
              <a:rPr lang="ar-IQ" dirty="0" smtClean="0"/>
              <a:t>3. معیار المراجعة الدولیة رقم (</a:t>
            </a:r>
            <a:r>
              <a:rPr lang="en-US" dirty="0" smtClean="0"/>
              <a:t>ISA 315</a:t>
            </a:r>
            <a:r>
              <a:rPr lang="ar-IQ" dirty="0" smtClean="0"/>
              <a:t>) والذي صدر في أكتوبر 2003 والمعنون" فهم المنشأة وبیئتها وتقییم أخطار الأخطاء المادیة." وتبني هذا المعیار مقومات نظام الرقابة الداخلیة التي وردت ضمن تقریر </a:t>
            </a:r>
            <a:r>
              <a:rPr lang="en-US" dirty="0" smtClean="0"/>
              <a:t>COSO</a:t>
            </a:r>
            <a:endParaRPr lang="ar-IQ" dirty="0" smtClean="0"/>
          </a:p>
          <a:p>
            <a:endParaRPr lang="ar-IQ"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solidFill>
                  <a:srgbClr val="FF0000"/>
                </a:solidFill>
              </a:rPr>
              <a:t>مكونات الرقابة الداخلية ومبادئها على وفق اطار </a:t>
            </a:r>
            <a:r>
              <a:rPr lang="en-US" b="1" dirty="0" smtClean="0">
                <a:solidFill>
                  <a:srgbClr val="FF0000"/>
                </a:solidFill>
              </a:rPr>
              <a:t>COSO</a:t>
            </a:r>
            <a:r>
              <a:rPr lang="ar-SA" b="1" dirty="0" smtClean="0">
                <a:solidFill>
                  <a:srgbClr val="FF0000"/>
                </a:solidFill>
              </a:rPr>
              <a:t> المحدث</a:t>
            </a:r>
            <a:endParaRPr lang="ar-IQ"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ar-IQ" dirty="0" smtClean="0"/>
              <a:t>تشمل الرقابة الداخلية على وفق إطار </a:t>
            </a:r>
            <a:r>
              <a:rPr lang="en-US" dirty="0" smtClean="0"/>
              <a:t>COSO</a:t>
            </a:r>
            <a:r>
              <a:rPr lang="ar-IQ" dirty="0" smtClean="0"/>
              <a:t> على خمسة مكونات يتم تصميمها وتنفيذها من قبل الإدارة لتوفير تأكيد معقول على تحقيق أهداف الرقابة ، وان هذه المكونات الخمسة لم تتغير في الاطار المحدث الجديد ، الا ان التحديث في داخل هذه المكونات من خلال اضافة سبعة عشر مبدأ ، موزعة على مكونات الرقابة الداخلية خمسة لبيئة الرقابة واربعة لتحديد المخاطر ، وثلاثة لانشطة الرقابة ، وثلاثة للمعلومات والاتصالات ، واثنان للمراقبة او المتابعة ، وكذلك التركيز على التقارير غير المالية والتقارير الداخلية ، فضلا عن توضيح وتعزيز الاطار بما يتلائم مع التغييرات الجديدة. اذ سيتم التطرق الى هذه المبادئ وجانب التركيز لكل مبدأ عند توضيح مكونات الرقابة الداخلية ، وهذه المكونات هي :</a:t>
            </a:r>
            <a:endParaRPr lang="en-US" dirty="0" smtClean="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solidFill>
                  <a:srgbClr val="FF0000"/>
                </a:solidFill>
              </a:rPr>
              <a:t>اولا </a:t>
            </a:r>
            <a:r>
              <a:rPr lang="ar-IQ" b="1" dirty="0" smtClean="0">
                <a:solidFill>
                  <a:srgbClr val="FF0000"/>
                </a:solidFill>
              </a:rPr>
              <a:t>: بيئة الرقابة  (</a:t>
            </a:r>
            <a:r>
              <a:rPr lang="en-US" b="1" dirty="0" smtClean="0">
                <a:solidFill>
                  <a:srgbClr val="FF0000"/>
                </a:solidFill>
              </a:rPr>
              <a:t>Control Environment</a:t>
            </a:r>
            <a:r>
              <a:rPr lang="ar-IQ" b="1" dirty="0" smtClean="0">
                <a:solidFill>
                  <a:srgbClr val="FF0000"/>
                </a:solidFill>
              </a:rPr>
              <a:t>)</a:t>
            </a:r>
            <a:endParaRPr lang="ar-IQ" dirty="0">
              <a:solidFill>
                <a:srgbClr val="FF0000"/>
              </a:solidFill>
            </a:endParaRPr>
          </a:p>
        </p:txBody>
      </p:sp>
      <p:graphicFrame>
        <p:nvGraphicFramePr>
          <p:cNvPr id="4" name="Content Placeholder 3"/>
          <p:cNvGraphicFramePr>
            <a:graphicFrameLocks noGrp="1"/>
          </p:cNvGraphicFramePr>
          <p:nvPr>
            <p:ph idx="1"/>
          </p:nvPr>
        </p:nvGraphicFramePr>
        <p:xfrm>
          <a:off x="457200" y="1600200"/>
          <a:ext cx="8229600" cy="4333240"/>
        </p:xfrm>
        <a:graphic>
          <a:graphicData uri="http://schemas.openxmlformats.org/drawingml/2006/table">
            <a:tbl>
              <a:tblPr rtl="1" firstRow="1" bandRow="1">
                <a:tableStyleId>{5C22544A-7EE6-4342-B048-85BDC9FD1C3A}</a:tableStyleId>
              </a:tblPr>
              <a:tblGrid>
                <a:gridCol w="715986"/>
                <a:gridCol w="4770414"/>
                <a:gridCol w="2743200"/>
              </a:tblGrid>
              <a:tr h="370840">
                <a:tc>
                  <a:txBody>
                    <a:bodyPr/>
                    <a:lstStyle/>
                    <a:p>
                      <a:pPr rtl="1"/>
                      <a:r>
                        <a:rPr lang="ar-IQ" dirty="0" smtClean="0"/>
                        <a:t>ت</a:t>
                      </a:r>
                      <a:endParaRPr lang="ar-IQ" dirty="0"/>
                    </a:p>
                  </a:txBody>
                  <a:tcPr/>
                </a:tc>
                <a:tc>
                  <a:txBody>
                    <a:bodyPr/>
                    <a:lstStyle/>
                    <a:p>
                      <a:pPr rtl="1"/>
                      <a:r>
                        <a:rPr lang="ar-IQ" dirty="0" smtClean="0"/>
                        <a:t>المبادئ </a:t>
                      </a:r>
                      <a:endParaRPr lang="ar-IQ" dirty="0"/>
                    </a:p>
                  </a:txBody>
                  <a:tcPr/>
                </a:tc>
                <a:tc>
                  <a:txBody>
                    <a:bodyPr/>
                    <a:lstStyle/>
                    <a:p>
                      <a:pPr rtl="1"/>
                      <a:r>
                        <a:rPr lang="ar-IQ" dirty="0" smtClean="0"/>
                        <a:t>جانب التركيز</a:t>
                      </a:r>
                      <a:endParaRPr lang="ar-IQ" dirty="0"/>
                    </a:p>
                  </a:txBody>
                  <a:tcPr/>
                </a:tc>
              </a:tr>
              <a:tr h="370840">
                <a:tc>
                  <a:txBody>
                    <a:bodyPr/>
                    <a:lstStyle/>
                    <a:p>
                      <a:pPr algn="just" rtl="1" fontAlgn="t">
                        <a:spcAft>
                          <a:spcPts val="0"/>
                        </a:spcAft>
                      </a:pPr>
                      <a:r>
                        <a:rPr lang="ar-IQ" sz="1200" dirty="0">
                          <a:latin typeface="Calibri"/>
                          <a:ea typeface="Times New Roman"/>
                          <a:cs typeface="Times New Roman"/>
                        </a:rPr>
                        <a:t>1</a:t>
                      </a:r>
                      <a:endParaRPr lang="en-US" sz="1200" dirty="0">
                        <a:latin typeface="Calibri"/>
                        <a:ea typeface="Times New Roman"/>
                        <a:cs typeface="Times New Roman"/>
                      </a:endParaRPr>
                    </a:p>
                  </a:txBody>
                  <a:tcPr marL="68580" marR="68580" marT="0" marB="0"/>
                </a:tc>
                <a:tc>
                  <a:txBody>
                    <a:bodyPr/>
                    <a:lstStyle/>
                    <a:p>
                      <a:pPr algn="justLow" rtl="1" fontAlgn="t">
                        <a:spcAft>
                          <a:spcPts val="0"/>
                        </a:spcAft>
                      </a:pPr>
                      <a:r>
                        <a:rPr lang="ar-IQ" sz="1200">
                          <a:latin typeface="Calibri"/>
                          <a:ea typeface="Times New Roman"/>
                          <a:cs typeface="Times New Roman"/>
                        </a:rPr>
                        <a:t>توضح الوحدة الاقتصادية الالتزام بالنزاهة والقيم الاخلاقية</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Arial"/>
                        </a:rPr>
                        <a:t>تحديد الادارة بالقدوة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وضع معايير السلوك</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تقييم الالتزام بمعايير السلوك</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تحديد الانحرافات الاساسية في الوقت </a:t>
                      </a:r>
                      <a:r>
                        <a:rPr lang="ar-SA" sz="1000" dirty="0" smtClean="0">
                          <a:latin typeface="Calibri"/>
                          <a:ea typeface="Times New Roman"/>
                          <a:cs typeface="Arial"/>
                        </a:rPr>
                        <a:t>المناسب</a:t>
                      </a:r>
                      <a:endParaRPr lang="ar-IQ" sz="1000" dirty="0" smtClean="0">
                        <a:latin typeface="Calibri"/>
                        <a:ea typeface="Times New Roman"/>
                        <a:cs typeface="Arial"/>
                      </a:endParaRPr>
                    </a:p>
                    <a:p>
                      <a:pPr marL="342900" lvl="0" indent="-342900" algn="just" rtl="1" fontAlgn="t">
                        <a:buClr>
                          <a:srgbClr val="222222"/>
                        </a:buClr>
                        <a:buSzPts val="1200"/>
                        <a:buFont typeface="Arial"/>
                        <a:buChar char="-"/>
                      </a:pPr>
                      <a:endParaRPr lang="en-US" sz="1000" dirty="0">
                        <a:latin typeface="Calibri"/>
                        <a:ea typeface="Times New Roman"/>
                        <a:cs typeface="Times New Roman"/>
                      </a:endParaRPr>
                    </a:p>
                  </a:txBody>
                  <a:tcPr marL="68580" marR="68580" marT="0" marB="0"/>
                </a:tc>
              </a:tr>
              <a:tr h="370840">
                <a:tc>
                  <a:txBody>
                    <a:bodyPr/>
                    <a:lstStyle/>
                    <a:p>
                      <a:pPr algn="just" rtl="1" fontAlgn="t">
                        <a:spcAft>
                          <a:spcPts val="0"/>
                        </a:spcAft>
                      </a:pPr>
                      <a:r>
                        <a:rPr lang="ar-IQ" sz="1200">
                          <a:latin typeface="Calibri"/>
                          <a:ea typeface="Times New Roman"/>
                          <a:cs typeface="Times New Roman"/>
                        </a:rPr>
                        <a:t>2</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يوضح مجلس الإدارة استقلاليته عن الإدارة ويمارس الرقابة على تطوير وأداء الرقابة الداخلية.</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Arial"/>
                        </a:rPr>
                        <a:t>يحدد مسؤوليات الرقابة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استخدام الخبرة الملائمة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العمل بشكل مستقل</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توفير الاشراف على الرقابة </a:t>
                      </a:r>
                      <a:r>
                        <a:rPr lang="ar-SA" sz="1000" dirty="0" smtClean="0">
                          <a:latin typeface="Calibri"/>
                          <a:ea typeface="Times New Roman"/>
                          <a:cs typeface="Arial"/>
                        </a:rPr>
                        <a:t>الداخلية</a:t>
                      </a:r>
                      <a:endParaRPr lang="ar-IQ" sz="1000" dirty="0" smtClean="0">
                        <a:latin typeface="Calibri"/>
                        <a:ea typeface="Times New Roman"/>
                        <a:cs typeface="Arial"/>
                      </a:endParaRPr>
                    </a:p>
                    <a:p>
                      <a:pPr marL="342900" lvl="0" indent="-342900" algn="just" rtl="1" fontAlgn="t">
                        <a:buClr>
                          <a:srgbClr val="222222"/>
                        </a:buClr>
                        <a:buSzPts val="1200"/>
                        <a:buFont typeface="Arial"/>
                        <a:buChar char="-"/>
                      </a:pPr>
                      <a:endParaRPr lang="en-US" sz="1000" dirty="0">
                        <a:latin typeface="Calibri"/>
                        <a:ea typeface="Times New Roman"/>
                        <a:cs typeface="Times New Roman"/>
                      </a:endParaRPr>
                    </a:p>
                  </a:txBody>
                  <a:tcPr marL="68580" marR="68580" marT="0" marB="0"/>
                </a:tc>
              </a:tr>
              <a:tr h="370840">
                <a:tc>
                  <a:txBody>
                    <a:bodyPr/>
                    <a:lstStyle/>
                    <a:p>
                      <a:pPr algn="just" rtl="1" fontAlgn="t">
                        <a:spcAft>
                          <a:spcPts val="0"/>
                        </a:spcAft>
                      </a:pPr>
                      <a:r>
                        <a:rPr lang="ar-IQ" sz="1200">
                          <a:latin typeface="Calibri"/>
                          <a:ea typeface="Times New Roman"/>
                          <a:cs typeface="Times New Roman"/>
                        </a:rPr>
                        <a:t>3</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تقوم الإدارة، بإشراف مجلسالإدارة، الهياكل، وخطوط تقديمالتقارير، والسلطات والمسؤولياتالمناسبة في السعي إلى تحقيقالأهداف.</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Arial"/>
                        </a:rPr>
                        <a:t>الاخذ في الاعتبار جميع هياكل الوحدة الاقتصادية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إنشاء خطوط التقارير</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تحدد، تعيين، وحدود السلطات </a:t>
                      </a:r>
                      <a:r>
                        <a:rPr lang="ar-SA" sz="1000" dirty="0" smtClean="0">
                          <a:latin typeface="Calibri"/>
                          <a:ea typeface="Times New Roman"/>
                          <a:cs typeface="Arial"/>
                        </a:rPr>
                        <a:t>والمسؤوليات</a:t>
                      </a:r>
                      <a:endParaRPr lang="ar-IQ" sz="1000" dirty="0" smtClean="0">
                        <a:latin typeface="Calibri"/>
                        <a:ea typeface="Times New Roman"/>
                        <a:cs typeface="Arial"/>
                      </a:endParaRPr>
                    </a:p>
                    <a:p>
                      <a:pPr marL="342900" lvl="0" indent="-342900" algn="just" rtl="1" fontAlgn="t">
                        <a:buClr>
                          <a:srgbClr val="222222"/>
                        </a:buClr>
                        <a:buSzPts val="1200"/>
                        <a:buFont typeface="Arial"/>
                        <a:buChar char="-"/>
                      </a:pPr>
                      <a:endParaRPr lang="en-US" sz="1000" dirty="0">
                        <a:latin typeface="Calibri"/>
                        <a:ea typeface="Times New Roman"/>
                        <a:cs typeface="Times New Roman"/>
                      </a:endParaRPr>
                    </a:p>
                  </a:txBody>
                  <a:tcPr marL="68580" marR="68580" marT="0" marB="0"/>
                </a:tc>
              </a:tr>
              <a:tr h="370840">
                <a:tc>
                  <a:txBody>
                    <a:bodyPr/>
                    <a:lstStyle/>
                    <a:p>
                      <a:pPr algn="just" rtl="1" fontAlgn="t">
                        <a:spcAft>
                          <a:spcPts val="0"/>
                        </a:spcAft>
                      </a:pPr>
                      <a:r>
                        <a:rPr lang="ar-IQ" sz="1200">
                          <a:latin typeface="Calibri"/>
                          <a:ea typeface="Times New Roman"/>
                          <a:cs typeface="Times New Roman"/>
                        </a:rPr>
                        <a:t>4</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تبني الوحدة الاقتصادية التزاما باجتذاب الأفراد المختصين وتطويرهم والاحتفاظ بهم بما يتوافق مع الأهداف.</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Arial"/>
                        </a:rPr>
                        <a:t>وضع السياسات والممارسات</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تقييم الكفاءة والعناوين وأوجه القصور</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جذب وتطوير والمحافظة على الأفراد</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وضع الخطط والاستعدادات لتغيير واستبدال الافراد</a:t>
                      </a:r>
                      <a:r>
                        <a:rPr lang="ar-SA" sz="1000" dirty="0" smtClean="0">
                          <a:latin typeface="Calibri"/>
                          <a:ea typeface="Times New Roman"/>
                          <a:cs typeface="Arial"/>
                        </a:rPr>
                        <a:t>.</a:t>
                      </a:r>
                      <a:endParaRPr lang="ar-IQ" sz="1000" dirty="0" smtClean="0">
                        <a:latin typeface="Calibri"/>
                        <a:ea typeface="Times New Roman"/>
                        <a:cs typeface="Arial"/>
                      </a:endParaRPr>
                    </a:p>
                    <a:p>
                      <a:pPr marL="342900" lvl="0" indent="-342900" algn="just" rtl="1" fontAlgn="t">
                        <a:buClr>
                          <a:srgbClr val="222222"/>
                        </a:buClr>
                        <a:buSzPts val="1200"/>
                        <a:buFont typeface="Arial"/>
                        <a:buChar char="-"/>
                      </a:pPr>
                      <a:endParaRPr lang="en-US" sz="1000" dirty="0">
                        <a:latin typeface="Calibri"/>
                        <a:ea typeface="Times New Roman"/>
                        <a:cs typeface="Times New Roman"/>
                      </a:endParaRPr>
                    </a:p>
                  </a:txBody>
                  <a:tcPr marL="68580" marR="68580" marT="0" marB="0"/>
                </a:tc>
              </a:tr>
              <a:tr h="370840">
                <a:tc>
                  <a:txBody>
                    <a:bodyPr/>
                    <a:lstStyle/>
                    <a:p>
                      <a:pPr algn="just" rtl="1" fontAlgn="t">
                        <a:spcAft>
                          <a:spcPts val="0"/>
                        </a:spcAft>
                      </a:pPr>
                      <a:r>
                        <a:rPr lang="ar-IQ" sz="1200">
                          <a:latin typeface="Calibri"/>
                          <a:ea typeface="Times New Roman"/>
                          <a:cs typeface="Times New Roman"/>
                        </a:rPr>
                        <a:t>5</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Arial"/>
                        </a:rPr>
                        <a:t>تحميل الوحدة الاقتصادية الأفراد المسؤولية عن اعمالهم في مجال الرقابة الداخلية للسعي إلى تحقيق  الأهداف.</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Arial"/>
                        </a:rPr>
                        <a:t>فرض المساءلة من خلال الهياكل والسلطات والمسؤوليات</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تحديد تدابير الأداء والحوافز والمكافآت</a:t>
                      </a:r>
                      <a:r>
                        <a:rPr lang="ar-SA" sz="1000" dirty="0">
                          <a:latin typeface="Calibri"/>
                          <a:ea typeface="Times New Roman"/>
                          <a:cs typeface="Times New Roman"/>
                        </a:rPr>
                        <a:t>.</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تقييم مقاييس الأداء، والحوافز، والمكافآت وتقيمها باستمر</a:t>
                      </a:r>
                      <a:r>
                        <a:rPr lang="ar-SA" sz="1000" dirty="0">
                          <a:latin typeface="Calibri"/>
                          <a:ea typeface="Times New Roman"/>
                          <a:cs typeface="Times New Roman"/>
                        </a:rPr>
                        <a:t>ار</a:t>
                      </a:r>
                      <a:r>
                        <a:rPr lang="en-US" sz="1000" dirty="0">
                          <a:latin typeface="Times New Roman"/>
                          <a:ea typeface="Times New Roman"/>
                          <a:cs typeface="Times New Roman"/>
                        </a:rPr>
                        <a:t>.</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الاخذ في الاعتبار الضغوط المفرطة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تقييم الأداء والمكافآت أو التخصصات الأفراد</a:t>
                      </a:r>
                      <a:r>
                        <a:rPr lang="ar-SA" sz="1000" dirty="0">
                          <a:latin typeface="Calibri"/>
                          <a:ea typeface="Times New Roman"/>
                          <a:cs typeface="Times New Roman"/>
                        </a:rPr>
                        <a:t>.</a:t>
                      </a:r>
                      <a:endParaRPr lang="en-US" sz="10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solidFill>
                  <a:srgbClr val="FF0000"/>
                </a:solidFill>
              </a:rPr>
              <a:t>ثانيا</a:t>
            </a:r>
            <a:r>
              <a:rPr lang="ar-IQ" b="1" dirty="0" smtClean="0">
                <a:solidFill>
                  <a:srgbClr val="FF0000"/>
                </a:solidFill>
              </a:rPr>
              <a:t> : تحديد المخاطر (</a:t>
            </a:r>
            <a:r>
              <a:rPr lang="en-US" b="1" dirty="0" smtClean="0">
                <a:solidFill>
                  <a:srgbClr val="FF0000"/>
                </a:solidFill>
              </a:rPr>
              <a:t>Risk Assessment</a:t>
            </a:r>
            <a:r>
              <a:rPr lang="ar-IQ" b="1" dirty="0" smtClean="0">
                <a:solidFill>
                  <a:srgbClr val="FF0000"/>
                </a:solidFill>
              </a:rPr>
              <a:t>)</a:t>
            </a:r>
            <a:endParaRPr lang="ar-IQ" dirty="0">
              <a:solidFill>
                <a:srgbClr val="FF0000"/>
              </a:solidFill>
            </a:endParaRPr>
          </a:p>
        </p:txBody>
      </p:sp>
      <p:graphicFrame>
        <p:nvGraphicFramePr>
          <p:cNvPr id="4" name="Content Placeholder 3"/>
          <p:cNvGraphicFramePr>
            <a:graphicFrameLocks noGrp="1"/>
          </p:cNvGraphicFramePr>
          <p:nvPr>
            <p:ph idx="1"/>
          </p:nvPr>
        </p:nvGraphicFramePr>
        <p:xfrm>
          <a:off x="457199" y="1143000"/>
          <a:ext cx="8186739" cy="5400040"/>
        </p:xfrm>
        <a:graphic>
          <a:graphicData uri="http://schemas.openxmlformats.org/drawingml/2006/table">
            <a:tbl>
              <a:tblPr rtl="1" firstRow="1" bandRow="1">
                <a:tableStyleId>{5C22544A-7EE6-4342-B048-85BDC9FD1C3A}</a:tableStyleId>
              </a:tblPr>
              <a:tblGrid>
                <a:gridCol w="830286"/>
                <a:gridCol w="4329082"/>
                <a:gridCol w="3027371"/>
              </a:tblGrid>
              <a:tr h="370840">
                <a:tc>
                  <a:txBody>
                    <a:bodyPr/>
                    <a:lstStyle/>
                    <a:p>
                      <a:pPr rtl="1"/>
                      <a:r>
                        <a:rPr lang="ar-IQ" dirty="0" smtClean="0"/>
                        <a:t>ت</a:t>
                      </a:r>
                      <a:endParaRPr lang="ar-IQ" dirty="0"/>
                    </a:p>
                  </a:txBody>
                  <a:tcPr/>
                </a:tc>
                <a:tc>
                  <a:txBody>
                    <a:bodyPr/>
                    <a:lstStyle/>
                    <a:p>
                      <a:pPr rtl="1"/>
                      <a:r>
                        <a:rPr lang="ar-IQ" dirty="0" smtClean="0"/>
                        <a:t>المبادئ </a:t>
                      </a:r>
                      <a:endParaRPr lang="ar-IQ" dirty="0"/>
                    </a:p>
                  </a:txBody>
                  <a:tcPr/>
                </a:tc>
                <a:tc>
                  <a:txBody>
                    <a:bodyPr/>
                    <a:lstStyle/>
                    <a:p>
                      <a:pPr rtl="1"/>
                      <a:r>
                        <a:rPr lang="ar-IQ" dirty="0" smtClean="0"/>
                        <a:t>جانب التركيز</a:t>
                      </a:r>
                      <a:endParaRPr lang="ar-IQ" dirty="0"/>
                    </a:p>
                  </a:txBody>
                  <a:tcPr/>
                </a:tc>
              </a:tr>
              <a:tr h="370840">
                <a:tc>
                  <a:txBody>
                    <a:bodyPr/>
                    <a:lstStyle/>
                    <a:p>
                      <a:pPr algn="just" rtl="1" fontAlgn="t">
                        <a:spcAft>
                          <a:spcPts val="0"/>
                        </a:spcAft>
                      </a:pPr>
                      <a:r>
                        <a:rPr lang="ar-IQ" sz="1200" dirty="0">
                          <a:latin typeface="Calibri"/>
                          <a:ea typeface="Times New Roman"/>
                          <a:cs typeface="Times New Roman"/>
                        </a:rPr>
                        <a:t>6</a:t>
                      </a:r>
                      <a:endParaRPr lang="en-US" sz="1200" dirty="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تحدد الوحدة الاقتصادية الأهداف بوضوح كافي للتمكن من تحديد وتقييم المخاطر المتعلقة بالأهداف.</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a:latin typeface="Calibri"/>
                          <a:ea typeface="Times New Roman"/>
                          <a:cs typeface="Times New Roman"/>
                        </a:rPr>
                        <a:t>أهداف العمليات</a:t>
                      </a:r>
                      <a:endParaRPr lang="en-US" sz="1000">
                        <a:latin typeface="Calibri"/>
                        <a:ea typeface="Times New Roman"/>
                        <a:cs typeface="Times New Roman"/>
                      </a:endParaRPr>
                    </a:p>
                    <a:p>
                      <a:pPr marL="342900" lvl="0" indent="-342900" algn="just" rtl="1" fontAlgn="t">
                        <a:buFont typeface="Symbol"/>
                        <a:buChar char=""/>
                      </a:pPr>
                      <a:r>
                        <a:rPr lang="ar-SA" sz="1000">
                          <a:latin typeface="Calibri"/>
                          <a:cs typeface="Times New Roman"/>
                        </a:rPr>
                        <a:t>عكس خيارات الإدارة</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الاخذ في الاعتبار تحمل المخاطر</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شمول عمليات وأهداف الأداء المالي</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تشكيل أساس للالتزام بالموارد</a:t>
                      </a:r>
                      <a:endParaRPr lang="en-US" sz="1000">
                        <a:latin typeface="Calibri"/>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التقارير المالية الخارجية</a:t>
                      </a:r>
                      <a:endParaRPr lang="en-US" sz="1000">
                        <a:latin typeface="Calibri"/>
                        <a:ea typeface="Times New Roman"/>
                        <a:cs typeface="Times New Roman"/>
                      </a:endParaRPr>
                    </a:p>
                    <a:p>
                      <a:pPr marL="342900" lvl="0" indent="-342900" algn="just" rtl="1" fontAlgn="t">
                        <a:buFont typeface="Symbol"/>
                        <a:buChar char=""/>
                      </a:pPr>
                      <a:r>
                        <a:rPr lang="ar-SA" sz="1000">
                          <a:latin typeface="Calibri"/>
                          <a:cs typeface="Times New Roman"/>
                        </a:rPr>
                        <a:t>تتوافق مع المعايير المحاسبية المطبقة</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الاخذ في الاعتبار الأهمية النسبية</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عكس أنشطة الوحدة الاقتصادية</a:t>
                      </a:r>
                      <a:endParaRPr lang="en-US" sz="1000">
                        <a:latin typeface="Calibri"/>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التقارير الخارجية غير المالية</a:t>
                      </a:r>
                      <a:endParaRPr lang="en-US" sz="1000">
                        <a:latin typeface="Calibri"/>
                        <a:ea typeface="Times New Roman"/>
                        <a:cs typeface="Times New Roman"/>
                      </a:endParaRPr>
                    </a:p>
                    <a:p>
                      <a:pPr marL="342900" lvl="0" indent="-342900" algn="just" rtl="1" fontAlgn="t">
                        <a:buFont typeface="Symbol"/>
                        <a:buChar char=""/>
                      </a:pPr>
                      <a:r>
                        <a:rPr lang="ar-SA" sz="1000">
                          <a:latin typeface="Calibri"/>
                          <a:cs typeface="Times New Roman"/>
                        </a:rPr>
                        <a:t>تتوافق مع المعايير والأطر </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الاخذ بالاعتبار المستوى المطلوب من الدقة</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عكس أنشطة الوحدة</a:t>
                      </a:r>
                      <a:endParaRPr lang="en-US" sz="1000">
                        <a:latin typeface="Calibri"/>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أهداف التقارير الداخلية</a:t>
                      </a:r>
                      <a:endParaRPr lang="en-US" sz="1000">
                        <a:latin typeface="Calibri"/>
                        <a:ea typeface="Times New Roman"/>
                        <a:cs typeface="Times New Roman"/>
                      </a:endParaRPr>
                    </a:p>
                    <a:p>
                      <a:pPr marL="342900" lvl="0" indent="-342900" algn="just" rtl="1" fontAlgn="t">
                        <a:buFont typeface="Symbol"/>
                        <a:buChar char=""/>
                      </a:pPr>
                      <a:r>
                        <a:rPr lang="ar-SA" sz="1000">
                          <a:latin typeface="Calibri"/>
                          <a:cs typeface="Times New Roman"/>
                        </a:rPr>
                        <a:t>عكس خيارات الإدارة</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الاخذ بالاعتبار المستوى المطلوب من الدقة</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عكس أنشطة الوحدة الاقتصادية - الداخلية</a:t>
                      </a:r>
                      <a:endParaRPr lang="en-US" sz="1000">
                        <a:latin typeface="Calibri"/>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أهداف الالتزام</a:t>
                      </a:r>
                      <a:endParaRPr lang="en-US" sz="1000">
                        <a:latin typeface="Calibri"/>
                        <a:ea typeface="Times New Roman"/>
                        <a:cs typeface="Times New Roman"/>
                      </a:endParaRPr>
                    </a:p>
                    <a:p>
                      <a:pPr marL="342900" lvl="0" indent="-342900" algn="just" rtl="1" fontAlgn="t">
                        <a:buFont typeface="Symbol"/>
                        <a:buChar char=""/>
                      </a:pPr>
                      <a:r>
                        <a:rPr lang="ar-SA" sz="1000">
                          <a:latin typeface="Calibri"/>
                          <a:cs typeface="Times New Roman"/>
                        </a:rPr>
                        <a:t>عكس القوانين واللوائح الخارجية</a:t>
                      </a:r>
                      <a:endParaRPr lang="en-US" sz="1000">
                        <a:latin typeface="Calibri"/>
                        <a:cs typeface="Times New Roman"/>
                      </a:endParaRPr>
                    </a:p>
                    <a:p>
                      <a:pPr marL="342900" lvl="0" indent="-342900" algn="just" rtl="1" fontAlgn="t">
                        <a:buFont typeface="Symbol"/>
                        <a:buChar char=""/>
                      </a:pPr>
                      <a:r>
                        <a:rPr lang="ar-SA" sz="1000">
                          <a:latin typeface="Calibri"/>
                          <a:cs typeface="Times New Roman"/>
                        </a:rPr>
                        <a:t>الاخذ بالاعتبار تحمل المخاطر</a:t>
                      </a:r>
                      <a:endParaRPr lang="en-US" sz="1000">
                        <a:latin typeface="Calibri"/>
                        <a:cs typeface="Times New Roman"/>
                      </a:endParaRPr>
                    </a:p>
                  </a:txBody>
                  <a:tcPr marL="68580" marR="68580" marT="0" marB="0"/>
                </a:tc>
              </a:tr>
              <a:tr h="370840">
                <a:tc>
                  <a:txBody>
                    <a:bodyPr/>
                    <a:lstStyle/>
                    <a:p>
                      <a:pPr algn="just" rtl="1" fontAlgn="t">
                        <a:spcAft>
                          <a:spcPts val="0"/>
                        </a:spcAft>
                      </a:pPr>
                      <a:r>
                        <a:rPr lang="ar-IQ" sz="1200">
                          <a:latin typeface="Calibri"/>
                          <a:ea typeface="Times New Roman"/>
                          <a:cs typeface="Times New Roman"/>
                        </a:rPr>
                        <a:t>7</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تحدد الوحدة الاقتصاديهالمخاطر التي تحول دون تحقيق أهدافها وتحلل المخاطر كأساس لتحديد كيفية إدارة المخاطر.</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a:latin typeface="Calibri"/>
                          <a:ea typeface="Times New Roman"/>
                          <a:cs typeface="Times New Roman"/>
                        </a:rPr>
                        <a:t>تتضمن الكيان، الفرعية، الشعبة، وحدة التشغيل، ومستويات وظيفية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تحليل العوامل الداخلية والخارجية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تتضمن مستويات مناسبة من الإدارة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تقديرات أهمية المخاطر المحددة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تحديد كيفية الاستجابة للمخاطر</a:t>
                      </a:r>
                      <a:endParaRPr lang="en-US" sz="1000">
                        <a:latin typeface="Calibri"/>
                        <a:ea typeface="Times New Roman"/>
                        <a:cs typeface="Times New Roman"/>
                      </a:endParaRPr>
                    </a:p>
                  </a:txBody>
                  <a:tcPr marL="68580" marR="68580" marT="0" marB="0"/>
                </a:tc>
              </a:tr>
              <a:tr h="370840">
                <a:tc>
                  <a:txBody>
                    <a:bodyPr/>
                    <a:lstStyle/>
                    <a:p>
                      <a:pPr algn="just" rtl="1" fontAlgn="t">
                        <a:spcAft>
                          <a:spcPts val="0"/>
                        </a:spcAft>
                      </a:pPr>
                      <a:r>
                        <a:rPr lang="ar-IQ" sz="1200">
                          <a:latin typeface="Calibri"/>
                          <a:ea typeface="Times New Roman"/>
                          <a:cs typeface="Times New Roman"/>
                        </a:rPr>
                        <a:t>8</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تنظر الوحدة الاقتصاديه في إمكانية الاحتيال عند تقييم المخاطر المرتبطه بتحقيق الأهداف.</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a:latin typeface="Calibri"/>
                          <a:ea typeface="Times New Roman"/>
                          <a:cs typeface="Times New Roman"/>
                        </a:rPr>
                        <a:t>الاخذ في الاعتبار أنواع مختلفة من الاحتيال</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تقييم الحوافز والضغوط</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تقييم الفرص</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تقييم المواقف والتبريرات</a:t>
                      </a:r>
                      <a:endParaRPr lang="en-US" sz="1000">
                        <a:latin typeface="Calibri"/>
                        <a:ea typeface="Times New Roman"/>
                        <a:cs typeface="Times New Roman"/>
                      </a:endParaRPr>
                    </a:p>
                  </a:txBody>
                  <a:tcPr marL="68580" marR="68580" marT="0" marB="0"/>
                </a:tc>
              </a:tr>
              <a:tr h="370840">
                <a:tc>
                  <a:txBody>
                    <a:bodyPr/>
                    <a:lstStyle/>
                    <a:p>
                      <a:pPr algn="just" rtl="1" fontAlgn="t">
                        <a:spcAft>
                          <a:spcPts val="0"/>
                        </a:spcAft>
                      </a:pPr>
                      <a:r>
                        <a:rPr lang="ar-IQ" sz="1200">
                          <a:latin typeface="Calibri"/>
                          <a:ea typeface="Times New Roman"/>
                          <a:cs typeface="Times New Roman"/>
                        </a:rPr>
                        <a:t>9</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تقوم الوحدة الاقتصاديه بتحديد وتقييم التغييرات التي يمكن أن تؤثر بشكل كبير على الرقابة الداخلية.</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Times New Roman"/>
                        </a:rPr>
                        <a:t>تقييم التغيرات في البيئة الخارجية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تقييم التغييرات في نموذج الأعمال</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تقييم التغيرات في القيادة</a:t>
                      </a:r>
                      <a:endParaRPr lang="en-US" sz="10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868346"/>
          </a:xfrm>
        </p:spPr>
        <p:txBody>
          <a:bodyPr>
            <a:normAutofit fontScale="90000"/>
          </a:bodyPr>
          <a:lstStyle/>
          <a:p>
            <a:r>
              <a:rPr lang="ar-IQ" b="1" u="sng" dirty="0" smtClean="0">
                <a:solidFill>
                  <a:srgbClr val="FF0000"/>
                </a:solidFill>
              </a:rPr>
              <a:t>ثالثا </a:t>
            </a:r>
            <a:r>
              <a:rPr lang="ar-IQ" dirty="0" smtClean="0">
                <a:solidFill>
                  <a:srgbClr val="FF0000"/>
                </a:solidFill>
              </a:rPr>
              <a:t>: </a:t>
            </a:r>
            <a:r>
              <a:rPr lang="ar-IQ" b="1" dirty="0" smtClean="0">
                <a:solidFill>
                  <a:srgbClr val="FF0000"/>
                </a:solidFill>
              </a:rPr>
              <a:t>انشطة الرقابة (</a:t>
            </a:r>
            <a:r>
              <a:rPr lang="en-US" b="1" dirty="0" smtClean="0">
                <a:solidFill>
                  <a:srgbClr val="FF0000"/>
                </a:solidFill>
              </a:rPr>
              <a:t>(Control Activities</a:t>
            </a:r>
            <a:endParaRPr lang="ar-IQ" dirty="0">
              <a:solidFill>
                <a:srgbClr val="FF0000"/>
              </a:solidFill>
            </a:endParaRPr>
          </a:p>
        </p:txBody>
      </p:sp>
      <p:graphicFrame>
        <p:nvGraphicFramePr>
          <p:cNvPr id="4" name="Content Placeholder 3"/>
          <p:cNvGraphicFramePr>
            <a:graphicFrameLocks noGrp="1"/>
          </p:cNvGraphicFramePr>
          <p:nvPr>
            <p:ph idx="1"/>
          </p:nvPr>
        </p:nvGraphicFramePr>
        <p:xfrm>
          <a:off x="428595" y="1219518"/>
          <a:ext cx="8429685" cy="4352622"/>
        </p:xfrm>
        <a:graphic>
          <a:graphicData uri="http://schemas.openxmlformats.org/drawingml/2006/table">
            <a:tbl>
              <a:tblPr rtl="1" firstRow="1" bandRow="1">
                <a:tableStyleId>{5C22544A-7EE6-4342-B048-85BDC9FD1C3A}</a:tableStyleId>
              </a:tblPr>
              <a:tblGrid>
                <a:gridCol w="908104"/>
                <a:gridCol w="4711686"/>
                <a:gridCol w="2809895"/>
              </a:tblGrid>
              <a:tr h="488145">
                <a:tc>
                  <a:txBody>
                    <a:bodyPr/>
                    <a:lstStyle/>
                    <a:p>
                      <a:pPr rtl="1"/>
                      <a:r>
                        <a:rPr lang="ar-IQ" dirty="0" smtClean="0"/>
                        <a:t>ت</a:t>
                      </a:r>
                      <a:endParaRPr lang="ar-IQ" dirty="0"/>
                    </a:p>
                  </a:txBody>
                  <a:tcPr/>
                </a:tc>
                <a:tc>
                  <a:txBody>
                    <a:bodyPr/>
                    <a:lstStyle/>
                    <a:p>
                      <a:pPr rtl="1"/>
                      <a:r>
                        <a:rPr lang="ar-IQ" dirty="0" smtClean="0"/>
                        <a:t>المبادئ </a:t>
                      </a:r>
                      <a:endParaRPr lang="ar-IQ" dirty="0"/>
                    </a:p>
                  </a:txBody>
                  <a:tcPr/>
                </a:tc>
                <a:tc>
                  <a:txBody>
                    <a:bodyPr/>
                    <a:lstStyle/>
                    <a:p>
                      <a:pPr rtl="1"/>
                      <a:r>
                        <a:rPr lang="ar-IQ" dirty="0" smtClean="0"/>
                        <a:t>جانب التركيز</a:t>
                      </a:r>
                      <a:endParaRPr lang="ar-IQ" dirty="0"/>
                    </a:p>
                  </a:txBody>
                  <a:tcPr/>
                </a:tc>
              </a:tr>
              <a:tr h="1016968">
                <a:tc>
                  <a:txBody>
                    <a:bodyPr/>
                    <a:lstStyle/>
                    <a:p>
                      <a:pPr algn="just" rtl="1" fontAlgn="t">
                        <a:spcAft>
                          <a:spcPts val="0"/>
                        </a:spcAft>
                      </a:pPr>
                      <a:r>
                        <a:rPr lang="ar-IQ" sz="1200" dirty="0">
                          <a:latin typeface="Calibri"/>
                          <a:ea typeface="Times New Roman"/>
                          <a:cs typeface="Times New Roman"/>
                        </a:rPr>
                        <a:t>10</a:t>
                      </a:r>
                      <a:endParaRPr lang="en-US" sz="1200" dirty="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ان الوحدة الاقتصادية تختار وتطور انشطة الرقابة التي تساهم في التخفيف من حدة المخاطر الى المستويات المقبوله والتي تواجه تحقيق الاهداف:</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Times New Roman"/>
                        </a:rPr>
                        <a:t>التكامل مع تقييم المخاطر</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الاخذ بالاعتبار العوامل الخاصة بالوحدة الاقتصادية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تحديد العمليات الملائمة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تقييم مزيج من أنواع أنشطة </a:t>
                      </a:r>
                      <a:r>
                        <a:rPr lang="ar-SA" sz="1000" dirty="0" smtClean="0">
                          <a:latin typeface="Calibri"/>
                          <a:ea typeface="Times New Roman"/>
                          <a:cs typeface="Times New Roman"/>
                        </a:rPr>
                        <a:t>الرقابة</a:t>
                      </a:r>
                      <a:endParaRPr lang="ar-IQ" sz="1000" dirty="0" smtClean="0">
                        <a:latin typeface="Calibri"/>
                        <a:ea typeface="Times New Roman"/>
                        <a:cs typeface="Times New Roman"/>
                      </a:endParaRPr>
                    </a:p>
                    <a:p>
                      <a:pPr marL="342900" lvl="0" indent="-342900" algn="just" rtl="1" fontAlgn="t">
                        <a:buClr>
                          <a:srgbClr val="222222"/>
                        </a:buClr>
                        <a:buSzPts val="1200"/>
                        <a:buFont typeface="Arial"/>
                        <a:buChar char="-"/>
                      </a:pPr>
                      <a:endParaRPr lang="en-US" sz="1000" dirty="0">
                        <a:latin typeface="Calibri"/>
                        <a:ea typeface="Times New Roman"/>
                        <a:cs typeface="Times New Roman"/>
                      </a:endParaRPr>
                    </a:p>
                  </a:txBody>
                  <a:tcPr marL="68580" marR="68580" marT="0" marB="0"/>
                </a:tc>
              </a:tr>
              <a:tr h="1220361">
                <a:tc>
                  <a:txBody>
                    <a:bodyPr/>
                    <a:lstStyle/>
                    <a:p>
                      <a:pPr algn="just" rtl="1" fontAlgn="t">
                        <a:spcAft>
                          <a:spcPts val="0"/>
                        </a:spcAft>
                      </a:pPr>
                      <a:r>
                        <a:rPr lang="ar-IQ" sz="1200">
                          <a:latin typeface="Calibri"/>
                          <a:ea typeface="Times New Roman"/>
                          <a:cs typeface="Times New Roman"/>
                        </a:rPr>
                        <a:t>11</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تختار الوحدة الاقتصادية وتطور أنشطة الرقابة العامة على التقنيه لدعم تحقيق الأهداف.</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Times New Roman"/>
                        </a:rPr>
                        <a:t>يحدد الاعتماد بين استخدام التكنولوجيا في العمليات التجارية والتكنولوجيا</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انشاء أنشطة مراقبة البنية التحتية التقنية الملائمة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إنشاء أنشطة رقابة على عملية إدارة الأمن</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اثبات اكتساب التكنولوجيا الملائمة، والتنمية، </a:t>
                      </a:r>
                      <a:r>
                        <a:rPr lang="ar-SA" sz="1000" dirty="0" smtClean="0">
                          <a:latin typeface="Calibri"/>
                          <a:ea typeface="Times New Roman"/>
                          <a:cs typeface="Times New Roman"/>
                        </a:rPr>
                        <a:t>والصيانة</a:t>
                      </a:r>
                      <a:endParaRPr lang="ar-IQ" sz="1000" dirty="0" smtClean="0">
                        <a:latin typeface="Calibri"/>
                        <a:ea typeface="Times New Roman"/>
                        <a:cs typeface="Times New Roman"/>
                      </a:endParaRPr>
                    </a:p>
                    <a:p>
                      <a:pPr marL="342900" lvl="0" indent="-342900" algn="just" rtl="1" fontAlgn="t">
                        <a:buClr>
                          <a:srgbClr val="222222"/>
                        </a:buClr>
                        <a:buSzPts val="1200"/>
                        <a:buFont typeface="Arial"/>
                        <a:buChar char="-"/>
                      </a:pPr>
                      <a:endParaRPr lang="en-US" sz="1000" dirty="0">
                        <a:latin typeface="Calibri"/>
                        <a:ea typeface="Times New Roman"/>
                        <a:cs typeface="Times New Roman"/>
                      </a:endParaRPr>
                    </a:p>
                  </a:txBody>
                  <a:tcPr marL="68580" marR="68580" marT="0" marB="0"/>
                </a:tc>
              </a:tr>
              <a:tr h="1627148">
                <a:tc>
                  <a:txBody>
                    <a:bodyPr/>
                    <a:lstStyle/>
                    <a:p>
                      <a:pPr algn="just" rtl="1" fontAlgn="t">
                        <a:spcAft>
                          <a:spcPts val="0"/>
                        </a:spcAft>
                      </a:pPr>
                      <a:r>
                        <a:rPr lang="ar-IQ" sz="1200">
                          <a:latin typeface="Calibri"/>
                          <a:ea typeface="Times New Roman"/>
                          <a:cs typeface="Times New Roman"/>
                        </a:rPr>
                        <a:t>12</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ان الوحدة الاقتصادية توظف او تنشر عمليا انشطة الرقابة من خلال سياسات والتي تحدد ما هو المطلوب ، ومن خلال اجراءات تجعل السياسات قيد التنفيذ</a:t>
                      </a:r>
                      <a:r>
                        <a:rPr lang="ar-SA" sz="1200">
                          <a:solidFill>
                            <a:srgbClr val="FF0000"/>
                          </a:solidFill>
                          <a:latin typeface="Calibri"/>
                          <a:ea typeface="Times New Roman"/>
                          <a:cs typeface="Times New Roman"/>
                        </a:rPr>
                        <a:t>.</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Times New Roman"/>
                        </a:rPr>
                        <a:t>وضع السياسات والإجراءات لدعم نشر المبادئ التوجيهية للإدارة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تحديد المسؤولية والمساءلة عن تنفيذ السياسات والإجراءات</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الاداء في الوقت المناسب</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اتخاذ الإجراء التصحيحي</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الاداء باستخدام الموظفين المختصين</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إعادة تقييم السياسات والإجراءات</a:t>
                      </a:r>
                      <a:endParaRPr lang="en-US" sz="10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solidFill>
                  <a:srgbClr val="FF0000"/>
                </a:solidFill>
              </a:rPr>
              <a:t>رابعا : </a:t>
            </a:r>
            <a:r>
              <a:rPr lang="ar-IQ" b="1" dirty="0" smtClean="0">
                <a:solidFill>
                  <a:srgbClr val="FF0000"/>
                </a:solidFill>
              </a:rPr>
              <a:t>المعلومات والتوصيل (</a:t>
            </a:r>
            <a:r>
              <a:rPr lang="en-US" b="1" dirty="0" smtClean="0">
                <a:solidFill>
                  <a:srgbClr val="FF0000"/>
                </a:solidFill>
              </a:rPr>
              <a:t>Information &amp; Communication</a:t>
            </a:r>
            <a:endParaRPr lang="ar-IQ" b="1" u="sng" dirty="0">
              <a:solidFill>
                <a:srgbClr val="FF0000"/>
              </a:solidFill>
            </a:endParaRPr>
          </a:p>
        </p:txBody>
      </p:sp>
      <p:graphicFrame>
        <p:nvGraphicFramePr>
          <p:cNvPr id="4" name="Content Placeholder 3"/>
          <p:cNvGraphicFramePr>
            <a:graphicFrameLocks noGrp="1"/>
          </p:cNvGraphicFramePr>
          <p:nvPr>
            <p:ph idx="1"/>
          </p:nvPr>
        </p:nvGraphicFramePr>
        <p:xfrm>
          <a:off x="428595" y="1600200"/>
          <a:ext cx="8258205" cy="4114815"/>
        </p:xfrm>
        <a:graphic>
          <a:graphicData uri="http://schemas.openxmlformats.org/drawingml/2006/table">
            <a:tbl>
              <a:tblPr rtl="1" firstRow="1" bandRow="1">
                <a:tableStyleId>{5C22544A-7EE6-4342-B048-85BDC9FD1C3A}</a:tableStyleId>
              </a:tblPr>
              <a:tblGrid>
                <a:gridCol w="771548"/>
                <a:gridCol w="4733922"/>
                <a:gridCol w="2752735"/>
              </a:tblGrid>
              <a:tr h="609293">
                <a:tc>
                  <a:txBody>
                    <a:bodyPr/>
                    <a:lstStyle/>
                    <a:p>
                      <a:pPr rtl="1"/>
                      <a:r>
                        <a:rPr lang="ar-IQ" dirty="0" smtClean="0"/>
                        <a:t>ت</a:t>
                      </a:r>
                      <a:endParaRPr lang="ar-IQ" dirty="0"/>
                    </a:p>
                  </a:txBody>
                  <a:tcPr/>
                </a:tc>
                <a:tc>
                  <a:txBody>
                    <a:bodyPr/>
                    <a:lstStyle/>
                    <a:p>
                      <a:pPr rtl="1"/>
                      <a:r>
                        <a:rPr lang="ar-IQ" dirty="0" smtClean="0"/>
                        <a:t>المبادئ </a:t>
                      </a:r>
                      <a:endParaRPr lang="ar-IQ" dirty="0"/>
                    </a:p>
                  </a:txBody>
                  <a:tcPr/>
                </a:tc>
                <a:tc>
                  <a:txBody>
                    <a:bodyPr/>
                    <a:lstStyle/>
                    <a:p>
                      <a:pPr rtl="1"/>
                      <a:r>
                        <a:rPr lang="ar-IQ" dirty="0" smtClean="0"/>
                        <a:t>جانب التركيز</a:t>
                      </a:r>
                      <a:endParaRPr lang="ar-IQ" dirty="0"/>
                    </a:p>
                  </a:txBody>
                  <a:tcPr/>
                </a:tc>
              </a:tr>
              <a:tr h="1251972">
                <a:tc>
                  <a:txBody>
                    <a:bodyPr/>
                    <a:lstStyle/>
                    <a:p>
                      <a:pPr algn="just" rtl="1" fontAlgn="t">
                        <a:spcAft>
                          <a:spcPts val="0"/>
                        </a:spcAft>
                      </a:pPr>
                      <a:r>
                        <a:rPr lang="ar-IQ" sz="1200">
                          <a:latin typeface="Calibri"/>
                          <a:ea typeface="Times New Roman"/>
                          <a:cs typeface="Times New Roman"/>
                        </a:rPr>
                        <a:t>13</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تحصل أو تولد الوحدة الاقتصادية وتستخدم معلومات ذات صلة وجودة لدعم عمل المكونات الأخرى للرقابة الداخلية.</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a:latin typeface="Calibri"/>
                          <a:ea typeface="Times New Roman"/>
                          <a:cs typeface="Times New Roman"/>
                        </a:rPr>
                        <a:t>تحديد المعلومات المطلوبة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تحديد المصادر الداخلية والخارجية للبيانات</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العمليات الملائمة لتحويل البيانات الى المعلومات</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المحافظة على الجودة في جميع عمليات المعالجة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الاخذ في الاعتبار التكاليف والمنافع</a:t>
                      </a:r>
                      <a:endParaRPr lang="en-US" sz="1000">
                        <a:latin typeface="Calibri"/>
                        <a:ea typeface="Times New Roman"/>
                        <a:cs typeface="Times New Roman"/>
                      </a:endParaRPr>
                    </a:p>
                  </a:txBody>
                  <a:tcPr marL="68580" marR="68580" marT="0" marB="0"/>
                </a:tc>
              </a:tr>
              <a:tr h="1001578">
                <a:tc>
                  <a:txBody>
                    <a:bodyPr/>
                    <a:lstStyle/>
                    <a:p>
                      <a:pPr algn="just" rtl="1" fontAlgn="t">
                        <a:spcAft>
                          <a:spcPts val="0"/>
                        </a:spcAft>
                      </a:pPr>
                      <a:r>
                        <a:rPr lang="ar-IQ" sz="1200">
                          <a:latin typeface="Calibri"/>
                          <a:ea typeface="Times New Roman"/>
                          <a:cs typeface="Times New Roman"/>
                        </a:rPr>
                        <a:t>14</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تقوم الوحدة الاقتصادية داخليا بتوصيل المعلومات، بما في ذلك أهداف ومسؤوليات الرقابة الداخلية، اللازمة لدعم عمل العناصر الأخرى للرقابة الداخلية.</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a:latin typeface="Calibri"/>
                          <a:ea typeface="Times New Roman"/>
                          <a:cs typeface="Times New Roman"/>
                        </a:rPr>
                        <a:t>نقل معلومات الرقابة الداخلية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التواصل مع المجلس أو المديرين</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توفير خطوط اتصال منفصلة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Times New Roman"/>
                        </a:rPr>
                        <a:t>اختيار طريقة الاتصال الملائمة</a:t>
                      </a:r>
                      <a:endParaRPr lang="en-US" sz="1000">
                        <a:latin typeface="Calibri"/>
                        <a:ea typeface="Times New Roman"/>
                        <a:cs typeface="Times New Roman"/>
                      </a:endParaRPr>
                    </a:p>
                  </a:txBody>
                  <a:tcPr marL="68580" marR="68580" marT="0" marB="0"/>
                </a:tc>
              </a:tr>
              <a:tr h="1251972">
                <a:tc>
                  <a:txBody>
                    <a:bodyPr/>
                    <a:lstStyle/>
                    <a:p>
                      <a:pPr algn="just" rtl="1" fontAlgn="t">
                        <a:spcAft>
                          <a:spcPts val="0"/>
                        </a:spcAft>
                      </a:pPr>
                      <a:r>
                        <a:rPr lang="ar-IQ" sz="1200">
                          <a:latin typeface="Calibri"/>
                          <a:ea typeface="Times New Roman"/>
                          <a:cs typeface="Times New Roman"/>
                        </a:rPr>
                        <a:t>15</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Times New Roman"/>
                        </a:rPr>
                        <a:t>تتواصل الوحدة الاقتصاديه مع الأطراف الخارجیةفیمایتعلق بالمسائل التي تؤثر في عمل عناصر أخرى للرقابة الداخلیة.</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Times New Roman"/>
                        </a:rPr>
                        <a:t>الاتصالات بالأطراف الخارجية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استلام الاتصالات الواردة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التواصل مع مجلس الإدارة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توفير خطوط اتصال منفصلة</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Times New Roman"/>
                        </a:rPr>
                        <a:t>يختار طريقة الاتصال ملائمة</a:t>
                      </a:r>
                      <a:endParaRPr lang="en-US" sz="10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b="1" u="sng" dirty="0" smtClean="0">
                <a:solidFill>
                  <a:srgbClr val="FF0000"/>
                </a:solidFill>
              </a:rPr>
              <a:t>خامسا: </a:t>
            </a:r>
            <a:r>
              <a:rPr lang="ar-IQ" b="1" dirty="0" smtClean="0">
                <a:solidFill>
                  <a:srgbClr val="FF0000"/>
                </a:solidFill>
              </a:rPr>
              <a:t>المتابعة  (</a:t>
            </a:r>
            <a:r>
              <a:rPr lang="en-US" b="1" dirty="0" smtClean="0">
                <a:solidFill>
                  <a:srgbClr val="FF0000"/>
                </a:solidFill>
              </a:rPr>
              <a:t>Monitoring</a:t>
            </a:r>
            <a:r>
              <a:rPr lang="ar-IQ" b="1" dirty="0" smtClean="0">
                <a:solidFill>
                  <a:srgbClr val="FF0000"/>
                </a:solidFill>
              </a:rPr>
              <a:t>)</a:t>
            </a:r>
            <a:endParaRPr lang="ar-IQ" b="1" u="sng" dirty="0">
              <a:solidFill>
                <a:srgbClr val="FF0000"/>
              </a:solidFill>
            </a:endParaRPr>
          </a:p>
        </p:txBody>
      </p:sp>
      <p:graphicFrame>
        <p:nvGraphicFramePr>
          <p:cNvPr id="4" name="Content Placeholder 3"/>
          <p:cNvGraphicFramePr>
            <a:graphicFrameLocks noGrp="1"/>
          </p:cNvGraphicFramePr>
          <p:nvPr>
            <p:ph idx="1"/>
          </p:nvPr>
        </p:nvGraphicFramePr>
        <p:xfrm>
          <a:off x="428596" y="1600200"/>
          <a:ext cx="8258204" cy="3971940"/>
        </p:xfrm>
        <a:graphic>
          <a:graphicData uri="http://schemas.openxmlformats.org/drawingml/2006/table">
            <a:tbl>
              <a:tblPr rtl="1" firstRow="1" bandRow="1">
                <a:tableStyleId>{5C22544A-7EE6-4342-B048-85BDC9FD1C3A}</a:tableStyleId>
              </a:tblPr>
              <a:tblGrid>
                <a:gridCol w="1068936"/>
                <a:gridCol w="4436533"/>
                <a:gridCol w="2752735"/>
              </a:tblGrid>
              <a:tr h="741564">
                <a:tc>
                  <a:txBody>
                    <a:bodyPr/>
                    <a:lstStyle/>
                    <a:p>
                      <a:pPr rtl="1"/>
                      <a:r>
                        <a:rPr lang="ar-IQ" dirty="0" smtClean="0"/>
                        <a:t>ت</a:t>
                      </a:r>
                      <a:endParaRPr lang="ar-IQ" dirty="0"/>
                    </a:p>
                  </a:txBody>
                  <a:tcPr/>
                </a:tc>
                <a:tc>
                  <a:txBody>
                    <a:bodyPr/>
                    <a:lstStyle/>
                    <a:p>
                      <a:pPr rtl="1"/>
                      <a:r>
                        <a:rPr lang="ar-IQ" dirty="0" smtClean="0"/>
                        <a:t>المبادئ </a:t>
                      </a:r>
                      <a:endParaRPr lang="ar-IQ" dirty="0"/>
                    </a:p>
                  </a:txBody>
                  <a:tcPr/>
                </a:tc>
                <a:tc>
                  <a:txBody>
                    <a:bodyPr/>
                    <a:lstStyle/>
                    <a:p>
                      <a:pPr rtl="1"/>
                      <a:r>
                        <a:rPr lang="ar-IQ" dirty="0" smtClean="0"/>
                        <a:t>جانب التركيز</a:t>
                      </a:r>
                      <a:endParaRPr lang="ar-IQ" dirty="0"/>
                    </a:p>
                  </a:txBody>
                  <a:tcPr/>
                </a:tc>
              </a:tr>
              <a:tr h="2133267">
                <a:tc>
                  <a:txBody>
                    <a:bodyPr/>
                    <a:lstStyle/>
                    <a:p>
                      <a:pPr algn="just" rtl="1" fontAlgn="t">
                        <a:spcAft>
                          <a:spcPts val="0"/>
                        </a:spcAft>
                      </a:pPr>
                      <a:r>
                        <a:rPr lang="ar-IQ" sz="1200" dirty="0">
                          <a:latin typeface="Calibri"/>
                          <a:ea typeface="Times New Roman"/>
                          <a:cs typeface="Times New Roman"/>
                        </a:rPr>
                        <a:t>16</a:t>
                      </a:r>
                      <a:endParaRPr lang="en-US" sz="1200" dirty="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Arial"/>
                        </a:rPr>
                        <a:t>تختار الوحدة الاقتصادية ، وتطور، وتجري تقييمات مستمرة و / أو منفصلة للتأكد مما إذا كانت عناصر الرقابة الداخلية حاضرة وفاعلة.</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a:latin typeface="Calibri"/>
                          <a:ea typeface="Times New Roman"/>
                          <a:cs typeface="Arial"/>
                        </a:rPr>
                        <a:t>الاخذ في الاعتبار مزيج من التقييمات الجارية والمنفصلة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Arial"/>
                        </a:rPr>
                        <a:t>الاخذ بالاعتبار معدل التغيير</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Arial"/>
                        </a:rPr>
                        <a:t>تحديد الخط الأساس للتفاهم</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Arial"/>
                        </a:rPr>
                        <a:t>يستخدم الموظفين ذوي المعرفة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Arial"/>
                        </a:rPr>
                        <a:t>التكامل مع العمليات التجارية</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Arial"/>
                        </a:rPr>
                        <a:t>تعديل النطاق والتكرار</a:t>
                      </a:r>
                      <a:endParaRPr lang="en-US" sz="1000">
                        <a:latin typeface="Calibri"/>
                        <a:ea typeface="Times New Roman"/>
                        <a:cs typeface="Times New Roman"/>
                      </a:endParaRPr>
                    </a:p>
                    <a:p>
                      <a:pPr marL="342900" lvl="0" indent="-342900" algn="just" rtl="1" fontAlgn="t">
                        <a:buClr>
                          <a:srgbClr val="222222"/>
                        </a:buClr>
                        <a:buSzPts val="1200"/>
                        <a:buFont typeface="Arial"/>
                        <a:buChar char="-"/>
                      </a:pPr>
                      <a:r>
                        <a:rPr lang="ar-SA" sz="1000">
                          <a:latin typeface="Calibri"/>
                          <a:ea typeface="Times New Roman"/>
                          <a:cs typeface="Arial"/>
                        </a:rPr>
                        <a:t>التقييم موضوعي</a:t>
                      </a:r>
                      <a:endParaRPr lang="en-US" sz="1000">
                        <a:latin typeface="Calibri"/>
                        <a:ea typeface="Times New Roman"/>
                        <a:cs typeface="Times New Roman"/>
                      </a:endParaRPr>
                    </a:p>
                  </a:txBody>
                  <a:tcPr marL="68580" marR="68580" marT="0" marB="0"/>
                </a:tc>
              </a:tr>
              <a:tr h="1097109">
                <a:tc>
                  <a:txBody>
                    <a:bodyPr/>
                    <a:lstStyle/>
                    <a:p>
                      <a:pPr algn="just" rtl="1" fontAlgn="t">
                        <a:spcAft>
                          <a:spcPts val="0"/>
                        </a:spcAft>
                      </a:pPr>
                      <a:r>
                        <a:rPr lang="ar-IQ" sz="1200">
                          <a:latin typeface="Calibri"/>
                          <a:ea typeface="Times New Roman"/>
                          <a:cs typeface="Times New Roman"/>
                        </a:rPr>
                        <a:t>17</a:t>
                      </a:r>
                      <a:endParaRPr lang="en-US" sz="1200">
                        <a:latin typeface="Calibri"/>
                        <a:ea typeface="Times New Roman"/>
                        <a:cs typeface="Times New Roman"/>
                      </a:endParaRPr>
                    </a:p>
                  </a:txBody>
                  <a:tcPr marL="68580" marR="68580" marT="0" marB="0"/>
                </a:tc>
                <a:tc>
                  <a:txBody>
                    <a:bodyPr/>
                    <a:lstStyle/>
                    <a:p>
                      <a:pPr algn="justLow" rtl="1" fontAlgn="t">
                        <a:spcAft>
                          <a:spcPts val="0"/>
                        </a:spcAft>
                      </a:pPr>
                      <a:r>
                        <a:rPr lang="ar-SA" sz="1200">
                          <a:latin typeface="Calibri"/>
                          <a:ea typeface="Times New Roman"/>
                          <a:cs typeface="Arial"/>
                        </a:rPr>
                        <a:t>وتقوم الوحدة الاقتصاديه بتقييم أوجه القصور في الرقابة الداخلية وإبلاغها في الوقت المناسب إلى الأطراف المسؤولة عن اتخاذ الإجراءات التصحيحية، بما في ذلك الإدارة العليا ومجلس الإدارة ، حسب الحاجة.</a:t>
                      </a:r>
                      <a:endParaRPr lang="en-US" sz="1200">
                        <a:latin typeface="Calibri"/>
                        <a:ea typeface="Times New Roman"/>
                        <a:cs typeface="Times New Roman"/>
                      </a:endParaRPr>
                    </a:p>
                  </a:txBody>
                  <a:tcPr marL="68580" marR="68580" marT="0" marB="0"/>
                </a:tc>
                <a:tc>
                  <a:txBody>
                    <a:bodyPr/>
                    <a:lstStyle/>
                    <a:p>
                      <a:pPr marL="342900" lvl="0" indent="-342900" algn="just" rtl="1" fontAlgn="t">
                        <a:buClr>
                          <a:srgbClr val="222222"/>
                        </a:buClr>
                        <a:buSzPts val="1200"/>
                        <a:buFont typeface="Arial"/>
                        <a:buChar char="-"/>
                      </a:pPr>
                      <a:r>
                        <a:rPr lang="ar-SA" sz="1000" dirty="0">
                          <a:latin typeface="Calibri"/>
                          <a:ea typeface="Times New Roman"/>
                          <a:cs typeface="Arial"/>
                        </a:rPr>
                        <a:t>تقييم النتائج</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توصيل او نشر أوجه القصور</a:t>
                      </a:r>
                      <a:r>
                        <a:rPr lang="ar-SA" sz="1000" dirty="0">
                          <a:latin typeface="Calibri"/>
                          <a:ea typeface="Times New Roman"/>
                          <a:cs typeface="Times New Roman"/>
                        </a:rPr>
                        <a:t> او الخلل</a:t>
                      </a:r>
                      <a:endParaRPr lang="en-US" sz="1000" dirty="0">
                        <a:latin typeface="Calibri"/>
                        <a:ea typeface="Times New Roman"/>
                        <a:cs typeface="Times New Roman"/>
                      </a:endParaRPr>
                    </a:p>
                    <a:p>
                      <a:pPr marL="342900" lvl="0" indent="-342900" algn="just" rtl="1" fontAlgn="t">
                        <a:buClr>
                          <a:srgbClr val="222222"/>
                        </a:buClr>
                        <a:buSzPts val="1200"/>
                        <a:buFont typeface="Arial"/>
                        <a:buChar char="-"/>
                      </a:pPr>
                      <a:r>
                        <a:rPr lang="ar-SA" sz="1000" dirty="0">
                          <a:latin typeface="Calibri"/>
                          <a:ea typeface="Times New Roman"/>
                          <a:cs typeface="Arial"/>
                        </a:rPr>
                        <a:t>مراقبة الإجراءات التصحيحية</a:t>
                      </a:r>
                      <a:endParaRPr lang="en-US" sz="10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868346"/>
          </a:xfrm>
        </p:spPr>
        <p:txBody>
          <a:bodyPr/>
          <a:lstStyle/>
          <a:p>
            <a:r>
              <a:rPr lang="ar-IQ" dirty="0" smtClean="0">
                <a:solidFill>
                  <a:srgbClr val="FF0000"/>
                </a:solidFill>
              </a:rPr>
              <a:t>الخلاصة :</a:t>
            </a:r>
            <a:endParaRPr lang="ar-IQ" dirty="0">
              <a:solidFill>
                <a:srgbClr val="FF0000"/>
              </a:solidFill>
            </a:endParaRPr>
          </a:p>
        </p:txBody>
      </p:sp>
      <p:sp>
        <p:nvSpPr>
          <p:cNvPr id="3" name="Content Placeholder 2"/>
          <p:cNvSpPr>
            <a:spLocks noGrp="1"/>
          </p:cNvSpPr>
          <p:nvPr>
            <p:ph idx="1"/>
          </p:nvPr>
        </p:nvSpPr>
        <p:spPr>
          <a:xfrm>
            <a:off x="457200" y="1214422"/>
            <a:ext cx="8258204" cy="4911741"/>
          </a:xfrm>
        </p:spPr>
        <p:txBody>
          <a:bodyPr>
            <a:normAutofit fontScale="92500" lnSpcReduction="20000"/>
          </a:bodyPr>
          <a:lstStyle/>
          <a:p>
            <a:r>
              <a:rPr lang="ar-IQ" dirty="0" smtClean="0"/>
              <a:t>یتضح مما سبق أن تكامل نظام الرقابة الداخلیة وفق مفهوم </a:t>
            </a:r>
            <a:r>
              <a:rPr lang="en-US" dirty="0" smtClean="0"/>
              <a:t>COSO</a:t>
            </a:r>
            <a:r>
              <a:rPr lang="ar-IQ" dirty="0" smtClean="0"/>
              <a:t> يؤدي الى توفير اجراءات رقابة فاعلة على الجوانب المحاسبیة والإداریة في المنشأة، ویحقق إجراءات الضبط الداخلي التي تعمل على ضمان تحقیق أهداف المنشأة بكفاءة.</a:t>
            </a:r>
          </a:p>
          <a:p>
            <a:r>
              <a:rPr lang="ar-IQ" dirty="0" smtClean="0"/>
              <a:t>وبالتالي فإن عملیة الرقابة الداخلیة لا تهدف إلى اصطیاد الأخطاء والتشهیر بها، وإ نما هي عملیة فحص واختبار وتقییم للتأكد من سلامة الإجراءات وتوجیهها، وما إذا كان هناك أي انحراف عن المسار السلیم في تنفیذ الإعمال، ثم التعرف على الأسباب ومناقشتها، وإ عطاء الرأي الفني المتخصص والمحاید بشأنها، وتقدیم التقاریر اللازمة عنها للإدارة حتى تتمكن من اتخاذ الإجراءات التصحیحیة والرفع من كفاءة الأداء، والاطمئنان إلى مستوي المخاطر وحسن تنفیذ المهام بشكل فاعل داخل المنظمة .</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FF0000"/>
                </a:solidFill>
              </a:rPr>
              <a:t>مدخل نظري الى التدقيق الداخلي</a:t>
            </a:r>
            <a:endParaRPr lang="ar-IQ" dirty="0">
              <a:solidFill>
                <a:srgbClr val="FF0000"/>
              </a:solidFill>
            </a:endParaRPr>
          </a:p>
        </p:txBody>
      </p:sp>
      <p:sp>
        <p:nvSpPr>
          <p:cNvPr id="3" name="Content Placeholder 2"/>
          <p:cNvSpPr>
            <a:spLocks noGrp="1"/>
          </p:cNvSpPr>
          <p:nvPr>
            <p:ph idx="1"/>
          </p:nvPr>
        </p:nvSpPr>
        <p:spPr>
          <a:xfrm>
            <a:off x="457200" y="1142984"/>
            <a:ext cx="8115328" cy="4983179"/>
          </a:xfrm>
        </p:spPr>
        <p:txBody>
          <a:bodyPr>
            <a:normAutofit fontScale="85000" lnSpcReduction="10000"/>
          </a:bodyPr>
          <a:lstStyle/>
          <a:p>
            <a:pPr algn="just"/>
            <a:r>
              <a:rPr lang="ar-IQ" dirty="0"/>
              <a:t>شهد مفهوم الرقابة الداخلية </a:t>
            </a:r>
            <a:r>
              <a:rPr lang="ar-IQ" dirty="0" smtClean="0"/>
              <a:t>تطورا </a:t>
            </a:r>
            <a:r>
              <a:rPr lang="ar-IQ" dirty="0"/>
              <a:t>تدريجياً مواكباً </a:t>
            </a:r>
            <a:r>
              <a:rPr lang="ar-IQ" dirty="0" smtClean="0"/>
              <a:t>التطورات </a:t>
            </a:r>
            <a:r>
              <a:rPr lang="ar-IQ" dirty="0"/>
              <a:t>المتلاحقة في الحياة </a:t>
            </a:r>
            <a:r>
              <a:rPr lang="ar-IQ" dirty="0" smtClean="0"/>
              <a:t>الاقتصادية، فالرقابة </a:t>
            </a:r>
            <a:r>
              <a:rPr lang="ar-IQ" dirty="0"/>
              <a:t>الداخلية لم تعد </a:t>
            </a:r>
            <a:r>
              <a:rPr lang="ar-IQ" dirty="0" smtClean="0"/>
              <a:t>مجرد </a:t>
            </a:r>
            <a:r>
              <a:rPr lang="ar-IQ" dirty="0"/>
              <a:t>وسائل تكفل الحماية لأصول المؤسسة فحسب، بل تطورت </a:t>
            </a:r>
            <a:r>
              <a:rPr lang="ar-IQ" dirty="0" smtClean="0"/>
              <a:t>لتصبح مجموعة </a:t>
            </a:r>
            <a:r>
              <a:rPr lang="ar-IQ" dirty="0"/>
              <a:t>من العناصر والمكونات </a:t>
            </a:r>
            <a:r>
              <a:rPr lang="ar-IQ" dirty="0" smtClean="0"/>
              <a:t>المترابطة </a:t>
            </a:r>
            <a:r>
              <a:rPr lang="ar-IQ" dirty="0"/>
              <a:t>التي تضعها الإدارة العليا لضمان تحقيق أهداف </a:t>
            </a:r>
            <a:r>
              <a:rPr lang="ar-IQ" dirty="0" smtClean="0"/>
              <a:t>المؤسسة، وقد </a:t>
            </a:r>
            <a:r>
              <a:rPr lang="ar-IQ" dirty="0"/>
              <a:t>جاء هذا التطور في مفاهيم الرقابة الداخلية بوصفها نتيجة طبيعية لعوامل وظروف عديدة لعل </a:t>
            </a:r>
            <a:r>
              <a:rPr lang="ar-IQ" dirty="0" smtClean="0"/>
              <a:t>من أبرزها </a:t>
            </a:r>
            <a:r>
              <a:rPr lang="ar-IQ" dirty="0"/>
              <a:t>التوسع </a:t>
            </a:r>
            <a:r>
              <a:rPr lang="ar-IQ" dirty="0" smtClean="0"/>
              <a:t>الكبير </a:t>
            </a:r>
            <a:r>
              <a:rPr lang="ar-IQ" dirty="0"/>
              <a:t>في حجم المؤسسات وأهدافها، اتساع رقع نشاطها و تنوع عملياتها </a:t>
            </a:r>
            <a:r>
              <a:rPr lang="ar-IQ" dirty="0" smtClean="0"/>
              <a:t>.</a:t>
            </a:r>
            <a:r>
              <a:rPr lang="ar-IQ" dirty="0"/>
              <a:t> ويعتبر نظام الرقابة الداخلية في أي مؤسسة بمثابة خط الدفاع الأول الذي يحمي </a:t>
            </a:r>
            <a:r>
              <a:rPr lang="ar-IQ" dirty="0" smtClean="0"/>
              <a:t>مصالح المساهمين </a:t>
            </a:r>
            <a:r>
              <a:rPr lang="ar-IQ" dirty="0"/>
              <a:t>بصفة خاصة وكافة </a:t>
            </a:r>
            <a:r>
              <a:rPr lang="ar-IQ" dirty="0" smtClean="0"/>
              <a:t>الأطراف </a:t>
            </a:r>
            <a:r>
              <a:rPr lang="ar-IQ" dirty="0"/>
              <a:t>ذات العلاقة بالمنشأة عامة حيث أنه يوفر الحماية </a:t>
            </a:r>
            <a:r>
              <a:rPr lang="ar-IQ" dirty="0" smtClean="0"/>
              <a:t>لإنتاج معلومات </a:t>
            </a:r>
            <a:r>
              <a:rPr lang="ar-IQ" dirty="0"/>
              <a:t>مالية يمكن الاعتماد عليها في اتخاذ </a:t>
            </a:r>
            <a:r>
              <a:rPr lang="ar-IQ" dirty="0" smtClean="0"/>
              <a:t>قرارات </a:t>
            </a:r>
            <a:r>
              <a:rPr lang="ar-IQ" dirty="0"/>
              <a:t>الاستثمار والائتمان السليمة كما يعد </a:t>
            </a:r>
            <a:r>
              <a:rPr lang="ar-IQ" dirty="0" smtClean="0"/>
              <a:t>الأساس الذي </a:t>
            </a:r>
            <a:r>
              <a:rPr lang="ar-IQ" dirty="0"/>
              <a:t>يوليه </a:t>
            </a:r>
            <a:r>
              <a:rPr lang="ar-IQ" dirty="0" smtClean="0"/>
              <a:t>المراجع </a:t>
            </a:r>
            <a:r>
              <a:rPr lang="ar-IQ" dirty="0"/>
              <a:t>اهتمامه عند فحص </a:t>
            </a:r>
            <a:r>
              <a:rPr lang="ar-IQ" dirty="0" smtClean="0"/>
              <a:t>ومراجعة </a:t>
            </a:r>
            <a:r>
              <a:rPr lang="ar-IQ" dirty="0"/>
              <a:t>التقارير المالية للمؤسسة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3297238"/>
          </a:xfrm>
        </p:spPr>
        <p:txBody>
          <a:bodyPr/>
          <a:lstStyle/>
          <a:p>
            <a:r>
              <a:rPr lang="ar-IQ" dirty="0" smtClean="0">
                <a:solidFill>
                  <a:srgbClr val="00B0F0"/>
                </a:solidFill>
              </a:rPr>
              <a:t>نهاية المحاضرة</a:t>
            </a:r>
            <a:br>
              <a:rPr lang="ar-IQ" dirty="0" smtClean="0">
                <a:solidFill>
                  <a:srgbClr val="00B0F0"/>
                </a:solidFill>
              </a:rPr>
            </a:br>
            <a:r>
              <a:rPr lang="ar-IQ" dirty="0" smtClean="0">
                <a:solidFill>
                  <a:srgbClr val="00B0F0"/>
                </a:solidFill>
              </a:rPr>
              <a:t>شكرا لاصغائكم</a:t>
            </a:r>
            <a:endParaRPr lang="ar-IQ" dirty="0">
              <a:solidFill>
                <a:srgbClr val="00B0F0"/>
              </a:solidFill>
            </a:endParaRPr>
          </a:p>
        </p:txBody>
      </p:sp>
      <p:sp>
        <p:nvSpPr>
          <p:cNvPr id="3" name="Content Placeholder 2"/>
          <p:cNvSpPr>
            <a:spLocks noGrp="1"/>
          </p:cNvSpPr>
          <p:nvPr>
            <p:ph idx="1"/>
          </p:nvPr>
        </p:nvSpPr>
        <p:spPr>
          <a:xfrm flipV="1">
            <a:off x="457200" y="6126163"/>
            <a:ext cx="8543956" cy="45719"/>
          </a:xfrm>
        </p:spPr>
        <p:txBody>
          <a:bodyPr>
            <a:normAutofit fontScale="25000" lnSpcReduction="20000"/>
          </a:bodyPr>
          <a:lstStyle/>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74638"/>
            <a:ext cx="8258204" cy="3582990"/>
          </a:xfrm>
        </p:spPr>
        <p:txBody>
          <a:bodyPr>
            <a:normAutofit/>
          </a:bodyPr>
          <a:lstStyle/>
          <a:p>
            <a:r>
              <a:rPr lang="ar-IQ" dirty="0" smtClean="0">
                <a:solidFill>
                  <a:srgbClr val="00B0F0"/>
                </a:solidFill>
              </a:rPr>
              <a:t>النموذج الثاني </a:t>
            </a:r>
            <a:br>
              <a:rPr lang="ar-IQ" dirty="0" smtClean="0">
                <a:solidFill>
                  <a:srgbClr val="00B0F0"/>
                </a:solidFill>
              </a:rPr>
            </a:br>
            <a:r>
              <a:rPr lang="ar-IQ" dirty="0" smtClean="0">
                <a:solidFill>
                  <a:srgbClr val="00B0F0"/>
                </a:solidFill>
              </a:rPr>
              <a:t>نموذج </a:t>
            </a:r>
            <a:r>
              <a:rPr lang="en-US" dirty="0" smtClean="0">
                <a:solidFill>
                  <a:srgbClr val="00B0F0"/>
                </a:solidFill>
              </a:rPr>
              <a:t>CAMELS</a:t>
            </a:r>
            <a:endParaRPr lang="ar-IQ" dirty="0">
              <a:solidFill>
                <a:srgbClr val="00B0F0"/>
              </a:solidFill>
            </a:endParaRPr>
          </a:p>
        </p:txBody>
      </p:sp>
      <p:sp>
        <p:nvSpPr>
          <p:cNvPr id="3" name="Content Placeholder 2"/>
          <p:cNvSpPr>
            <a:spLocks noGrp="1"/>
          </p:cNvSpPr>
          <p:nvPr>
            <p:ph idx="1"/>
          </p:nvPr>
        </p:nvSpPr>
        <p:spPr>
          <a:xfrm>
            <a:off x="457200" y="6072206"/>
            <a:ext cx="8258204" cy="53957"/>
          </a:xfrm>
        </p:spPr>
        <p:txBody>
          <a:bodyPr>
            <a:normAutofit fontScale="25000" lnSpcReduction="20000"/>
          </a:bodyPr>
          <a:lstStyle/>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868346"/>
          </a:xfrm>
        </p:spPr>
        <p:txBody>
          <a:bodyPr/>
          <a:lstStyle/>
          <a:p>
            <a:r>
              <a:rPr lang="ar-IQ" dirty="0" smtClean="0">
                <a:solidFill>
                  <a:srgbClr val="FF0000"/>
                </a:solidFill>
              </a:rPr>
              <a:t>نظام </a:t>
            </a:r>
            <a:r>
              <a:rPr lang="en-US" dirty="0" smtClean="0">
                <a:solidFill>
                  <a:srgbClr val="FF0000"/>
                </a:solidFill>
              </a:rPr>
              <a:t>CAMELS</a:t>
            </a:r>
            <a:endParaRPr lang="ar-IQ" dirty="0">
              <a:solidFill>
                <a:srgbClr val="FF0000"/>
              </a:solidFill>
            </a:endParaRPr>
          </a:p>
        </p:txBody>
      </p:sp>
      <p:sp>
        <p:nvSpPr>
          <p:cNvPr id="3" name="Content Placeholder 2"/>
          <p:cNvSpPr>
            <a:spLocks noGrp="1"/>
          </p:cNvSpPr>
          <p:nvPr>
            <p:ph idx="1"/>
          </p:nvPr>
        </p:nvSpPr>
        <p:spPr>
          <a:xfrm>
            <a:off x="457200" y="1142984"/>
            <a:ext cx="8258204" cy="4983179"/>
          </a:xfrm>
        </p:spPr>
        <p:txBody>
          <a:bodyPr>
            <a:normAutofit fontScale="62500" lnSpcReduction="20000"/>
          </a:bodyPr>
          <a:lstStyle/>
          <a:p>
            <a:pPr algn="just"/>
            <a:r>
              <a:rPr lang="ar-IQ" dirty="0" smtClean="0"/>
              <a:t>يعد القطاع المصرفي من القطاعا ت المهمة إ ذ يمثل حلقة مهمة من حلقات تطور النظام المالي في أي بلد وانعكاسا لنظمه الاقتصادية والمالية . لذلك يسعى هذا القطاع ومن الدور الذي يلعبه إلى انتهاج سياسا ت مالية ونقدية تهدف بالدرجة الأساس الى تعظيم أرباحه وفقا لطبيعة عمله التجاري من خلا ل تجميع معظم مدخرات المجتمع ومنح الائتمان لكافة الانشطة الاقتصادية وتقديم الخدمات المصرفية على إختلاف أنواعها .</a:t>
            </a:r>
          </a:p>
          <a:p>
            <a:pPr algn="just"/>
            <a:r>
              <a:rPr lang="ar-IQ" dirty="0" smtClean="0"/>
              <a:t>يعد الائتمان المصرفي فعالية مصرفية غاية في الأهمية ومن أكثر الفعاليات المصرفية جاذبية لإدارة المصارف التجارية والمؤسسات المالية الوسيطة الأخرى , ولكنه في الوقت ذاته يعد من أكثر الأدوات الاقتصادية حساسية , اذ لا تقف تأثيراتها الضارة على المصارف والمؤسسات المالية الوسيطة و انما تصل بأضرارها إلى الاقتصاد الوطني ان لم يحسن استخدامها , فمن خلالها يمكن تحقيق الجزء الأكبر من الأرباح ومن دونها تفقد المصارف دورها كوسيط مالي ,كما يعد الأئتمان المصرفي الاستثمارالأكثر قسوة على ادارة المصرف نظرا لما يتحمله من مخاطر متعددة قد تؤدي إلى إنهيارها .</a:t>
            </a:r>
          </a:p>
          <a:p>
            <a:r>
              <a:rPr lang="ar-IQ" dirty="0" smtClean="0"/>
              <a:t>الامر الذي ادى الى سعي الكثير من المصارف الى تحسين ادائها و تطبيق اساليب حديثة للكشف عن نقاط الضعف و القوة فيها , و من هنا جاء نظام التقييم المصرفي الامريكي (</a:t>
            </a:r>
            <a:r>
              <a:rPr lang="en-US" dirty="0" smtClean="0"/>
              <a:t>CAMELS </a:t>
            </a:r>
            <a:r>
              <a:rPr lang="ar-IQ" dirty="0" smtClean="0"/>
              <a:t>) ليقدم تحليلاً لنقاط الضعف و القوة في المؤسسات المصرفية بما يؤدي الى دعم نظام الرقابة و التفتيش المصرفي .</a:t>
            </a:r>
          </a:p>
          <a:p>
            <a:pPr algn="just"/>
            <a:r>
              <a:rPr lang="ar-IQ" dirty="0" smtClean="0"/>
              <a:t>وفي هذا الاطار تبنت الولايات المتحدة الأمريكية في العام 1979 نظاما موحدا لتقييم المصارف, وفي عام 1996 تم مراجعة هذا النظام ليعكس التغيرات في العمل المصرفي وفي إجراءات وسياسات الوكالات الرقابية الحكومية .</a:t>
            </a:r>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868346"/>
          </a:xfrm>
        </p:spPr>
        <p:txBody>
          <a:bodyPr/>
          <a:lstStyle/>
          <a:p>
            <a:r>
              <a:rPr lang="ar-IQ" b="1" dirty="0" smtClean="0">
                <a:solidFill>
                  <a:srgbClr val="FF0000"/>
                </a:solidFill>
              </a:rPr>
              <a:t>التطور التأريخي لنظام </a:t>
            </a:r>
            <a:r>
              <a:rPr lang="en-US" b="1" dirty="0" smtClean="0">
                <a:solidFill>
                  <a:srgbClr val="FF0000"/>
                </a:solidFill>
              </a:rPr>
              <a:t>CAMELS</a:t>
            </a:r>
            <a:endParaRPr lang="ar-IQ" dirty="0">
              <a:solidFill>
                <a:srgbClr val="FF0000"/>
              </a:solidFill>
            </a:endParaRPr>
          </a:p>
        </p:txBody>
      </p:sp>
      <p:sp>
        <p:nvSpPr>
          <p:cNvPr id="3" name="Content Placeholder 2"/>
          <p:cNvSpPr>
            <a:spLocks noGrp="1"/>
          </p:cNvSpPr>
          <p:nvPr>
            <p:ph idx="1"/>
          </p:nvPr>
        </p:nvSpPr>
        <p:spPr>
          <a:xfrm>
            <a:off x="457200" y="1071546"/>
            <a:ext cx="8115328" cy="5054617"/>
          </a:xfrm>
        </p:spPr>
        <p:txBody>
          <a:bodyPr>
            <a:normAutofit fontScale="70000" lnSpcReduction="20000"/>
          </a:bodyPr>
          <a:lstStyle/>
          <a:p>
            <a:r>
              <a:rPr lang="ar-IQ" b="1" dirty="0" smtClean="0"/>
              <a:t> المرحلة الأولى : نظام </a:t>
            </a:r>
            <a:r>
              <a:rPr lang="en-US" b="1" dirty="0" smtClean="0"/>
              <a:t>CAEL</a:t>
            </a:r>
            <a:endParaRPr lang="ar-IQ" b="1" dirty="0" smtClean="0"/>
          </a:p>
          <a:p>
            <a:pPr>
              <a:buNone/>
            </a:pPr>
            <a:r>
              <a:rPr lang="ar-IQ" dirty="0" smtClean="0"/>
              <a:t>و هو عبارة عن مؤشر سريع الالمام بحقيقة الموقف المالي لأي مصرف ومعرفة درجة التصنيف و هو أحد الوسائل الرقابية غير المباشرة (</a:t>
            </a:r>
            <a:r>
              <a:rPr lang="en-US" dirty="0" smtClean="0"/>
              <a:t>OFF- Site Supervision </a:t>
            </a:r>
            <a:r>
              <a:rPr lang="ar-IQ" dirty="0" smtClean="0"/>
              <a:t>)التي تتم عن طريق الرقابة المرسلة من المصارف التجارية للبنك المركزي .</a:t>
            </a:r>
          </a:p>
          <a:p>
            <a:r>
              <a:rPr lang="ar-IQ" b="1" dirty="0" smtClean="0"/>
              <a:t>المرحلة الثانية : نظام </a:t>
            </a:r>
            <a:r>
              <a:rPr lang="en-US" b="1" dirty="0" smtClean="0"/>
              <a:t>CAMEL</a:t>
            </a:r>
            <a:endParaRPr lang="ar-IQ" b="1" dirty="0" smtClean="0"/>
          </a:p>
          <a:p>
            <a:pPr>
              <a:buNone/>
            </a:pPr>
            <a:r>
              <a:rPr lang="ar-IQ" dirty="0" smtClean="0"/>
              <a:t>هو عبارة عن نظام تقييم موحد على الصعيد الدولي وقد اثبت بأنه اداة فعالة للإشراف الداخلي لتقييم السلامة المالية على اساس تحديد تلك المؤسسات التي تتطلب اهتماما خاصا اوالمراقبة</a:t>
            </a:r>
          </a:p>
          <a:p>
            <a:r>
              <a:rPr lang="ar-IQ" b="1" dirty="0" smtClean="0"/>
              <a:t>المرحلة الثالثة : نظام </a:t>
            </a:r>
            <a:r>
              <a:rPr lang="en-US" b="1" dirty="0" smtClean="0"/>
              <a:t>CAMELS</a:t>
            </a:r>
            <a:endParaRPr lang="ar-IQ" b="1" dirty="0" smtClean="0"/>
          </a:p>
          <a:p>
            <a:pPr>
              <a:buNone/>
            </a:pPr>
            <a:r>
              <a:rPr lang="ar-IQ" dirty="0" smtClean="0"/>
              <a:t>لما كانت البنوك المركزية تضطلع بمهام الرقابة المصرفية على أداء الجهاز المصرفي، وتتخذ في سبيل تحقيق ذلك عدة وسائل وإجراءات تنصب نحو كل من الرقابة الوقائية،</a:t>
            </a:r>
            <a:r>
              <a:rPr lang="en-US" dirty="0" smtClean="0"/>
              <a:t>Protective </a:t>
            </a:r>
            <a:r>
              <a:rPr lang="en-US" dirty="0" err="1" smtClean="0"/>
              <a:t>Countrol</a:t>
            </a:r>
            <a:r>
              <a:rPr lang="ar-IQ" dirty="0" smtClean="0"/>
              <a:t>والرقابة الواقية ،</a:t>
            </a:r>
            <a:r>
              <a:rPr lang="en-US" dirty="0" smtClean="0"/>
              <a:t>Preventive Control</a:t>
            </a:r>
            <a:r>
              <a:rPr lang="ar-IQ" dirty="0" smtClean="0"/>
              <a:t>، إلا أن تطورات العمل المصرفي وتعقيداته وتوسع وتنوع عملياته أوجدت الحاجة إلى توفير نظم رقا بية أخرى داعمة لهذه الرقابة،</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868346"/>
          </a:xfrm>
        </p:spPr>
        <p:txBody>
          <a:bodyPr/>
          <a:lstStyle/>
          <a:p>
            <a:r>
              <a:rPr lang="ar-IQ" dirty="0" smtClean="0">
                <a:solidFill>
                  <a:srgbClr val="FF0000"/>
                </a:solidFill>
              </a:rPr>
              <a:t>مكونات نظام </a:t>
            </a:r>
            <a:r>
              <a:rPr lang="en-US" dirty="0" smtClean="0">
                <a:solidFill>
                  <a:srgbClr val="FF0000"/>
                </a:solidFill>
              </a:rPr>
              <a:t>CAMELS</a:t>
            </a:r>
            <a:endParaRPr lang="ar-IQ" dirty="0">
              <a:solidFill>
                <a:srgbClr val="FF0000"/>
              </a:solidFill>
            </a:endParaRPr>
          </a:p>
        </p:txBody>
      </p:sp>
      <p:sp>
        <p:nvSpPr>
          <p:cNvPr id="3" name="Content Placeholder 2"/>
          <p:cNvSpPr>
            <a:spLocks noGrp="1"/>
          </p:cNvSpPr>
          <p:nvPr>
            <p:ph idx="1"/>
          </p:nvPr>
        </p:nvSpPr>
        <p:spPr>
          <a:xfrm>
            <a:off x="457200" y="1142984"/>
            <a:ext cx="8186766" cy="4983179"/>
          </a:xfrm>
        </p:spPr>
        <p:txBody>
          <a:bodyPr/>
          <a:lstStyle/>
          <a:p>
            <a:r>
              <a:rPr lang="ar-IQ" dirty="0" smtClean="0"/>
              <a:t>وهي أختصار لست مكونات رئيسيه هي :</a:t>
            </a:r>
          </a:p>
          <a:p>
            <a:pPr>
              <a:buNone/>
            </a:pPr>
            <a:r>
              <a:rPr lang="ar-IQ" b="1" dirty="0" smtClean="0"/>
              <a:t>كفاية راس المال</a:t>
            </a:r>
            <a:r>
              <a:rPr lang="ar-IQ" dirty="0" smtClean="0"/>
              <a:t> </a:t>
            </a:r>
            <a:r>
              <a:rPr lang="en-US" b="1" u="sng" dirty="0" smtClean="0"/>
              <a:t>C</a:t>
            </a:r>
            <a:r>
              <a:rPr lang="en-US" b="1" dirty="0" smtClean="0"/>
              <a:t>apital Adequacy</a:t>
            </a:r>
            <a:endParaRPr lang="ar-IQ" b="1" dirty="0" smtClean="0"/>
          </a:p>
          <a:p>
            <a:pPr>
              <a:buNone/>
            </a:pPr>
            <a:r>
              <a:rPr lang="ar-IQ" b="1" dirty="0" smtClean="0"/>
              <a:t>نوعية الاصول </a:t>
            </a:r>
            <a:r>
              <a:rPr lang="en-US" b="1" u="sng" dirty="0" smtClean="0"/>
              <a:t>A</a:t>
            </a:r>
            <a:r>
              <a:rPr lang="en-US" b="1" dirty="0" smtClean="0"/>
              <a:t>ssets Quality</a:t>
            </a:r>
            <a:endParaRPr lang="ar-IQ" b="1" dirty="0" smtClean="0"/>
          </a:p>
          <a:p>
            <a:pPr>
              <a:buNone/>
            </a:pPr>
            <a:r>
              <a:rPr lang="ar-IQ" b="1" dirty="0" smtClean="0"/>
              <a:t>سلامة الادارة </a:t>
            </a:r>
            <a:r>
              <a:rPr lang="en-US" b="1" u="sng" dirty="0" smtClean="0"/>
              <a:t>M</a:t>
            </a:r>
            <a:r>
              <a:rPr lang="en-US" b="1" dirty="0" smtClean="0"/>
              <a:t>anagement Efficiency</a:t>
            </a:r>
            <a:endParaRPr lang="ar-IQ" b="1" dirty="0" smtClean="0"/>
          </a:p>
          <a:p>
            <a:pPr>
              <a:buNone/>
            </a:pPr>
            <a:r>
              <a:rPr lang="ar-IQ" b="1" dirty="0" smtClean="0"/>
              <a:t>ادارة الربحية </a:t>
            </a:r>
            <a:r>
              <a:rPr lang="en-US" b="1" u="sng" dirty="0" smtClean="0"/>
              <a:t>E</a:t>
            </a:r>
            <a:r>
              <a:rPr lang="en-US" b="1" dirty="0" smtClean="0"/>
              <a:t>arnings Management</a:t>
            </a:r>
            <a:endParaRPr lang="ar-IQ" b="1" dirty="0" smtClean="0"/>
          </a:p>
          <a:p>
            <a:pPr>
              <a:buNone/>
            </a:pPr>
            <a:r>
              <a:rPr lang="ar-IQ" b="1" dirty="0" smtClean="0"/>
              <a:t>درجة السيولة </a:t>
            </a:r>
            <a:r>
              <a:rPr lang="en-US" b="1" u="sng" dirty="0" smtClean="0"/>
              <a:t>L</a:t>
            </a:r>
            <a:r>
              <a:rPr lang="en-US" b="1" dirty="0" smtClean="0"/>
              <a:t>iquidity Position</a:t>
            </a:r>
            <a:endParaRPr lang="ar-IQ" b="1" dirty="0" smtClean="0"/>
          </a:p>
          <a:p>
            <a:pPr>
              <a:buNone/>
            </a:pPr>
            <a:r>
              <a:rPr lang="ar-IQ" b="1" dirty="0" smtClean="0"/>
              <a:t>درجة حساسية المخاطر السوقية </a:t>
            </a:r>
            <a:r>
              <a:rPr lang="en-US" b="1" u="sng" dirty="0" smtClean="0"/>
              <a:t>S</a:t>
            </a:r>
            <a:r>
              <a:rPr lang="en-US" b="1" dirty="0" smtClean="0"/>
              <a:t>ensitivity Of Market Risk</a:t>
            </a:r>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725470"/>
          </a:xfrm>
        </p:spPr>
        <p:txBody>
          <a:bodyPr>
            <a:normAutofit fontScale="90000"/>
          </a:bodyPr>
          <a:lstStyle/>
          <a:p>
            <a:r>
              <a:rPr lang="ar-IQ" dirty="0" smtClean="0">
                <a:solidFill>
                  <a:srgbClr val="FF0000"/>
                </a:solidFill>
              </a:rPr>
              <a:t>الية عمل النظام</a:t>
            </a:r>
            <a:endParaRPr lang="ar-IQ" dirty="0">
              <a:solidFill>
                <a:srgbClr val="FF0000"/>
              </a:solidFill>
            </a:endParaRPr>
          </a:p>
        </p:txBody>
      </p:sp>
      <p:sp>
        <p:nvSpPr>
          <p:cNvPr id="3" name="Content Placeholder 2"/>
          <p:cNvSpPr>
            <a:spLocks noGrp="1"/>
          </p:cNvSpPr>
          <p:nvPr>
            <p:ph idx="1"/>
          </p:nvPr>
        </p:nvSpPr>
        <p:spPr>
          <a:xfrm>
            <a:off x="457200" y="1071546"/>
            <a:ext cx="8115328" cy="5054617"/>
          </a:xfrm>
        </p:spPr>
        <p:txBody>
          <a:bodyPr>
            <a:normAutofit fontScale="77500" lnSpcReduction="20000"/>
          </a:bodyPr>
          <a:lstStyle/>
          <a:p>
            <a:r>
              <a:rPr lang="ar-IQ" dirty="0" smtClean="0"/>
              <a:t>يتطلب إجراء تصنيف رقمي لكل مصرف بالاستناد إلى العناصر الست الأساسية، ويحدد ) لكل عنصر تصنيف رقمي من ( 1إلى 5) إ ذ يكون التصنيف ( 1) الأفضل، والتصنيف ( 5) الأدنى، ويتم تحديد التصنيف النهائي للمصرف استنادا إلى تقييمات كل عنصر رئيسي من العناصر المذكورة والتي تأخذ في الاعتبار جميع العوامل المؤثرة في تقييمات العناصر المكونة</a:t>
            </a:r>
          </a:p>
          <a:p>
            <a:r>
              <a:rPr lang="ar-IQ" b="1" dirty="0" smtClean="0"/>
              <a:t>التصنيف القوي:</a:t>
            </a:r>
          </a:p>
          <a:p>
            <a:pPr>
              <a:buNone/>
            </a:pPr>
            <a:r>
              <a:rPr lang="ar-IQ" dirty="0" smtClean="0"/>
              <a:t>يعطى هذا التصنيف للمصارف التي تتصف بالمتانة من جميع النواحي و يقع تحت درجة تصنيف رقم ( 1) و لا يوجد لديه أية نقاط ضعف و إن كانت هناك نقاط ضعف فإنها في العادة تكون طفيفة و يمكن التعامل معها من قبل مجلس الإدارة و الإدارة العليا للمصرف . و كذلك تكون المصارف التي تقع ضمن هذا التصنيف مصارف قوية و عندها القدرة لمقاومة أي ظروف خارجية مؤثرة مثل عدم الاستقرار الاقتصادي . وتكون هذه المصارف ملتزمة بشكل كامل بالانظمة والقوانين . وبالتالي فإن هذه المصارف تتمتع بأداء قوي و إدارة كفوءة للمخاطر و لاتشكل أي قلق للسلطات الرقابية</a:t>
            </a:r>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439718"/>
          </a:xfrm>
        </p:spPr>
        <p:txBody>
          <a:bodyPr>
            <a:normAutofit fontScale="90000"/>
          </a:bodyPr>
          <a:lstStyle/>
          <a:p>
            <a:r>
              <a:rPr lang="ar-IQ" dirty="0" smtClean="0">
                <a:solidFill>
                  <a:srgbClr val="FF0000"/>
                </a:solidFill>
              </a:rPr>
              <a:t>الية عمل النظام</a:t>
            </a:r>
            <a:endParaRPr lang="ar-IQ" dirty="0">
              <a:solidFill>
                <a:srgbClr val="FF0000"/>
              </a:solidFill>
            </a:endParaRPr>
          </a:p>
        </p:txBody>
      </p:sp>
      <p:sp>
        <p:nvSpPr>
          <p:cNvPr id="3" name="Content Placeholder 2"/>
          <p:cNvSpPr>
            <a:spLocks noGrp="1"/>
          </p:cNvSpPr>
          <p:nvPr>
            <p:ph idx="1"/>
          </p:nvPr>
        </p:nvSpPr>
        <p:spPr>
          <a:xfrm>
            <a:off x="457200" y="714356"/>
            <a:ext cx="8329642" cy="5411807"/>
          </a:xfrm>
        </p:spPr>
        <p:txBody>
          <a:bodyPr>
            <a:normAutofit fontScale="55000" lnSpcReduction="20000"/>
          </a:bodyPr>
          <a:lstStyle/>
          <a:p>
            <a:pPr algn="just"/>
            <a:r>
              <a:rPr lang="ar-IQ" b="1" dirty="0" smtClean="0"/>
              <a:t>التصنيف المرضي:</a:t>
            </a:r>
          </a:p>
          <a:p>
            <a:pPr algn="just">
              <a:buNone/>
            </a:pPr>
            <a:r>
              <a:rPr lang="ar-IQ" dirty="0" smtClean="0"/>
              <a:t>المصارف في هذه المجموعة توضع تحت درجة تصنيف رقم ( 2)  و هي في الأساس سليمة وإن المصارف التي تحصل على هذا التصنيف بصفة عامة تكون تحت سيطرة مجلس الإدارة اولإدارة وتكون هذه المصارف مستقرة و قادرة على تحمل التقلبات التجارية , و هذه المؤسسات المالية تكون ممتثلة للقوانين و اللوائح , و لا يوجد هناك قلقا ذا أثر من قبل السلطات الرقابية و إذا</a:t>
            </a:r>
            <a:r>
              <a:rPr lang="en-US" dirty="0" smtClean="0"/>
              <a:t> </a:t>
            </a:r>
            <a:r>
              <a:rPr lang="ar-IQ" dirty="0" smtClean="0"/>
              <a:t>تدخلت السلطات الرقابية يكون محدودا وغيررسمي</a:t>
            </a:r>
          </a:p>
          <a:p>
            <a:pPr algn="just"/>
            <a:r>
              <a:rPr lang="ar-IQ" b="1" dirty="0" smtClean="0"/>
              <a:t>التصنيف المعقول :</a:t>
            </a:r>
          </a:p>
          <a:p>
            <a:pPr algn="just">
              <a:buNone/>
            </a:pPr>
            <a:r>
              <a:rPr lang="ar-IQ" dirty="0" smtClean="0"/>
              <a:t>و هي المصارف ذات التصنيف رقم ( 3) لها نقاط ضعف بشكل عام في عنصر واحد او اكثر وهذه المصارف تحمل مزيجا من نقاط الضعف التي تتراوح بين المتوسطة إلى شديدة , اذا لم يتم تصحيحها في غضون مدة زمنية معقولة يمكن ان تؤدي إلى عدم قدرة المصرف بالتعامل مع التقلبات وتكون اكثر عرضة للظروف الخارجية , وهذه المصارف عادة تكون اقل من مرضية والمصارف في هذه المجموعة تكون غير متقيدة بالقوانين و الأنظمة</a:t>
            </a:r>
          </a:p>
          <a:p>
            <a:pPr algn="just"/>
            <a:r>
              <a:rPr lang="ar-IQ" b="1" dirty="0" smtClean="0"/>
              <a:t>التصنيف الهامشي :</a:t>
            </a:r>
          </a:p>
          <a:p>
            <a:pPr algn="just">
              <a:buNone/>
            </a:pPr>
            <a:r>
              <a:rPr lang="ar-IQ" dirty="0" smtClean="0"/>
              <a:t>إن المصارف التي تقع ضمن هذه المجموعة تعاني من ممارسات غير آمنة و غير متينة وتكون هناك مشاكل إدارية ومالية خطيرة يمكن أن تؤدي إلى أداء غير مرضي وتتراوح مشكلة المصارف ما بين الحادة والحرجة .</a:t>
            </a:r>
          </a:p>
          <a:p>
            <a:pPr algn="just"/>
            <a:r>
              <a:rPr lang="ar-IQ" b="1" dirty="0" smtClean="0"/>
              <a:t>التصنيف غير </a:t>
            </a:r>
            <a:r>
              <a:rPr lang="ar-IQ" b="1" dirty="0" smtClean="0"/>
              <a:t>المرضي</a:t>
            </a:r>
            <a:r>
              <a:rPr lang="ar-IQ" b="1" dirty="0" smtClean="0"/>
              <a:t>:</a:t>
            </a:r>
          </a:p>
          <a:p>
            <a:pPr algn="just">
              <a:buNone/>
            </a:pPr>
            <a:r>
              <a:rPr lang="ar-IQ" dirty="0" smtClean="0"/>
              <a:t>المصارف التي تقع ضمن التصنيف رقم (5) تعاني وبشكل كبير من ممارسات غير آمنة و غيرمتينة و تعاني م ن ضعف كبير في الأداء , و في إدارة المخاطر بالنسبة إلى حجم المصرف ودرجة تعقيداته و حجم المخاطر لديه . و تشكل قلقا كبيرا للسلطات الرقابية . إن حجم و حدة المشاكل و درجتها تقع خارج إطار مقدرة الإدارة لضبطها وتصحيحها و تحتاج هذه المصارف إلى مساعدة طارئة إذا ما أريد لهذه المصارف الاستمرار . و تحتاج هذه المصارف ايضا إلى رقابة مستمرة و احتمالية فشل هذه المصارف تكون كبيرة</a:t>
            </a:r>
          </a:p>
          <a:p>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939784"/>
          </a:xfrm>
        </p:spPr>
        <p:txBody>
          <a:bodyPr/>
          <a:lstStyle/>
          <a:p>
            <a:r>
              <a:rPr lang="ar-IQ" b="1" dirty="0" smtClean="0">
                <a:solidFill>
                  <a:srgbClr val="FF0000"/>
                </a:solidFill>
              </a:rPr>
              <a:t>اهمية نظام التقييم المصرفي </a:t>
            </a:r>
            <a:r>
              <a:rPr lang="en-US" b="1" dirty="0" smtClean="0">
                <a:solidFill>
                  <a:srgbClr val="FF0000"/>
                </a:solidFill>
              </a:rPr>
              <a:t>CAMELS</a:t>
            </a:r>
            <a:endParaRPr lang="ar-IQ" dirty="0">
              <a:solidFill>
                <a:srgbClr val="FF0000"/>
              </a:solidFill>
            </a:endParaRPr>
          </a:p>
        </p:txBody>
      </p:sp>
      <p:sp>
        <p:nvSpPr>
          <p:cNvPr id="3" name="Content Placeholder 2"/>
          <p:cNvSpPr>
            <a:spLocks noGrp="1"/>
          </p:cNvSpPr>
          <p:nvPr>
            <p:ph idx="1"/>
          </p:nvPr>
        </p:nvSpPr>
        <p:spPr>
          <a:xfrm>
            <a:off x="457200" y="1071546"/>
            <a:ext cx="8186766" cy="5054617"/>
          </a:xfrm>
        </p:spPr>
        <p:txBody>
          <a:bodyPr>
            <a:normAutofit fontScale="85000" lnSpcReduction="20000"/>
          </a:bodyPr>
          <a:lstStyle/>
          <a:p>
            <a:r>
              <a:rPr lang="ar-IQ" dirty="0" smtClean="0"/>
              <a:t>تنبع أهمية المؤشرات المالية الرائدة ونظم الإنذار المبكر من قيمتها بأنها أداة دائمة ومستمرة للتوجيه والإنذار والتحذير لمتخذي القرار وواضعي السياسات بإحتمال تعرض الإقتصاد لأزمة مالية أو أزمة عملة، وتقوم بتعريفهم بإحتمالات الحدوث في وقت مبكر قبل وقوع الحدث لإتخاذ ما يلزم من سياسات وإجراءات وقائية أو مانعة من وقوع الأزمات وكما يلي :</a:t>
            </a:r>
          </a:p>
          <a:p>
            <a:r>
              <a:rPr lang="ar-IQ" dirty="0" smtClean="0"/>
              <a:t>التقييم المستمر لنظم المؤسسات المصرفية في شكل إطار أو هيكل رسمي للتقييم سواء عند الفحص أم بين أوقات الفحص.</a:t>
            </a:r>
          </a:p>
          <a:p>
            <a:r>
              <a:rPr lang="ar-IQ" dirty="0" smtClean="0"/>
              <a:t>التعرف على المؤسسات أو المواقع داخل المؤسسات التي تكون فيها مشاكل أو يحتمل وقوعها في مشاكل.</a:t>
            </a:r>
          </a:p>
          <a:p>
            <a:r>
              <a:rPr lang="ar-IQ" dirty="0" smtClean="0"/>
              <a:t>المساعدة في تحديد أولويات الفحص والتخصيص الأمثل </a:t>
            </a:r>
            <a:r>
              <a:rPr lang="ar-IQ" smtClean="0"/>
              <a:t>للموارد </a:t>
            </a:r>
            <a:r>
              <a:rPr lang="ar-IQ" smtClean="0"/>
              <a:t>الإشرافية </a:t>
            </a:r>
            <a:r>
              <a:rPr lang="ar-IQ" dirty="0" smtClean="0"/>
              <a:t>والتخطيط المسبق للفحص.</a:t>
            </a:r>
          </a:p>
          <a:p>
            <a:r>
              <a:rPr lang="ar-IQ" dirty="0" smtClean="0"/>
              <a:t> توجيه الإهتمام والتوقيت السليم من قبل المشرفين على المصارف .</a:t>
            </a:r>
          </a:p>
          <a:p>
            <a:pPr>
              <a:buNone/>
            </a:pPr>
            <a:endParaRPr lang="ar-IQ"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FF0000"/>
                </a:solidFill>
              </a:rPr>
              <a:t>الخلاصة</a:t>
            </a:r>
            <a:endParaRPr lang="ar-IQ"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ar-IQ" dirty="0" smtClean="0"/>
              <a:t>هناك مخاطر عديدة في أنشطة المصارف ومهمة نظم التقييم والمؤشرات المالية الرائدة هي :</a:t>
            </a:r>
          </a:p>
          <a:p>
            <a:pPr marL="514350" indent="-514350">
              <a:buNone/>
            </a:pPr>
            <a:r>
              <a:rPr lang="ar-IQ" dirty="0" smtClean="0"/>
              <a:t>توجيه النظر لهذه المخاطر، وتشمل مخاطر الإئتمان والسيولة، و السوق، و مخاطر التشغيل أومخاطر الأعمال والإكتشاف المبكر لهذه المخاطر سوف يساعد واضعي السياسات في إتخاذ إجراءات وقائية لمنع حدوثها أو الحد من الآثار المترتبة عليها بتقليل الخسائر لأدنى حد ممكن إذا لم تكن هناك إمكانية لتجنب هذه المخاطر، بجانب ذلك تجنب تكرار حدوث هذه المخاطر.</a:t>
            </a:r>
            <a:endParaRPr lang="ar-IQ"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3797304"/>
          </a:xfrm>
        </p:spPr>
        <p:txBody>
          <a:bodyPr/>
          <a:lstStyle/>
          <a:p>
            <a:r>
              <a:rPr lang="ar-IQ" dirty="0" smtClean="0">
                <a:solidFill>
                  <a:srgbClr val="00B0F0"/>
                </a:solidFill>
              </a:rPr>
              <a:t>نهاية المحاضرة </a:t>
            </a:r>
            <a:br>
              <a:rPr lang="ar-IQ" dirty="0" smtClean="0">
                <a:solidFill>
                  <a:srgbClr val="00B0F0"/>
                </a:solidFill>
              </a:rPr>
            </a:br>
            <a:r>
              <a:rPr lang="ar-IQ" dirty="0" smtClean="0">
                <a:solidFill>
                  <a:srgbClr val="00B0F0"/>
                </a:solidFill>
              </a:rPr>
              <a:t>شكرا لاصغائكم</a:t>
            </a:r>
            <a:endParaRPr lang="ar-IQ" dirty="0">
              <a:solidFill>
                <a:srgbClr val="00B0F0"/>
              </a:solidFill>
            </a:endParaRPr>
          </a:p>
        </p:txBody>
      </p:sp>
      <p:sp>
        <p:nvSpPr>
          <p:cNvPr id="3" name="Content Placeholder 2"/>
          <p:cNvSpPr>
            <a:spLocks noGrp="1"/>
          </p:cNvSpPr>
          <p:nvPr>
            <p:ph idx="1"/>
          </p:nvPr>
        </p:nvSpPr>
        <p:spPr>
          <a:xfrm>
            <a:off x="500034" y="4595019"/>
            <a:ext cx="8215370" cy="119865"/>
          </a:xfrm>
        </p:spPr>
        <p:txBody>
          <a:bodyPr>
            <a:normAutofit fontScale="25000" lnSpcReduction="20000"/>
          </a:bodyPr>
          <a:lstStyle/>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071810"/>
            <a:ext cx="8215369" cy="3429024"/>
          </a:xfrm>
        </p:spPr>
        <p:txBody>
          <a:bodyPr>
            <a:normAutofit fontScale="90000"/>
          </a:bodyPr>
          <a:lstStyle/>
          <a:p>
            <a:r>
              <a:rPr lang="ar-IQ" dirty="0">
                <a:solidFill>
                  <a:srgbClr val="FF0000"/>
                </a:solidFill>
              </a:rPr>
              <a:t>مقومات نظام الرقابة </a:t>
            </a:r>
            <a:r>
              <a:rPr lang="ar-IQ" dirty="0" smtClean="0">
                <a:solidFill>
                  <a:srgbClr val="FF0000"/>
                </a:solidFill>
              </a:rPr>
              <a:t>الداخلية </a:t>
            </a:r>
            <a:r>
              <a:rPr lang="ar-IQ" dirty="0" smtClean="0"/>
              <a:t>:</a:t>
            </a:r>
            <a:br>
              <a:rPr lang="ar-IQ" dirty="0" smtClean="0"/>
            </a:br>
            <a:r>
              <a:rPr lang="ar-IQ" dirty="0" smtClean="0"/>
              <a:t>1- </a:t>
            </a:r>
            <a:r>
              <a:rPr lang="ar-IQ" dirty="0"/>
              <a:t>الفصل بين </a:t>
            </a:r>
            <a:r>
              <a:rPr lang="ar-IQ" dirty="0" smtClean="0"/>
              <a:t>المسؤوليات</a:t>
            </a:r>
            <a:br>
              <a:rPr lang="ar-IQ" dirty="0" smtClean="0"/>
            </a:br>
            <a:r>
              <a:rPr lang="ar-IQ" dirty="0" smtClean="0"/>
              <a:t>2- وضوح </a:t>
            </a:r>
            <a:r>
              <a:rPr lang="ar-IQ" dirty="0"/>
              <a:t>خطوط السلطة </a:t>
            </a:r>
            <a:r>
              <a:rPr lang="ar-IQ" dirty="0" smtClean="0"/>
              <a:t>والمسؤولية</a:t>
            </a:r>
            <a:br>
              <a:rPr lang="ar-IQ" dirty="0" smtClean="0"/>
            </a:br>
            <a:r>
              <a:rPr lang="ar-IQ" dirty="0" smtClean="0"/>
              <a:t>3- </a:t>
            </a:r>
            <a:r>
              <a:rPr lang="ar-IQ" dirty="0"/>
              <a:t>كفاءة </a:t>
            </a:r>
            <a:r>
              <a:rPr lang="ar-IQ" dirty="0" smtClean="0"/>
              <a:t>الموظفين</a:t>
            </a:r>
            <a:br>
              <a:rPr lang="ar-IQ" dirty="0" smtClean="0"/>
            </a:br>
            <a:r>
              <a:rPr lang="ar-IQ" dirty="0" smtClean="0"/>
              <a:t>4-</a:t>
            </a:r>
            <a:r>
              <a:rPr lang="ar-IQ" dirty="0"/>
              <a:t> الحماية المادية </a:t>
            </a:r>
            <a:r>
              <a:rPr lang="ar-IQ" dirty="0" smtClean="0"/>
              <a:t>للأصول</a:t>
            </a:r>
            <a:br>
              <a:rPr lang="ar-IQ" dirty="0" smtClean="0"/>
            </a:br>
            <a:r>
              <a:rPr lang="ar-IQ" dirty="0" smtClean="0"/>
              <a:t>5- </a:t>
            </a:r>
            <a:r>
              <a:rPr lang="ar-IQ" dirty="0"/>
              <a:t>متابعة </a:t>
            </a:r>
            <a:r>
              <a:rPr lang="ar-IQ" dirty="0" smtClean="0"/>
              <a:t>الالتزام </a:t>
            </a:r>
            <a:r>
              <a:rPr lang="ar-IQ" dirty="0"/>
              <a:t>بنظام الرقابة </a:t>
            </a:r>
            <a:r>
              <a:rPr lang="ar-IQ" dirty="0" smtClean="0"/>
              <a:t>الداخلية</a:t>
            </a:r>
            <a:endParaRPr lang="ar-IQ" dirty="0"/>
          </a:p>
        </p:txBody>
      </p:sp>
      <p:sp>
        <p:nvSpPr>
          <p:cNvPr id="3" name="Text Placeholder 2"/>
          <p:cNvSpPr>
            <a:spLocks noGrp="1"/>
          </p:cNvSpPr>
          <p:nvPr>
            <p:ph type="body" idx="1"/>
          </p:nvPr>
        </p:nvSpPr>
        <p:spPr>
          <a:xfrm>
            <a:off x="722312" y="714357"/>
            <a:ext cx="8064530" cy="2071701"/>
          </a:xfrm>
        </p:spPr>
        <p:txBody>
          <a:bodyPr>
            <a:normAutofit fontScale="92500" lnSpcReduction="20000"/>
          </a:bodyPr>
          <a:lstStyle/>
          <a:p>
            <a:r>
              <a:rPr lang="ar-IQ" sz="3200" dirty="0">
                <a:solidFill>
                  <a:prstClr val="black"/>
                </a:solidFill>
              </a:rPr>
              <a:t>عرفت معايير التدقيق الدولية الرقابة الداخلية: بأنها عملية صممها وطبقها وحافظ عليها المسؤولون عن الحوكمة والإدارة والموظفون الآخرون لتوفير ضمان معقول حول إنجازأهداف المنشأة فيما يتعلق بموثوقية اعد د القوائم المالية، وفعالية وكفاءة العمليات، والالتزام بالقوانين واللوائح المطبقة</a:t>
            </a:r>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4154494"/>
          </a:xfrm>
        </p:spPr>
        <p:txBody>
          <a:bodyPr/>
          <a:lstStyle/>
          <a:p>
            <a:r>
              <a:rPr lang="ar-IQ" dirty="0" smtClean="0">
                <a:solidFill>
                  <a:srgbClr val="00B0F0"/>
                </a:solidFill>
              </a:rPr>
              <a:t>النموذج الثالث</a:t>
            </a:r>
            <a:br>
              <a:rPr lang="ar-IQ" dirty="0" smtClean="0">
                <a:solidFill>
                  <a:srgbClr val="00B0F0"/>
                </a:solidFill>
              </a:rPr>
            </a:br>
            <a:r>
              <a:rPr lang="ar-IQ" dirty="0" smtClean="0">
                <a:solidFill>
                  <a:srgbClr val="00B0F0"/>
                </a:solidFill>
              </a:rPr>
              <a:t>أطار </a:t>
            </a:r>
            <a:r>
              <a:rPr lang="en-US" dirty="0" smtClean="0">
                <a:solidFill>
                  <a:srgbClr val="00B0F0"/>
                </a:solidFill>
              </a:rPr>
              <a:t>COBIT</a:t>
            </a:r>
            <a:endParaRPr lang="ar-IQ" dirty="0">
              <a:solidFill>
                <a:srgbClr val="00B0F0"/>
              </a:solidFill>
            </a:endParaRPr>
          </a:p>
        </p:txBody>
      </p:sp>
      <p:sp>
        <p:nvSpPr>
          <p:cNvPr id="3" name="Content Placeholder 2"/>
          <p:cNvSpPr>
            <a:spLocks noGrp="1"/>
          </p:cNvSpPr>
          <p:nvPr>
            <p:ph idx="1"/>
          </p:nvPr>
        </p:nvSpPr>
        <p:spPr>
          <a:xfrm flipV="1">
            <a:off x="457200" y="6126163"/>
            <a:ext cx="8258204" cy="45719"/>
          </a:xfrm>
        </p:spPr>
        <p:txBody>
          <a:bodyPr>
            <a:normAutofit fontScale="25000" lnSpcReduction="20000"/>
          </a:bodyPr>
          <a:lstStyle/>
          <a:p>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868346"/>
          </a:xfrm>
        </p:spPr>
        <p:txBody>
          <a:bodyPr/>
          <a:lstStyle/>
          <a:p>
            <a:r>
              <a:rPr lang="ar-IQ" dirty="0" smtClean="0">
                <a:solidFill>
                  <a:srgbClr val="FF0000"/>
                </a:solidFill>
              </a:rPr>
              <a:t>مقدمة</a:t>
            </a:r>
            <a:endParaRPr lang="ar-IQ"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r>
              <a:rPr lang="ar-IQ" dirty="0" smtClean="0"/>
              <a:t>واجهت الوحدات الاقتصادية في مختلف القطاعات والانشطة تحديات كبیرة فرضت علیها ضرورة استخدام التقنيات الحدیثة والمتقدمة، اذ اصبح ذلك معيارا مهما في تطور هذه الوحدات، ودافعا للتعامل معها وزيادة المنافسة في مجال اعمالها، وقد تطلب ذلك منها انفاق اموال ضخمة للاستثمار في تقنية المعلومات وانظمتها، الا ان هذه الاستثمارات والتقنيات واجهت العدید من المخاطر والتحديات، اذ افرزت البیئة الجدیدة العدید من المتغیرات التي لم تكن موجودة من قبل في ظل استخدام الاسالیب التقلیدية في الوحدات الاقتصادية التي تعتمد على النظم الیدوية، و برزت اشكال جدیدة من المخاطر المصاحبة لاستخدام التقنيات الحدیثة. وتعد المعلومات من الموارد الرئيسة لجميع الوحدات الاقتصادية من لحظة انشاء هذه المعلومات الى لحظة التخلص منها، ونتیجة استعمال التقنية أصبح لزاما على هذه الوحدات ومدراءها التنفیذیون في الفترة الحالية أكثر من اي وقت مضى بذل جهود كبیرة من اجل المحافظة على معلومات عالية الجودة لدعم القرارات، وتولید قيمة للأعمال من الاستثمارات المدعومة بتقنية المعلومات، اي تحقیق الاهداف الاستراتیجية وتحقیق منافع مؤسسية من خلال الاستخدام الفاعل والمبتكر لتقنية المعلومات، فضلا عن تحقیق التمیز التشغیلي بالاعتماد على التطبيقات الفاعلة لها، والابقاء على المخاطر المتعلقة بتقنية المعلومات عند المستوى المقبول، والامتثال المستمر للقوانین والتشريعات والسياسات والاتفاقيات التعاقدية، وقد ادركت الوحدات الاقتصادية الناجحة ان على مجلس الادارة والمدراء التنفیذیین بحاجة الى تبني تطبیق تقنية المعلومات في ممارسة الاعمال. و ان تعمل بحیث تكون تقنية المعلومات ضمن اسلوب الحوكمة والادارة مع اعتماد مزيد من الاجراءات التنظيمية وتطبیق التشريعات لمعالجة تلك الاحتياجات.</a:t>
            </a:r>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25470"/>
          </a:xfrm>
        </p:spPr>
        <p:txBody>
          <a:bodyPr>
            <a:normAutofit fontScale="90000"/>
          </a:bodyPr>
          <a:lstStyle/>
          <a:p>
            <a:r>
              <a:rPr lang="ar-IQ" dirty="0" smtClean="0"/>
              <a:t> </a:t>
            </a:r>
            <a:r>
              <a:rPr lang="ar-IQ" dirty="0" smtClean="0">
                <a:solidFill>
                  <a:srgbClr val="FF0000"/>
                </a:solidFill>
              </a:rPr>
              <a:t>إطار </a:t>
            </a:r>
            <a:r>
              <a:rPr lang="en-US" dirty="0" smtClean="0">
                <a:solidFill>
                  <a:srgbClr val="FF0000"/>
                </a:solidFill>
              </a:rPr>
              <a:t>COBIT</a:t>
            </a:r>
            <a:endParaRPr lang="ar-IQ" dirty="0">
              <a:solidFill>
                <a:srgbClr val="FF0000"/>
              </a:solidFill>
            </a:endParaRPr>
          </a:p>
        </p:txBody>
      </p:sp>
      <p:sp>
        <p:nvSpPr>
          <p:cNvPr id="3" name="Content Placeholder 2"/>
          <p:cNvSpPr>
            <a:spLocks noGrp="1"/>
          </p:cNvSpPr>
          <p:nvPr>
            <p:ph idx="1"/>
          </p:nvPr>
        </p:nvSpPr>
        <p:spPr>
          <a:xfrm>
            <a:off x="457200" y="1000108"/>
            <a:ext cx="8329642" cy="5126055"/>
          </a:xfrm>
        </p:spPr>
        <p:txBody>
          <a:bodyPr>
            <a:normAutofit fontScale="55000" lnSpcReduction="20000"/>
          </a:bodyPr>
          <a:lstStyle/>
          <a:p>
            <a:pPr algn="just">
              <a:buNone/>
            </a:pPr>
            <a:r>
              <a:rPr lang="ar-IQ" dirty="0" smtClean="0"/>
              <a:t>أحد اهم ادوات حوكمة تقنية المعلومات، اذ جاءت تسمية إطار </a:t>
            </a:r>
            <a:r>
              <a:rPr lang="en-US" dirty="0" smtClean="0"/>
              <a:t>COBIT </a:t>
            </a:r>
            <a:r>
              <a:rPr lang="ar-IQ" dirty="0" smtClean="0"/>
              <a:t> من الأحرف الأولى</a:t>
            </a:r>
          </a:p>
          <a:p>
            <a:pPr algn="just" rtl="0">
              <a:buNone/>
            </a:pPr>
            <a:r>
              <a:rPr lang="en-US" dirty="0" smtClean="0"/>
              <a:t>Control Objectives for Information and Related Technologies</a:t>
            </a:r>
          </a:p>
          <a:p>
            <a:pPr algn="just">
              <a:buNone/>
            </a:pPr>
            <a:r>
              <a:rPr lang="ar-IQ" dirty="0" smtClean="0"/>
              <a:t>والتي تعني الأهداف الرقابية للمعلومات والتقنيات المتعلقة بها، والمقصود بالأهداف الرقابية (الهدف الرقابي) أي إجراء أو ممارسة أو هيكلية سواء أكانت یدوية أم آلية یتم تصميمها وضبطها لتضمن بطريقة مقبولة تحقیق أهداف الوحدة الاقتصادية ومنع وقوع أي أحداث غیر مرغوبة أو یتم اكتشافها وتصحيحها عند حدوثها.وكان تطور الاصدارات لإطار </a:t>
            </a:r>
            <a:r>
              <a:rPr lang="en-US" dirty="0" smtClean="0"/>
              <a:t>COBIT </a:t>
            </a:r>
            <a:r>
              <a:rPr lang="ar-IQ" dirty="0" smtClean="0"/>
              <a:t> كما يأتي: </a:t>
            </a:r>
          </a:p>
          <a:p>
            <a:pPr algn="just"/>
            <a:r>
              <a:rPr lang="ar-IQ" dirty="0" smtClean="0"/>
              <a:t>أ- الاصدار الاول </a:t>
            </a:r>
            <a:r>
              <a:rPr lang="en-US" dirty="0" smtClean="0"/>
              <a:t> COBIT1 :</a:t>
            </a:r>
            <a:r>
              <a:rPr lang="ar-IQ" dirty="0" smtClean="0"/>
              <a:t>تم إصدار هذا الإطار من قبل مؤسسة تدقیق ورقابة نظم المعلومات (</a:t>
            </a:r>
            <a:r>
              <a:rPr lang="en-US" dirty="0" smtClean="0"/>
              <a:t>(ISACF </a:t>
            </a:r>
            <a:r>
              <a:rPr lang="ar-IQ" dirty="0" smtClean="0"/>
              <a:t>في عام ١٩٩٦، وكان الهدف الاساسي منه تدقیق (</a:t>
            </a:r>
            <a:r>
              <a:rPr lang="en-US" dirty="0" smtClean="0"/>
              <a:t> (Audit</a:t>
            </a:r>
            <a:r>
              <a:rPr lang="ar-IQ" dirty="0" smtClean="0"/>
              <a:t>انظمة تقنية المعلومات.</a:t>
            </a:r>
          </a:p>
          <a:p>
            <a:pPr algn="just"/>
            <a:r>
              <a:rPr lang="ar-IQ" dirty="0" smtClean="0"/>
              <a:t>ب- الاصدار الثاني </a:t>
            </a:r>
            <a:r>
              <a:rPr lang="en-US" dirty="0" smtClean="0"/>
              <a:t> COBIT2 :</a:t>
            </a:r>
            <a:r>
              <a:rPr lang="ar-IQ" dirty="0" smtClean="0"/>
              <a:t>تم اصداره بعد تأسيس معهد حوكمة تقنية المعلومات (</a:t>
            </a:r>
            <a:r>
              <a:rPr lang="en-US" dirty="0" smtClean="0"/>
              <a:t>ITGI </a:t>
            </a:r>
            <a:r>
              <a:rPr lang="ar-IQ" dirty="0" smtClean="0"/>
              <a:t> ) في عام ١٩٩٨ ،وكان الهدف الاساس منه الرقابة على انظمة تقنية المعلومات </a:t>
            </a:r>
            <a:r>
              <a:rPr lang="en-US" dirty="0" smtClean="0"/>
              <a:t>Control ،</a:t>
            </a:r>
            <a:r>
              <a:rPr lang="ar-IQ" dirty="0" smtClean="0"/>
              <a:t>وتضمنت هذه النسخة ايضا ارشادات للإدارة. </a:t>
            </a:r>
          </a:p>
          <a:p>
            <a:pPr algn="just"/>
            <a:r>
              <a:rPr lang="ar-IQ" dirty="0" smtClean="0"/>
              <a:t>ت- الاصدار الثالث </a:t>
            </a:r>
            <a:r>
              <a:rPr lang="en-US" dirty="0" smtClean="0"/>
              <a:t> COBIT3 :</a:t>
            </a:r>
            <a:r>
              <a:rPr lang="ar-IQ" dirty="0" smtClean="0"/>
              <a:t>صدرت هذه النسخة في عام ٢٠٠٠ ،والتي تعد نسخة متكاملة وشاملة، وكان الهدف الاساسي لها هو ادارة انظمة تقنية المعلومات </a:t>
            </a:r>
            <a:r>
              <a:rPr lang="en-US" dirty="0" smtClean="0"/>
              <a:t>Management ،</a:t>
            </a:r>
            <a:r>
              <a:rPr lang="ar-IQ" dirty="0" smtClean="0"/>
              <a:t>وتضمن هذا الاصدار نموذج نضج القدرة.</a:t>
            </a:r>
          </a:p>
          <a:p>
            <a:pPr algn="just"/>
            <a:r>
              <a:rPr lang="ar-IQ" dirty="0" smtClean="0"/>
              <a:t> ث- الاصدار الرابع </a:t>
            </a:r>
            <a:r>
              <a:rPr lang="en-US" dirty="0" smtClean="0"/>
              <a:t> COBIT4 :</a:t>
            </a:r>
            <a:r>
              <a:rPr lang="ar-IQ" dirty="0" smtClean="0"/>
              <a:t>تم إصدار نسخة رابعة في عام ٢٠٠٥ ،وهي النسخة المعمول بها والمطبقة من قبل الشركات والمصارف، ويتعلق بإیجاد إطار رقابي على انظمة تقنية المعلومات من خلال اخضاعها لقواعد حوكمة الشركات، وتحتوي َ هذه النسخة على مجموعة من الاهداف والتي تمثل مجموعة من الضوابط المهمة لتحقیق الحوكمة. </a:t>
            </a:r>
          </a:p>
          <a:p>
            <a:pPr algn="just"/>
            <a:r>
              <a:rPr lang="ar-IQ" dirty="0" smtClean="0"/>
              <a:t>ج- الاصدار الخامس </a:t>
            </a:r>
            <a:r>
              <a:rPr lang="en-US" dirty="0" smtClean="0"/>
              <a:t>COBIT5 :</a:t>
            </a:r>
            <a:r>
              <a:rPr lang="ar-IQ" dirty="0" smtClean="0"/>
              <a:t>صدرت هذه النسخة في عام ٢٠١٢ ،وتم التركیز فیها على خلق القيمة وادارة المخاطر وتحسین الموارد.</a:t>
            </a:r>
            <a:endParaRPr lang="ar-IQ"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868346"/>
          </a:xfrm>
        </p:spPr>
        <p:txBody>
          <a:bodyPr/>
          <a:lstStyle/>
          <a:p>
            <a:r>
              <a:rPr lang="ar-IQ" dirty="0" smtClean="0">
                <a:solidFill>
                  <a:srgbClr val="FF0000"/>
                </a:solidFill>
              </a:rPr>
              <a:t>تعريف اطار </a:t>
            </a:r>
            <a:r>
              <a:rPr lang="en-US" dirty="0" smtClean="0">
                <a:solidFill>
                  <a:srgbClr val="FF0000"/>
                </a:solidFill>
              </a:rPr>
              <a:t>COBIT 5</a:t>
            </a:r>
            <a:endParaRPr lang="ar-IQ" dirty="0">
              <a:solidFill>
                <a:srgbClr val="FF0000"/>
              </a:solidFill>
            </a:endParaRPr>
          </a:p>
        </p:txBody>
      </p:sp>
      <p:sp>
        <p:nvSpPr>
          <p:cNvPr id="3" name="Content Placeholder 2"/>
          <p:cNvSpPr>
            <a:spLocks noGrp="1"/>
          </p:cNvSpPr>
          <p:nvPr>
            <p:ph idx="1"/>
          </p:nvPr>
        </p:nvSpPr>
        <p:spPr>
          <a:xfrm>
            <a:off x="457200" y="1285860"/>
            <a:ext cx="8186766" cy="4840303"/>
          </a:xfrm>
        </p:spPr>
        <p:txBody>
          <a:bodyPr>
            <a:normAutofit fontScale="62500" lnSpcReduction="20000"/>
          </a:bodyPr>
          <a:lstStyle/>
          <a:p>
            <a:pPr algn="just"/>
            <a:r>
              <a:rPr lang="ar-IQ" dirty="0" smtClean="0"/>
              <a:t>تم تعريف </a:t>
            </a:r>
            <a:r>
              <a:rPr lang="en-US" dirty="0" smtClean="0"/>
              <a:t>COBIT 5 </a:t>
            </a:r>
            <a:r>
              <a:rPr lang="ar-IQ" dirty="0" smtClean="0"/>
              <a:t>على أنه "إطار عمل معتمد دوليًا في مجال حوكمة وإدارة تكنولوجيا المعلومات. فهو يوائم أهداف العمل مع أهداف تكنولوجيا المعلومات، ويوفر الأدوات والموارد والتوجيهات اللازمة لتحقيق وتحديد وربط مسؤوليات الأعمال وعمليات تكنولوجيا المعلومات."</a:t>
            </a:r>
          </a:p>
          <a:p>
            <a:pPr algn="just"/>
            <a:r>
              <a:rPr lang="ar-IQ" dirty="0" smtClean="0"/>
              <a:t>يشير الاختصار </a:t>
            </a:r>
            <a:r>
              <a:rPr lang="en-US" dirty="0" smtClean="0"/>
              <a:t>COBIT </a:t>
            </a:r>
            <a:r>
              <a:rPr lang="ar-IQ" dirty="0" smtClean="0"/>
              <a:t>إلى حوكمة نظم المعلومات والتكنولوجيا ذات الصلة، وهو إطار عمل صممته </a:t>
            </a:r>
            <a:r>
              <a:rPr lang="en-US" dirty="0" smtClean="0"/>
              <a:t>ISACA (</a:t>
            </a:r>
            <a:r>
              <a:rPr lang="ar-IQ" dirty="0" smtClean="0"/>
              <a:t>جمعية تدقيق ومراقبة نظم المعلومات) لمساعدة الشركات على تطبيق حوكمة وإدارة تكنولوجيا المعلومات.</a:t>
            </a:r>
          </a:p>
          <a:p>
            <a:pPr algn="just"/>
            <a:r>
              <a:rPr lang="ar-IQ" dirty="0" smtClean="0"/>
              <a:t>يتمثل جوهر تصميم </a:t>
            </a:r>
            <a:r>
              <a:rPr lang="en-US" dirty="0" smtClean="0"/>
              <a:t>COBIT </a:t>
            </a:r>
            <a:r>
              <a:rPr lang="ar-IQ" dirty="0" smtClean="0"/>
              <a:t>في تقليل الفجوة بين نظم المعلومات والاحتياجات الفنية واحتياجات الأعمال الأساسية للمؤسسة، حيث أنها أداة رائعة للمديرين ومتخصصي تكنولوجيا المعلومات ومديري الأعمال لضمان ومراقبة جودة وموثوقية أنظمة المعلومات في المنظمة.</a:t>
            </a:r>
          </a:p>
          <a:p>
            <a:pPr algn="just"/>
            <a:endParaRPr lang="ar-IQ" dirty="0" smtClean="0"/>
          </a:p>
          <a:p>
            <a:pPr algn="just"/>
            <a:r>
              <a:rPr lang="ar-IQ" dirty="0" smtClean="0"/>
              <a:t>قامت مؤسسة رقابة وتدقیق نظم المعلومات (</a:t>
            </a:r>
            <a:r>
              <a:rPr lang="en-US" dirty="0" smtClean="0"/>
              <a:t>(ISACA </a:t>
            </a:r>
            <a:r>
              <a:rPr lang="ar-IQ" dirty="0" smtClean="0"/>
              <a:t>بتطوير إطار </a:t>
            </a:r>
            <a:r>
              <a:rPr lang="en-US" dirty="0" smtClean="0"/>
              <a:t>COBIT5 ،</a:t>
            </a:r>
            <a:r>
              <a:rPr lang="ar-IQ" dirty="0" smtClean="0"/>
              <a:t>اذ تم توحید المعاییر الرقابية لمجموعة من المصادر في إطار واحد (منفرد) يسمح لـ:</a:t>
            </a:r>
          </a:p>
          <a:p>
            <a:pPr algn="just"/>
            <a:r>
              <a:rPr lang="ar-IQ" dirty="0" smtClean="0"/>
              <a:t>أ- الادارة: لتحدید مرجعية تطبيقات الامن والرقابة في بیئة تقنية المعلومات. </a:t>
            </a:r>
          </a:p>
          <a:p>
            <a:pPr algn="just"/>
            <a:r>
              <a:rPr lang="ar-IQ" dirty="0" smtClean="0"/>
              <a:t>ب- المستخدمین: للتأكید على وجود حماية ورقابة كافیتین على تقنية المعلومات.</a:t>
            </a:r>
          </a:p>
          <a:p>
            <a:pPr algn="just"/>
            <a:r>
              <a:rPr lang="ar-IQ" dirty="0" smtClean="0"/>
              <a:t> ت- المدققین: تدعيم اداء المدققین حول الرقابة الداخلية، ٕواعطاء الرأي (النصيحة) حول مسائل الحماية على تقنية المعلومات.</a:t>
            </a:r>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FF0000"/>
                </a:solidFill>
              </a:rPr>
              <a:t>المبادئ الاساسية لاطار </a:t>
            </a:r>
            <a:r>
              <a:rPr lang="en-US" dirty="0" smtClean="0">
                <a:solidFill>
                  <a:srgbClr val="FF0000"/>
                </a:solidFill>
              </a:rPr>
              <a:t>COBIT5</a:t>
            </a:r>
            <a:endParaRPr lang="ar-IQ" dirty="0">
              <a:solidFill>
                <a:srgbClr val="FF0000"/>
              </a:solidFill>
            </a:endParaRPr>
          </a:p>
        </p:txBody>
      </p:sp>
      <p:sp>
        <p:nvSpPr>
          <p:cNvPr id="3" name="Content Placeholder 2"/>
          <p:cNvSpPr>
            <a:spLocks noGrp="1"/>
          </p:cNvSpPr>
          <p:nvPr>
            <p:ph idx="1"/>
          </p:nvPr>
        </p:nvSpPr>
        <p:spPr>
          <a:xfrm>
            <a:off x="457200" y="1214422"/>
            <a:ext cx="8186766" cy="4911741"/>
          </a:xfrm>
        </p:spPr>
        <p:txBody>
          <a:bodyPr>
            <a:normAutofit fontScale="55000" lnSpcReduction="20000"/>
          </a:bodyPr>
          <a:lstStyle/>
          <a:p>
            <a:pPr algn="just"/>
            <a:r>
              <a:rPr lang="ar-IQ" dirty="0" smtClean="0"/>
              <a:t>المبدأ الاول: تلبية احتياجات اصحاب المصلحة: ان الغرض من وجود الوحدات الاقتصادية هو ایجاد قيمة للأطراف ذات الصلة من خلال الموازنة بین تحقیق المنافع وتقلیل مستويات المخاطر واستخدام الموارد للقيم القصوى، ان انشاء القيمة يعني تحقیق الفوائد بالكلفة المثلى للموارد، مع تقليص المخاطر.</a:t>
            </a:r>
          </a:p>
          <a:p>
            <a:pPr algn="just"/>
            <a:r>
              <a:rPr lang="ar-IQ" dirty="0" smtClean="0"/>
              <a:t>المبدأ الثاني: تغطية الوحدة الاقتصادية من بدایتها الى نهایتها: يعمل </a:t>
            </a:r>
            <a:r>
              <a:rPr lang="en-US" dirty="0" smtClean="0"/>
              <a:t>COBIT5 </a:t>
            </a:r>
            <a:r>
              <a:rPr lang="ar-IQ" dirty="0" smtClean="0"/>
              <a:t>على تكوين (خلق) تكامل بین حوكمة تقنية المعلومات والحوكمة المؤسسية بحیث يغطي جميع الوظائف والعمليات داخل الوحدة الاقتصادية، اذ ان </a:t>
            </a:r>
            <a:r>
              <a:rPr lang="en-US" dirty="0" smtClean="0"/>
              <a:t>COBIT5 </a:t>
            </a:r>
            <a:r>
              <a:rPr lang="ar-IQ" dirty="0" smtClean="0"/>
              <a:t>لا یركز فقط على وظيفة تقنية المعلومات وانما يحول الوحدة الاقتصادية الى التعامل مع المعلومات والتقنيات ذات الصلة كأصول (موجودات) یجب على كل فرد في الوحدة التعامل معها تماما مثل اي اصول اخرى. وينبغي الاخذ بنظر الاعتبار ان جميع عناصر التمكین الخاصة بالحوكمة والادارة المتعلقة بتقنية المعلومات تكون على امتداد الوحدة الاقتصادية من بدایتها الى نهایتها اي انها شاملة لكل شيء وكل فرد (داخليا وخارجيا) ذو صلة بحوكمة المعلومات المؤسسية والتقنيات ذات الصلة وادارتها. </a:t>
            </a:r>
          </a:p>
          <a:p>
            <a:pPr algn="just"/>
            <a:r>
              <a:rPr lang="ar-IQ" dirty="0" smtClean="0"/>
              <a:t>المبدأ الثالث: تطبیق إطار عمل واحد متكامل: هناك الكثیر من المعاییر والممارسات المثلى المتعلقة بتقنية المعلومات، كل منها یتماشى على مستوى ٍ عال يقدم ارشادات حول مجموعة فرعية من انشطة تقنية المعلومات، اذ ان إطار </a:t>
            </a:r>
            <a:r>
              <a:rPr lang="en-US" dirty="0" smtClean="0"/>
              <a:t>COBIT5 </a:t>
            </a:r>
            <a:r>
              <a:rPr lang="ar-IQ" dirty="0" smtClean="0"/>
              <a:t>مع المعاییر واطر ً العمل الاخرى ذات الصلة، وبذلك تمكنه ان يكون إطار لحوكمة تقنية المعلومات المؤسسية وما یتعلق بإدارتها. </a:t>
            </a:r>
          </a:p>
          <a:p>
            <a:pPr algn="just"/>
            <a:r>
              <a:rPr lang="ar-IQ" dirty="0" smtClean="0"/>
              <a:t> المبدأ الرابع: تمكین اسلوب كلي: تتطلب حوكمة تقنية المعلومات المؤسسية وادارتها بفاعلية وكفاءة اسلوبا شموليا، مع الاخذ في الحسبان المكونات العدیدة المتشابكة والمتداخلة معا .</a:t>
            </a:r>
          </a:p>
          <a:p>
            <a:pPr algn="just"/>
            <a:r>
              <a:rPr lang="ar-IQ" dirty="0" smtClean="0"/>
              <a:t>المبدأ الخامس: فصل الحوكمة عن الادارة: اذ ان هذان المجالان یتضمنان انواعا مختلفة من الانشطة، ويتطلبان هياكل تنظيمية مختلفة، ويخدمان اغراضا مختلفة .</a:t>
            </a:r>
            <a:endParaRPr lang="ar-IQ"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868346"/>
          </a:xfrm>
        </p:spPr>
        <p:txBody>
          <a:bodyPr/>
          <a:lstStyle/>
          <a:p>
            <a:r>
              <a:rPr lang="ar-IQ" dirty="0" smtClean="0">
                <a:solidFill>
                  <a:srgbClr val="FF0000"/>
                </a:solidFill>
              </a:rPr>
              <a:t>عوامل التمكين</a:t>
            </a:r>
            <a:endParaRPr lang="ar-IQ" dirty="0">
              <a:solidFill>
                <a:srgbClr val="FF0000"/>
              </a:solidFill>
            </a:endParaRPr>
          </a:p>
        </p:txBody>
      </p:sp>
      <p:sp>
        <p:nvSpPr>
          <p:cNvPr id="3" name="Content Placeholder 2"/>
          <p:cNvSpPr>
            <a:spLocks noGrp="1"/>
          </p:cNvSpPr>
          <p:nvPr>
            <p:ph idx="1"/>
          </p:nvPr>
        </p:nvSpPr>
        <p:spPr>
          <a:xfrm>
            <a:off x="457200" y="1214422"/>
            <a:ext cx="8186766" cy="4911741"/>
          </a:xfrm>
        </p:spPr>
        <p:txBody>
          <a:bodyPr>
            <a:normAutofit fontScale="77500" lnSpcReduction="20000"/>
          </a:bodyPr>
          <a:lstStyle/>
          <a:p>
            <a:pPr>
              <a:buNone/>
            </a:pPr>
            <a:r>
              <a:rPr lang="ar-IQ" dirty="0" smtClean="0"/>
              <a:t>يمكن لأي مؤسسة استخدام هذه المبادئ لبناء إطار عمل حوكمة تكنولوجيا المعلومات وإدارتها، حيث تُبنى حوكمة تقنية المعلومات على سبعة عوامل تمكين هي:</a:t>
            </a:r>
          </a:p>
          <a:p>
            <a:r>
              <a:rPr lang="ar-IQ" dirty="0" smtClean="0"/>
              <a:t>الأشخاص والسياسات والأُطر.</a:t>
            </a:r>
          </a:p>
          <a:p>
            <a:r>
              <a:rPr lang="ar-IQ" dirty="0" smtClean="0"/>
              <a:t> العمليات.</a:t>
            </a:r>
          </a:p>
          <a:p>
            <a:r>
              <a:rPr lang="ar-IQ" dirty="0" smtClean="0"/>
              <a:t>الهياكل التنظيمية.</a:t>
            </a:r>
          </a:p>
          <a:p>
            <a:r>
              <a:rPr lang="ar-IQ" dirty="0" smtClean="0"/>
              <a:t>الثقافة والأخلاق والسلوك.</a:t>
            </a:r>
          </a:p>
          <a:p>
            <a:r>
              <a:rPr lang="ar-IQ" dirty="0" smtClean="0"/>
              <a:t>المعلومات.</a:t>
            </a:r>
          </a:p>
          <a:p>
            <a:r>
              <a:rPr lang="ar-IQ" dirty="0" smtClean="0"/>
              <a:t>الخدمات والبنية التحتية والتطبيقات.</a:t>
            </a:r>
          </a:p>
          <a:p>
            <a:r>
              <a:rPr lang="ar-IQ" dirty="0" smtClean="0"/>
              <a:t>الأفراد والمهارات والكفاءات.</a:t>
            </a:r>
          </a:p>
          <a:p>
            <a:pPr>
              <a:buNone/>
            </a:pPr>
            <a:r>
              <a:rPr lang="ar-IQ" dirty="0" smtClean="0"/>
              <a:t>تسمح كل من المبادئ والعوامل التمكينية لأي مؤسسة بوضع استثماراتها وأهدافها في مجال تكنولوجيا المعلومات معًا لتحقيق قيمة تلك الاستثمارات.</a:t>
            </a:r>
          </a:p>
          <a:p>
            <a:endParaRPr lang="ar-IQ"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FF0000"/>
                </a:solidFill>
              </a:rPr>
              <a:t>فوائد اعتماد إطار </a:t>
            </a:r>
            <a:r>
              <a:rPr lang="en-US" b="1" dirty="0" smtClean="0">
                <a:solidFill>
                  <a:srgbClr val="FF0000"/>
                </a:solidFill>
              </a:rPr>
              <a:t>COBIT5 </a:t>
            </a:r>
            <a:endParaRPr lang="ar-IQ"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buNone/>
            </a:pPr>
            <a:r>
              <a:rPr lang="ar-IQ" dirty="0" smtClean="0"/>
              <a:t>يُمكِّن إطار عمل </a:t>
            </a:r>
            <a:r>
              <a:rPr lang="en-US" dirty="0" smtClean="0"/>
              <a:t>COBIT 5 </a:t>
            </a:r>
            <a:r>
              <a:rPr lang="ar-IQ" dirty="0" smtClean="0"/>
              <a:t>من توليد ثقافة تعاونية داخل المنظمة مما يعزز تلبية الاحتياجات وتقليل المخاطر والاستفادة من جميع مبادرات تكنولوجيا المعلومات.</a:t>
            </a:r>
          </a:p>
          <a:p>
            <a:r>
              <a:rPr lang="ar-IQ" dirty="0" smtClean="0"/>
              <a:t>يمكن أن يساعد استخدام إطار عمل </a:t>
            </a:r>
            <a:r>
              <a:rPr lang="en-US" dirty="0" smtClean="0"/>
              <a:t>COBIT 5 </a:t>
            </a:r>
            <a:r>
              <a:rPr lang="ar-IQ" dirty="0" smtClean="0"/>
              <a:t>المنظمات على:</a:t>
            </a:r>
          </a:p>
          <a:p>
            <a:r>
              <a:rPr lang="ar-IQ" dirty="0" smtClean="0"/>
              <a:t>الامتثال للقوانين واللوائح والسياسات ذات الصلة.</a:t>
            </a:r>
          </a:p>
          <a:p>
            <a:r>
              <a:rPr lang="ar-IQ" dirty="0" smtClean="0"/>
              <a:t>تحقيق أهداف العمل بشكل فعال.</a:t>
            </a:r>
          </a:p>
          <a:p>
            <a:r>
              <a:rPr lang="ar-IQ" dirty="0" smtClean="0"/>
              <a:t>إدارة المخاطر والأمن.</a:t>
            </a:r>
          </a:p>
          <a:p>
            <a:r>
              <a:rPr lang="ar-IQ" dirty="0" smtClean="0"/>
              <a:t>إدراك قيمة الاستثمار في تكنولوجيا المعلومات.</a:t>
            </a:r>
          </a:p>
          <a:p>
            <a:r>
              <a:rPr lang="ar-IQ" dirty="0" smtClean="0"/>
              <a:t>تحقيق التميز التشغيلي من خلال تطبيق موثوق وفعال للتقنية.</a:t>
            </a:r>
          </a:p>
          <a:p>
            <a:r>
              <a:rPr lang="ar-IQ" dirty="0" smtClean="0"/>
              <a:t>الحفاظ على معلومات عالية الجودة لدعم قرارات العمل.</a:t>
            </a:r>
          </a:p>
          <a:p>
            <a:r>
              <a:rPr lang="ar-IQ" dirty="0" smtClean="0"/>
              <a:t>الحفاظ على تحديث تكنولوجيا المعلومات والقدرة على دعم التغييرات الرئيسية.</a:t>
            </a:r>
          </a:p>
          <a:p>
            <a:pPr>
              <a:buNone/>
            </a:pPr>
            <a:endParaRPr lang="ar-IQ" dirty="0" smtClean="0"/>
          </a:p>
          <a:p>
            <a:endParaRPr lang="ar-IQ"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96908"/>
          </a:xfrm>
        </p:spPr>
        <p:txBody>
          <a:bodyPr/>
          <a:lstStyle/>
          <a:p>
            <a:r>
              <a:rPr lang="ar-IQ" dirty="0" smtClean="0">
                <a:solidFill>
                  <a:srgbClr val="FF0000"/>
                </a:solidFill>
              </a:rPr>
              <a:t>الملخص</a:t>
            </a:r>
            <a:endParaRPr lang="ar-IQ" dirty="0">
              <a:solidFill>
                <a:srgbClr val="FF0000"/>
              </a:solidFill>
            </a:endParaRPr>
          </a:p>
        </p:txBody>
      </p:sp>
      <p:sp>
        <p:nvSpPr>
          <p:cNvPr id="3" name="Content Placeholder 2"/>
          <p:cNvSpPr>
            <a:spLocks noGrp="1"/>
          </p:cNvSpPr>
          <p:nvPr>
            <p:ph idx="1"/>
          </p:nvPr>
        </p:nvSpPr>
        <p:spPr>
          <a:xfrm>
            <a:off x="457200" y="1214422"/>
            <a:ext cx="8258204" cy="4911741"/>
          </a:xfrm>
        </p:spPr>
        <p:txBody>
          <a:bodyPr>
            <a:normAutofit fontScale="92500" lnSpcReduction="20000"/>
          </a:bodyPr>
          <a:lstStyle/>
          <a:p>
            <a:r>
              <a:rPr lang="ar-IQ" dirty="0" smtClean="0"/>
              <a:t>أصبحت تقنية المعلومات شيء أساسي يجب توافره في المُنشآت بغض النظر عن حجمها ونشاطها، سواء كانت تجارية أو غير ربحية أو من القطاع العام، لتعزيز كفاءتها وجودة منتجاتها/ خدماتها، لكنَّها قد تُشكّل خطرًا بالغًا إذا لم يتم إدارتها وتدقيقها وفق أُسسٍ علمية ثابتة؛ لذا تم ابتكار إطار عمل شامل (إطار كوبت – </a:t>
            </a:r>
            <a:r>
              <a:rPr lang="en-US" dirty="0" smtClean="0">
                <a:hlinkClick r:id="rId2"/>
              </a:rPr>
              <a:t>COBIT</a:t>
            </a:r>
            <a:r>
              <a:rPr lang="en-US" dirty="0" smtClean="0"/>
              <a:t>) </a:t>
            </a:r>
            <a:r>
              <a:rPr lang="ar-IQ" dirty="0" smtClean="0"/>
              <a:t>ليتم إنشاء نظام حوكمة تقنية المعلومات داخل المُنشآت المعنيّة في حماية نفسها من مخاطر تقنية المعلومات.</a:t>
            </a:r>
          </a:p>
          <a:p>
            <a:r>
              <a:rPr lang="ar-IQ" dirty="0" smtClean="0"/>
              <a:t>وتكمُن قيمة إطار </a:t>
            </a:r>
            <a:r>
              <a:rPr lang="en-US" dirty="0" smtClean="0"/>
              <a:t>COBIT </a:t>
            </a:r>
            <a:r>
              <a:rPr lang="ar-IQ" dirty="0" smtClean="0"/>
              <a:t>في كيفية تطبيقه ودمجه بشكلٍ فعّال داخل بيئة العمل، وذلك الأمر في الغالب يتطلب الاستعانة ب</a:t>
            </a:r>
            <a:r>
              <a:rPr lang="ar-IQ" dirty="0" smtClean="0">
                <a:hlinkClick r:id="rId3"/>
              </a:rPr>
              <a:t>شركات متخصصة في دمج اُطر العمل</a:t>
            </a:r>
            <a:r>
              <a:rPr lang="ar-IQ" dirty="0" smtClean="0"/>
              <a:t> داخل المُنشآت، أو من الممكن أن يتولى ذلك الأمر شخص حاصل على شهادة </a:t>
            </a:r>
            <a:r>
              <a:rPr lang="en-US" dirty="0" smtClean="0"/>
              <a:t>COBIT </a:t>
            </a:r>
            <a:r>
              <a:rPr lang="ar-IQ" dirty="0" smtClean="0"/>
              <a:t>من جهة مُعترف بها.</a:t>
            </a:r>
          </a:p>
          <a:p>
            <a:endParaRPr lang="ar-IQ"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3368676"/>
          </a:xfrm>
        </p:spPr>
        <p:txBody>
          <a:bodyPr/>
          <a:lstStyle/>
          <a:p>
            <a:r>
              <a:rPr lang="ar-IQ" dirty="0" smtClean="0">
                <a:solidFill>
                  <a:srgbClr val="92D050"/>
                </a:solidFill>
              </a:rPr>
              <a:t>انتهى</a:t>
            </a:r>
            <a:br>
              <a:rPr lang="ar-IQ" dirty="0" smtClean="0">
                <a:solidFill>
                  <a:srgbClr val="92D050"/>
                </a:solidFill>
              </a:rPr>
            </a:br>
            <a:r>
              <a:rPr lang="ar-IQ" dirty="0" smtClean="0">
                <a:solidFill>
                  <a:srgbClr val="92D050"/>
                </a:solidFill>
              </a:rPr>
              <a:t>نأمل الاستفادة من المعلومات المقدمة</a:t>
            </a:r>
            <a:endParaRPr lang="ar-IQ" dirty="0">
              <a:solidFill>
                <a:srgbClr val="92D050"/>
              </a:solidFill>
            </a:endParaRPr>
          </a:p>
        </p:txBody>
      </p:sp>
      <p:sp>
        <p:nvSpPr>
          <p:cNvPr id="3" name="Content Placeholder 2"/>
          <p:cNvSpPr>
            <a:spLocks noGrp="1"/>
          </p:cNvSpPr>
          <p:nvPr>
            <p:ph idx="1"/>
          </p:nvPr>
        </p:nvSpPr>
        <p:spPr>
          <a:xfrm>
            <a:off x="428596" y="6072206"/>
            <a:ext cx="8258204" cy="53957"/>
          </a:xfrm>
        </p:spPr>
        <p:txBody>
          <a:bodyPr>
            <a:normAutofit fontScale="25000" lnSpcReduction="20000"/>
          </a:bodyPr>
          <a:lstStyle/>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96908"/>
          </a:xfrm>
        </p:spPr>
        <p:txBody>
          <a:bodyPr/>
          <a:lstStyle/>
          <a:p>
            <a:r>
              <a:rPr lang="ar-IQ" dirty="0" smtClean="0">
                <a:solidFill>
                  <a:srgbClr val="FF0000"/>
                </a:solidFill>
              </a:rPr>
              <a:t>اهداف الرقابة الداخلية</a:t>
            </a:r>
            <a:endParaRPr lang="ar-IQ" dirty="0">
              <a:solidFill>
                <a:srgbClr val="FF0000"/>
              </a:solidFill>
            </a:endParaRPr>
          </a:p>
        </p:txBody>
      </p:sp>
      <p:sp>
        <p:nvSpPr>
          <p:cNvPr id="3" name="Content Placeholder 2"/>
          <p:cNvSpPr>
            <a:spLocks noGrp="1"/>
          </p:cNvSpPr>
          <p:nvPr>
            <p:ph idx="1"/>
          </p:nvPr>
        </p:nvSpPr>
        <p:spPr>
          <a:xfrm>
            <a:off x="457200" y="1000108"/>
            <a:ext cx="8329642" cy="5126055"/>
          </a:xfrm>
        </p:spPr>
        <p:txBody>
          <a:bodyPr>
            <a:normAutofit lnSpcReduction="10000"/>
          </a:bodyPr>
          <a:lstStyle/>
          <a:p>
            <a:pPr algn="just"/>
            <a:r>
              <a:rPr lang="ar-IQ" dirty="0"/>
              <a:t>1. كشف مواطن الخلل والانحرافات التي تحدث ونوعها وأسبابها وتقییم نتائجها والاستفادة </a:t>
            </a:r>
            <a:r>
              <a:rPr lang="ar-IQ" dirty="0" smtClean="0"/>
              <a:t>من ذلك </a:t>
            </a:r>
            <a:r>
              <a:rPr lang="ar-IQ" dirty="0"/>
              <a:t>عند إعداد الخطط اللاحقة.</a:t>
            </a:r>
          </a:p>
          <a:p>
            <a:pPr algn="just"/>
            <a:r>
              <a:rPr lang="ar-IQ" dirty="0"/>
              <a:t>2. التأكد من أن عملیة التنفیذ تجري كما هو مرسوم لها وتعمل على تحقیق الأهداف </a:t>
            </a:r>
            <a:r>
              <a:rPr lang="ar-IQ" dirty="0" smtClean="0"/>
              <a:t>الواردة في </a:t>
            </a:r>
            <a:r>
              <a:rPr lang="ar-IQ" dirty="0"/>
              <a:t>الخطة.</a:t>
            </a:r>
          </a:p>
          <a:p>
            <a:pPr algn="just"/>
            <a:r>
              <a:rPr lang="ar-IQ" dirty="0"/>
              <a:t>3. التعرف على مدى واقعیة الخطط من خلال مقارنة الإنجازات بالأهداف المرسومة.</a:t>
            </a:r>
          </a:p>
          <a:p>
            <a:pPr algn="just"/>
            <a:r>
              <a:rPr lang="ar-IQ" dirty="0"/>
              <a:t>4. تحدید الجهات المسئولة عن مواطن الخلل والانحرافات.</a:t>
            </a:r>
          </a:p>
          <a:p>
            <a:pPr algn="just"/>
            <a:r>
              <a:rPr lang="ar-IQ" dirty="0"/>
              <a:t>5. تحدید الصعوبات والمشاكل التي تواجه عملیة التنفیذ وكیفیة التغلب علیها وتجنبها </a:t>
            </a:r>
            <a:r>
              <a:rPr lang="ar-IQ" dirty="0" smtClean="0"/>
              <a:t>مستقبلاًعند </a:t>
            </a:r>
            <a:r>
              <a:rPr lang="ar-IQ" dirty="0"/>
              <a:t>وضع خطط جدیدة.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796908"/>
          </a:xfrm>
        </p:spPr>
        <p:txBody>
          <a:bodyPr/>
          <a:lstStyle/>
          <a:p>
            <a:r>
              <a:rPr lang="ar-IQ" dirty="0" smtClean="0">
                <a:solidFill>
                  <a:srgbClr val="FF0000"/>
                </a:solidFill>
              </a:rPr>
              <a:t>خطوات الرقابة</a:t>
            </a:r>
            <a:endParaRPr lang="ar-IQ" dirty="0">
              <a:solidFill>
                <a:srgbClr val="FF0000"/>
              </a:solidFill>
            </a:endParaRPr>
          </a:p>
        </p:txBody>
      </p:sp>
      <p:sp>
        <p:nvSpPr>
          <p:cNvPr id="3" name="Content Placeholder 2"/>
          <p:cNvSpPr>
            <a:spLocks noGrp="1"/>
          </p:cNvSpPr>
          <p:nvPr>
            <p:ph idx="1"/>
          </p:nvPr>
        </p:nvSpPr>
        <p:spPr>
          <a:xfrm>
            <a:off x="457200" y="1071546"/>
            <a:ext cx="8472518" cy="5054617"/>
          </a:xfrm>
        </p:spPr>
        <p:txBody>
          <a:bodyPr>
            <a:normAutofit fontScale="92500" lnSpcReduction="20000"/>
          </a:bodyPr>
          <a:lstStyle/>
          <a:p>
            <a:pPr algn="just"/>
            <a:r>
              <a:rPr lang="ar-IQ" dirty="0"/>
              <a:t>1. تحدید معاییر الأداء: حیث تعتبر هذه الخطوة نقطة البدایة الصحیحة لأي نظام </a:t>
            </a:r>
            <a:r>
              <a:rPr lang="ar-IQ" dirty="0" smtClean="0"/>
              <a:t>رقابي،فبدون </a:t>
            </a:r>
            <a:r>
              <a:rPr lang="ar-IQ" dirty="0"/>
              <a:t>وجود المعاییر یصعب الحكم على العمل </a:t>
            </a:r>
            <a:r>
              <a:rPr lang="ar-IQ" dirty="0" smtClean="0"/>
              <a:t>المنجز، منها معاییر </a:t>
            </a:r>
            <a:r>
              <a:rPr lang="ar-IQ" dirty="0"/>
              <a:t>كمیة: بمعنى كمیة الإنتاج </a:t>
            </a:r>
            <a:r>
              <a:rPr lang="ar-IQ" dirty="0" smtClean="0"/>
              <a:t>بالوحدات.ومعاییر </a:t>
            </a:r>
            <a:r>
              <a:rPr lang="ar-IQ" dirty="0"/>
              <a:t>نوعیة: أي نوعیة السلع المنتجة </a:t>
            </a:r>
            <a:r>
              <a:rPr lang="ar-IQ" dirty="0" smtClean="0"/>
              <a:t>وجودتها. ومعاییر </a:t>
            </a:r>
            <a:r>
              <a:rPr lang="ar-IQ" dirty="0"/>
              <a:t>زمنیة: أي مقدار الوقت الذي یتطلبه إنتاج سلعة أو خدمة </a:t>
            </a:r>
            <a:r>
              <a:rPr lang="ar-IQ" dirty="0" smtClean="0"/>
              <a:t>معینة.ومعاییر </a:t>
            </a:r>
            <a:r>
              <a:rPr lang="ar-IQ" dirty="0"/>
              <a:t>التكلفة: أي النفقات </a:t>
            </a:r>
            <a:r>
              <a:rPr lang="ar-IQ" dirty="0" smtClean="0"/>
              <a:t>المصروفة</a:t>
            </a:r>
          </a:p>
          <a:p>
            <a:pPr algn="just"/>
            <a:r>
              <a:rPr lang="ar-IQ" dirty="0" smtClean="0"/>
              <a:t>2. </a:t>
            </a:r>
            <a:r>
              <a:rPr lang="ar-IQ" dirty="0"/>
              <a:t>قیاس الأداء الفعلي: ویعني قیاس النتائج المتحققة فعلاً، وتعتمد هذه الخطوة وإ </a:t>
            </a:r>
            <a:r>
              <a:rPr lang="ar-IQ" dirty="0" smtClean="0"/>
              <a:t>مكانیة التقییم </a:t>
            </a:r>
            <a:r>
              <a:rPr lang="ar-IQ" dirty="0"/>
              <a:t>الموضوعي لها على الخطوة السابقة وعلى المعاییر </a:t>
            </a:r>
            <a:r>
              <a:rPr lang="ar-IQ" dirty="0" smtClean="0"/>
              <a:t>وسهولتها</a:t>
            </a:r>
          </a:p>
          <a:p>
            <a:pPr algn="just"/>
            <a:r>
              <a:rPr lang="ar-IQ" dirty="0" smtClean="0"/>
              <a:t>3. </a:t>
            </a:r>
            <a:r>
              <a:rPr lang="ar-IQ" dirty="0"/>
              <a:t>المقارنة بین الأداء الفعلي </a:t>
            </a:r>
            <a:r>
              <a:rPr lang="ar-IQ" dirty="0" smtClean="0"/>
              <a:t>والمعاییر</a:t>
            </a:r>
            <a:r>
              <a:rPr lang="ar-IQ" dirty="0"/>
              <a:t> </a:t>
            </a:r>
            <a:r>
              <a:rPr lang="ar-IQ" dirty="0" smtClean="0"/>
              <a:t>وتشخیص </a:t>
            </a:r>
            <a:r>
              <a:rPr lang="ar-IQ" dirty="0"/>
              <a:t>الانحرافات والإیجابیات وتحدید أسباب كل منها، واتخاذ الإجراءات </a:t>
            </a:r>
            <a:r>
              <a:rPr lang="ar-IQ" dirty="0" smtClean="0"/>
              <a:t>التصحیحیة التي </a:t>
            </a:r>
            <a:r>
              <a:rPr lang="ar-IQ" dirty="0"/>
              <a:t>تتضمن معالجة الأخطاء </a:t>
            </a:r>
            <a:r>
              <a:rPr lang="ar-IQ" dirty="0" smtClean="0"/>
              <a:t>والانحرافات</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868346"/>
          </a:xfrm>
        </p:spPr>
        <p:txBody>
          <a:bodyPr/>
          <a:lstStyle/>
          <a:p>
            <a:r>
              <a:rPr lang="ar-IQ" b="1" dirty="0">
                <a:solidFill>
                  <a:srgbClr val="FF0000"/>
                </a:solidFill>
              </a:rPr>
              <a:t>أسالیب الرقابة وأدواتها</a:t>
            </a:r>
            <a:endParaRPr lang="ar-IQ" dirty="0">
              <a:solidFill>
                <a:srgbClr val="FF0000"/>
              </a:solidFill>
            </a:endParaRPr>
          </a:p>
        </p:txBody>
      </p:sp>
      <p:sp>
        <p:nvSpPr>
          <p:cNvPr id="3" name="Content Placeholder 2"/>
          <p:cNvSpPr>
            <a:spLocks noGrp="1"/>
          </p:cNvSpPr>
          <p:nvPr>
            <p:ph idx="1"/>
          </p:nvPr>
        </p:nvSpPr>
        <p:spPr>
          <a:xfrm>
            <a:off x="457200" y="1428736"/>
            <a:ext cx="8258204" cy="4697427"/>
          </a:xfrm>
        </p:spPr>
        <p:txBody>
          <a:bodyPr/>
          <a:lstStyle/>
          <a:p>
            <a:r>
              <a:rPr lang="ar-IQ" b="1" dirty="0"/>
              <a:t>1. الموازنات </a:t>
            </a:r>
            <a:r>
              <a:rPr lang="ar-IQ" b="1" dirty="0" smtClean="0"/>
              <a:t>التقدیریة</a:t>
            </a:r>
          </a:p>
          <a:p>
            <a:r>
              <a:rPr lang="ar-IQ" b="1" dirty="0" smtClean="0"/>
              <a:t>2. </a:t>
            </a:r>
            <a:r>
              <a:rPr lang="ar-IQ" b="1" dirty="0"/>
              <a:t>الملاحظة </a:t>
            </a:r>
            <a:r>
              <a:rPr lang="ar-IQ" b="1" dirty="0" smtClean="0"/>
              <a:t>الشخصیة</a:t>
            </a:r>
          </a:p>
          <a:p>
            <a:r>
              <a:rPr lang="ar-IQ" b="1" dirty="0" smtClean="0"/>
              <a:t>3. المراجعة </a:t>
            </a:r>
            <a:r>
              <a:rPr lang="ar-IQ" b="1" dirty="0"/>
              <a:t>والفحص </a:t>
            </a:r>
            <a:r>
              <a:rPr lang="ar-IQ" b="1" dirty="0" smtClean="0"/>
              <a:t>والتفتیش</a:t>
            </a:r>
          </a:p>
          <a:p>
            <a:r>
              <a:rPr lang="ar-IQ" b="1" dirty="0" smtClean="0"/>
              <a:t>4. </a:t>
            </a:r>
            <a:r>
              <a:rPr lang="ar-IQ" b="1" dirty="0"/>
              <a:t>الكشوفات </a:t>
            </a:r>
            <a:r>
              <a:rPr lang="ar-IQ" b="1" dirty="0" smtClean="0"/>
              <a:t>المالیة</a:t>
            </a:r>
          </a:p>
          <a:p>
            <a:r>
              <a:rPr lang="ar-IQ" b="1" dirty="0" smtClean="0"/>
              <a:t>5. </a:t>
            </a:r>
            <a:r>
              <a:rPr lang="ar-IQ" b="1" dirty="0"/>
              <a:t>خرائط </a:t>
            </a:r>
            <a:r>
              <a:rPr lang="ar-IQ" b="1" dirty="0" smtClean="0"/>
              <a:t>غانت</a:t>
            </a:r>
          </a:p>
          <a:p>
            <a:r>
              <a:rPr lang="ar-IQ" b="1" dirty="0" smtClean="0"/>
              <a:t>6. </a:t>
            </a:r>
            <a:r>
              <a:rPr lang="ar-IQ" b="1" dirty="0"/>
              <a:t>أسلوب بیرت / التكلفة</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 </a:t>
            </a:r>
            <a:r>
              <a:rPr lang="ar-IQ" sz="4000" b="1" dirty="0">
                <a:solidFill>
                  <a:srgbClr val="FF0000"/>
                </a:solidFill>
              </a:rPr>
              <a:t>العوامل التي أدت إلى زیادة الاهتمام بالرقابة الداخلیة</a:t>
            </a:r>
            <a:endParaRPr lang="ar-IQ" sz="4000" dirty="0">
              <a:solidFill>
                <a:srgbClr val="FF0000"/>
              </a:solidFill>
            </a:endParaRPr>
          </a:p>
        </p:txBody>
      </p:sp>
      <p:sp>
        <p:nvSpPr>
          <p:cNvPr id="3" name="Content Placeholder 2"/>
          <p:cNvSpPr>
            <a:spLocks noGrp="1"/>
          </p:cNvSpPr>
          <p:nvPr>
            <p:ph idx="1"/>
          </p:nvPr>
        </p:nvSpPr>
        <p:spPr>
          <a:xfrm>
            <a:off x="457200" y="1571612"/>
            <a:ext cx="8329642" cy="4554551"/>
          </a:xfrm>
        </p:spPr>
        <p:txBody>
          <a:bodyPr/>
          <a:lstStyle/>
          <a:p>
            <a:r>
              <a:rPr lang="ar-IQ" b="1" dirty="0"/>
              <a:t>كبر حجم المنشآت في الحیاة الاقتصادیة </a:t>
            </a:r>
            <a:r>
              <a:rPr lang="ar-IQ" b="1" dirty="0" smtClean="0"/>
              <a:t>الحدیثة</a:t>
            </a:r>
          </a:p>
          <a:p>
            <a:r>
              <a:rPr lang="ar-IQ" b="1" dirty="0"/>
              <a:t>اضطرار الإدارة إلى تفویض السلطات والمسؤولیات إلى بعض الإدارات </a:t>
            </a:r>
            <a:r>
              <a:rPr lang="ar-IQ" b="1" dirty="0" smtClean="0"/>
              <a:t>الفرعیة</a:t>
            </a:r>
          </a:p>
          <a:p>
            <a:r>
              <a:rPr lang="ar-IQ" b="1" dirty="0"/>
              <a:t>التحول الذي طرأ على عملیة تدقیق </a:t>
            </a:r>
            <a:r>
              <a:rPr lang="ar-IQ" b="1" dirty="0" smtClean="0"/>
              <a:t>الحسابات</a:t>
            </a:r>
          </a:p>
          <a:p>
            <a:r>
              <a:rPr lang="ar-IQ" b="1" dirty="0"/>
              <a:t>التطور العلمي </a:t>
            </a:r>
            <a:r>
              <a:rPr lang="ar-IQ" b="1" dirty="0" smtClean="0"/>
              <a:t>والتكنولوجي</a:t>
            </a:r>
          </a:p>
          <a:p>
            <a:r>
              <a:rPr lang="ar-IQ" b="1" dirty="0"/>
              <a:t>إصدار المواصفات القیاسیة للجودة </a:t>
            </a:r>
            <a:r>
              <a:rPr lang="ar-IQ" b="1" dirty="0" smtClean="0"/>
              <a:t>العالمیة</a:t>
            </a:r>
          </a:p>
          <a:p>
            <a:r>
              <a:rPr lang="ar-IQ" b="1" dirty="0"/>
              <a:t>زیادة حالات إخفاق </a:t>
            </a:r>
            <a:r>
              <a:rPr lang="ar-IQ" b="1" dirty="0" smtClean="0"/>
              <a:t>المنشآت</a:t>
            </a:r>
          </a:p>
          <a:p>
            <a:pPr>
              <a:buNone/>
            </a:pP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FF0000"/>
                </a:solidFill>
              </a:rPr>
              <a:t>انواع الرقابة الداخلية</a:t>
            </a:r>
            <a:endParaRPr lang="ar-IQ" dirty="0">
              <a:solidFill>
                <a:srgbClr val="FF0000"/>
              </a:solidFill>
            </a:endParaRPr>
          </a:p>
        </p:txBody>
      </p:sp>
      <p:sp>
        <p:nvSpPr>
          <p:cNvPr id="3" name="Content Placeholder 2"/>
          <p:cNvSpPr>
            <a:spLocks noGrp="1"/>
          </p:cNvSpPr>
          <p:nvPr>
            <p:ph idx="1"/>
          </p:nvPr>
        </p:nvSpPr>
        <p:spPr>
          <a:xfrm>
            <a:off x="457200" y="1285860"/>
            <a:ext cx="8258204" cy="4840303"/>
          </a:xfrm>
        </p:spPr>
        <p:txBody>
          <a:bodyPr>
            <a:normAutofit fontScale="70000" lnSpcReduction="20000"/>
          </a:bodyPr>
          <a:lstStyle/>
          <a:p>
            <a:r>
              <a:rPr lang="ar-IQ" dirty="0" smtClean="0"/>
              <a:t>1. </a:t>
            </a:r>
            <a:r>
              <a:rPr lang="ar-IQ" b="1" dirty="0" smtClean="0"/>
              <a:t>الرقابة المحاسبیة: </a:t>
            </a:r>
            <a:r>
              <a:rPr lang="ar-IQ" dirty="0" smtClean="0"/>
              <a:t>ویقصد بها كل الطرق والوسائل والإجراءات والأنظمة التي تضعها الإدارة بقصد حمایة مواردها المختلفة، وضمان صحة التقاریر والقوائم المالیة، وتتحقق هذه الرقابة عن طریق وجود خطط رئیسیة وفرعیة تحدد عناصر النشاط، وكیفیة القیام به بالنسبة لكافة المستویات الإداریة، كما تتطلب تحدید السیاسات واللوائح التي یتم على أساسها تنفیذ العملیات والتصرفات المالیة، وتحدید إطار السلطة والمسؤولیة بصورة واضحة تقضي على أي تداخل أو تضارب في الاختصاصات، وتضمن تعاون جمیع المستویات في فروع النشاطات الداخلیة لتحقیق الأهداف المخططة المرغوب الوصول إلیها </a:t>
            </a:r>
          </a:p>
          <a:p>
            <a:endParaRPr lang="ar-IQ" dirty="0" smtClean="0"/>
          </a:p>
          <a:p>
            <a:r>
              <a:rPr lang="ar-IQ" dirty="0" smtClean="0"/>
              <a:t>2. </a:t>
            </a:r>
            <a:r>
              <a:rPr lang="ar-IQ" b="1" dirty="0" smtClean="0"/>
              <a:t>الرقابة الإداریة: </a:t>
            </a:r>
            <a:r>
              <a:rPr lang="ar-IQ" dirty="0" smtClean="0"/>
              <a:t>تتمثل الرقابة الإداریة في كافة الإجراءات والأسالیب والطرق المتعلقة بالكفاءة التشغیلیة، والالتزام بالسیاسات الإداریة ویهدف هذا النوع من الرقابة إلى التحقق من كفاءة العملیات التشغیلیة ومدى الالتزام بالقوانین واللوائح والسیاسات</a:t>
            </a:r>
          </a:p>
          <a:p>
            <a:pPr>
              <a:buNone/>
            </a:pPr>
            <a:endParaRPr lang="ar-IQ" dirty="0" smtClean="0"/>
          </a:p>
          <a:p>
            <a:r>
              <a:rPr lang="ar-IQ" dirty="0" smtClean="0"/>
              <a:t>3. </a:t>
            </a:r>
            <a:r>
              <a:rPr lang="ar-IQ" b="1" dirty="0" smtClean="0"/>
              <a:t>الضبط الداخلي: </a:t>
            </a:r>
            <a:r>
              <a:rPr lang="ar-IQ" dirty="0" smtClean="0"/>
              <a:t>مجموعة من الوسائل التي تتبناها الوحدة الاقتصادیة لحمایة النقدیة والأصول الأخرى وكذلك لضمان الدقة الحسابیة والعملیات المثبتة في الدفاتر</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3154362"/>
          </a:xfrm>
        </p:spPr>
        <p:txBody>
          <a:bodyPr/>
          <a:lstStyle/>
          <a:p>
            <a:r>
              <a:rPr lang="ar-IQ" dirty="0" smtClean="0"/>
              <a:t>نهاية المحاضرة</a:t>
            </a:r>
            <a:br>
              <a:rPr lang="ar-IQ" dirty="0" smtClean="0"/>
            </a:br>
            <a:r>
              <a:rPr lang="ar-IQ" dirty="0" smtClean="0"/>
              <a:t>شكرا لأصغائكم</a:t>
            </a:r>
            <a:endParaRPr lang="ar-IQ" dirty="0"/>
          </a:p>
        </p:txBody>
      </p:sp>
      <p:sp>
        <p:nvSpPr>
          <p:cNvPr id="3" name="Content Placeholder 2"/>
          <p:cNvSpPr>
            <a:spLocks noGrp="1"/>
          </p:cNvSpPr>
          <p:nvPr>
            <p:ph idx="1"/>
          </p:nvPr>
        </p:nvSpPr>
        <p:spPr>
          <a:xfrm>
            <a:off x="457200" y="3786190"/>
            <a:ext cx="8186766" cy="2339973"/>
          </a:xfrm>
        </p:spPr>
        <p:txBody>
          <a:bodyPr/>
          <a:lstStyle/>
          <a:p>
            <a:pPr>
              <a:buNone/>
            </a:pPr>
            <a:endParaRPr lang="ar-IQ" dirty="0" smtClean="0"/>
          </a:p>
          <a:p>
            <a:pPr>
              <a:buNone/>
            </a:pPr>
            <a:endParaRPr lang="ar-IQ" dirty="0" smtClean="0"/>
          </a:p>
          <a:p>
            <a:pPr>
              <a:buNone/>
            </a:pPr>
            <a:endParaRPr lang="ar-IQ" dirty="0" smtClean="0"/>
          </a:p>
          <a:p>
            <a:pPr>
              <a:buNone/>
            </a:pP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11675</TotalTime>
  <Words>4326</Words>
  <Application>Microsoft Office PowerPoint</Application>
  <PresentationFormat>On-screen Show (4:3)</PresentationFormat>
  <Paragraphs>292</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الأطر الحديثة في الرقابة والتدقيق</vt:lpstr>
      <vt:lpstr>مدخل نظري الى التدقيق الداخلي</vt:lpstr>
      <vt:lpstr>مقومات نظام الرقابة الداخلية : 1- الفصل بين المسؤوليات 2- وضوح خطوط السلطة والمسؤولية 3- كفاءة الموظفين 4- الحماية المادية للأصول 5- متابعة الالتزام بنظام الرقابة الداخلية</vt:lpstr>
      <vt:lpstr>اهداف الرقابة الداخلية</vt:lpstr>
      <vt:lpstr>خطوات الرقابة</vt:lpstr>
      <vt:lpstr>أسالیب الرقابة وأدواتها</vt:lpstr>
      <vt:lpstr> العوامل التي أدت إلى زیادة الاهتمام بالرقابة الداخلیة</vt:lpstr>
      <vt:lpstr>انواع الرقابة الداخلية</vt:lpstr>
      <vt:lpstr>نهاية المحاضرة شكرا لأصغائكم</vt:lpstr>
      <vt:lpstr>النموذج الاول  اطار coso</vt:lpstr>
      <vt:lpstr>مفهوم الرقابة الداخلیة وأهدافها وفقاً لإطار COSO</vt:lpstr>
      <vt:lpstr>التقارير الخاصة بالرقابة الداخلية</vt:lpstr>
      <vt:lpstr>مكونات الرقابة الداخلية ومبادئها على وفق اطار COSO المحدث</vt:lpstr>
      <vt:lpstr>اولا : بيئة الرقابة  (Control Environment)</vt:lpstr>
      <vt:lpstr>ثانيا : تحديد المخاطر (Risk Assessment)</vt:lpstr>
      <vt:lpstr>ثالثا : انشطة الرقابة ((Control Activities</vt:lpstr>
      <vt:lpstr>رابعا : المعلومات والتوصيل (Information &amp; Communication</vt:lpstr>
      <vt:lpstr>خامسا: المتابعة  (Monitoring)</vt:lpstr>
      <vt:lpstr>الخلاصة :</vt:lpstr>
      <vt:lpstr>نهاية المحاضرة شكرا لاصغائكم</vt:lpstr>
      <vt:lpstr>النموذج الثاني  نموذج CAMELS</vt:lpstr>
      <vt:lpstr>نظام CAMELS</vt:lpstr>
      <vt:lpstr>التطور التأريخي لنظام CAMELS</vt:lpstr>
      <vt:lpstr>مكونات نظام CAMELS</vt:lpstr>
      <vt:lpstr>الية عمل النظام</vt:lpstr>
      <vt:lpstr>الية عمل النظام</vt:lpstr>
      <vt:lpstr>اهمية نظام التقييم المصرفي CAMELS</vt:lpstr>
      <vt:lpstr>الخلاصة</vt:lpstr>
      <vt:lpstr>نهاية المحاضرة  شكرا لاصغائكم</vt:lpstr>
      <vt:lpstr>النموذج الثالث أطار COBIT</vt:lpstr>
      <vt:lpstr>مقدمة</vt:lpstr>
      <vt:lpstr> إطار COBIT</vt:lpstr>
      <vt:lpstr>تعريف اطار COBIT 5</vt:lpstr>
      <vt:lpstr>المبادئ الاساسية لاطار COBIT5</vt:lpstr>
      <vt:lpstr>عوامل التمكين</vt:lpstr>
      <vt:lpstr>فوائد اعتماد إطار COBIT5 </vt:lpstr>
      <vt:lpstr>الملخص</vt:lpstr>
      <vt:lpstr>انتهى نأمل الاستفادة من المعلومات المقدمة</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اللأطر الحديثة في التدقيق</dc:title>
  <dc:creator>lenovo</dc:creator>
  <cp:lastModifiedBy>lenovo</cp:lastModifiedBy>
  <cp:revision>23</cp:revision>
  <dcterms:created xsi:type="dcterms:W3CDTF">2022-09-15T18:46:29Z</dcterms:created>
  <dcterms:modified xsi:type="dcterms:W3CDTF">2022-10-04T16:28:51Z</dcterms:modified>
</cp:coreProperties>
</file>