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63" r:id="rId14"/>
    <p:sldId id="264"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EF4C3-7D12-4C99-A479-E4911A09FBA8}" type="datetimeFigureOut">
              <a:rPr lang="ar-IQ" smtClean="0"/>
              <a:pPr/>
              <a:t>25/05/1445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2B97B1-472E-43BE-AB85-9EBB3AAE186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6EF4C3-7D12-4C99-A479-E4911A09FBA8}" type="datetimeFigureOut">
              <a:rPr lang="ar-IQ" smtClean="0"/>
              <a:pPr/>
              <a:t>25/05/1445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82B97B1-472E-43BE-AB85-9EBB3AAE186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43852" cy="2500329"/>
          </a:xfrm>
        </p:spPr>
        <p:txBody>
          <a:bodyPr/>
          <a:lstStyle/>
          <a:p>
            <a:r>
              <a:rPr lang="ar-IQ" smtClean="0">
                <a:latin typeface="Blackadder ITC" pitchFamily="82" charset="0"/>
              </a:rPr>
              <a:t>بطالة الخريجين في العراق الاسباب والمعالجة</a:t>
            </a:r>
            <a:endParaRPr lang="ar-IQ" dirty="0">
              <a:latin typeface="Blackadder ITC" pitchFamily="82" charset="0"/>
            </a:endParaRPr>
          </a:p>
        </p:txBody>
      </p:sp>
      <p:sp>
        <p:nvSpPr>
          <p:cNvPr id="3" name="Subtitle 2"/>
          <p:cNvSpPr>
            <a:spLocks noGrp="1"/>
          </p:cNvSpPr>
          <p:nvPr>
            <p:ph type="subTitle" idx="1"/>
          </p:nvPr>
        </p:nvSpPr>
        <p:spPr/>
        <p:txBody>
          <a:bodyPr/>
          <a:lstStyle/>
          <a:p>
            <a:r>
              <a:rPr lang="ar-IQ" b="1" dirty="0" smtClean="0">
                <a:solidFill>
                  <a:srgbClr val="FF0000"/>
                </a:solidFill>
              </a:rPr>
              <a:t>أ.م هندرين حسن حسين / قسم ادارة الاعمال</a:t>
            </a:r>
          </a:p>
          <a:p>
            <a:r>
              <a:rPr lang="ar-IQ" b="1" dirty="0" smtClean="0">
                <a:solidFill>
                  <a:srgbClr val="FF0000"/>
                </a:solidFill>
              </a:rPr>
              <a:t>م. قبس عبد الرزاق احمد / قسم الاحصاء</a:t>
            </a:r>
            <a:endParaRPr lang="ar-IQ"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785794"/>
          </a:xfrm>
        </p:spPr>
        <p:txBody>
          <a:bodyPr/>
          <a:lstStyle/>
          <a:p>
            <a:r>
              <a:rPr lang="ar-IQ" dirty="0" smtClean="0"/>
              <a:t>اسباب تفاقم البطالة</a:t>
            </a:r>
            <a:endParaRPr lang="ar-IQ" dirty="0"/>
          </a:p>
        </p:txBody>
      </p:sp>
      <p:sp>
        <p:nvSpPr>
          <p:cNvPr id="3" name="Content Placeholder 2"/>
          <p:cNvSpPr>
            <a:spLocks noGrp="1"/>
          </p:cNvSpPr>
          <p:nvPr>
            <p:ph idx="1"/>
          </p:nvPr>
        </p:nvSpPr>
        <p:spPr>
          <a:xfrm>
            <a:off x="357158" y="714356"/>
            <a:ext cx="8286808" cy="5786478"/>
          </a:xfrm>
        </p:spPr>
        <p:txBody>
          <a:bodyPr>
            <a:normAutofit fontScale="62500" lnSpcReduction="20000"/>
          </a:bodyPr>
          <a:lstStyle/>
          <a:p>
            <a:pPr algn="just"/>
            <a:r>
              <a:rPr lang="ar-IQ" dirty="0" smtClean="0"/>
              <a:t>النمو البطيء للنشاط الاقتصادي، فمع الزيادة الكبيرة في أعداد الأفراد القادرين على العمل ٍ؛ والراغبين فيه والباحثين عنه، ينمو النشاط الاقتصادي ببطء مما أدى إلى بطالة في القوى العاملة </a:t>
            </a:r>
          </a:p>
          <a:p>
            <a:pPr algn="just"/>
            <a:r>
              <a:rPr lang="ar-IQ" dirty="0" smtClean="0"/>
              <a:t>ضعف فاعلية القطاع العام في توليد المزيد من فرص العمل؛ بسبب إغلاق العديد من المصانع الحكومية التي تعرضت إلى أعمال السلب والنهب والتدمير وعدم توفر مستلزمات الانتاج للمنشآت والمصانع احلكومية.</a:t>
            </a:r>
          </a:p>
          <a:p>
            <a:pPr algn="just"/>
            <a:r>
              <a:rPr lang="ar-IQ" dirty="0" smtClean="0"/>
              <a:t>الأثر السلبي لتحرير التجارة على القطاع الخاص في العراق لا سيما في الزراعة والصناعة حيث تدنى إنتاج هذين القطاعين ؛ نتيجة فتح الحدود وبدون فرض رسوم كمركية على السلع الأجنبية الداخلة والمدعوم معظمها حكوميا ً، وهذا أثَّر في قيام العديد من المزارع والمصانع بغلق أبوابها وتخفيض إنتاجها، وهذا ما انعكس سلبا في الطلب على القوى العاملة وزايدة البطالة</a:t>
            </a:r>
          </a:p>
          <a:p>
            <a:pPr algn="just"/>
            <a:r>
              <a:rPr lang="ar-IQ" dirty="0" smtClean="0"/>
              <a:t>تلكؤ عملية إعادة إعمار العراق، حيث لم تستطع أن توفر أكثر من (20) ألف فرصة عمل من بين قوة عمل تصل إلى نحو (7) ملايين شخص.</a:t>
            </a:r>
          </a:p>
          <a:p>
            <a:pPr algn="just"/>
            <a:r>
              <a:rPr lang="ar-IQ" dirty="0" smtClean="0"/>
              <a:t>عدم ملاءمة مخرجات التعليم الجامعي مع احتياجات سوق العمل، فالجامعات الحكومية تخرج سنويا أعداد كبيرة من طلبتها في اختصاصات إنسانية لا يحتاجها سوق العمل وترتفع الأعداد إذا أضفنا لها الجامعات الاهلية وحتى الأختصاصات العلمية، لا يتفق الكثير منها في بعض األحيان مع متطلبات سوق العمل .</a:t>
            </a:r>
          </a:p>
          <a:p>
            <a:pPr algn="just"/>
            <a:r>
              <a:rPr lang="ar-IQ" dirty="0" smtClean="0"/>
              <a:t>قيام الدولة ببيع الكثير من المشاريع الحكومية إلى القطّاع الخاص في ظل اعتمادها على الخصخصة، في الوقت الذي لم ينجح القطاع الخاص من إدارة هذه المشاريع، مما ادى الى انخفاض إنتاجيتها وانسحاب الكثير منها من السوق، وتقليص أعداد العاملين فيها وزيادة البطالة.</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45719"/>
          </a:xfrm>
        </p:spPr>
        <p:txBody>
          <a:bodyPr>
            <a:normAutofit fontScale="90000"/>
          </a:bodyPr>
          <a:lstStyle/>
          <a:p>
            <a:endParaRPr lang="ar-IQ" dirty="0"/>
          </a:p>
        </p:txBody>
      </p:sp>
      <p:sp>
        <p:nvSpPr>
          <p:cNvPr id="3" name="Content Placeholder 2"/>
          <p:cNvSpPr>
            <a:spLocks noGrp="1"/>
          </p:cNvSpPr>
          <p:nvPr>
            <p:ph idx="1"/>
          </p:nvPr>
        </p:nvSpPr>
        <p:spPr>
          <a:xfrm>
            <a:off x="457200" y="214290"/>
            <a:ext cx="8329642" cy="6429420"/>
          </a:xfrm>
        </p:spPr>
        <p:txBody>
          <a:bodyPr>
            <a:normAutofit fontScale="77500" lnSpcReduction="20000"/>
          </a:bodyPr>
          <a:lstStyle/>
          <a:p>
            <a:pPr algn="just"/>
            <a:r>
              <a:rPr lang="ar-IQ" dirty="0" smtClean="0"/>
              <a:t>السياسات الأقتصادية الخاطئة، وكذلك الحروب والتي استنزفت موارد العراق الأقتصادية ُ والبشرية وكبلت العراق بديون خارجية قدرت بحدود (120 ) مليار دولار، كان من الممكن استثمارها في مشاريع تنموية تساهم في تحقيق التشغيل، وتحد من معدلات البطالة.</a:t>
            </a:r>
          </a:p>
          <a:p>
            <a:pPr algn="just"/>
            <a:r>
              <a:rPr lang="ar-IQ" dirty="0" smtClean="0"/>
              <a:t>هيمنة القطاع الحكومي على النشاط الأقتصادي وجعل القطاع الخاص تابعا له طيلة الفترات السابقة الأمر الذي جعل القطاع الخاص محصورا في مشاريع إنتاجية صغرية أو خدمية محدودة وغري قادرة على استيعاب أعداد كبيرة من القوى العاملة فيه.</a:t>
            </a:r>
          </a:p>
          <a:p>
            <a:pPr algn="just"/>
            <a:r>
              <a:rPr lang="ar-IQ" dirty="0" smtClean="0"/>
              <a:t>عدم الأستقرار السياسي والأمني، الذي يحول بشكل دائم في عدم رغبة الشركات الأجنبية للاستثمار في العراق، والتي من الممكن تشغيل أعداد لا بأس بها من الأيدي العاملة العاطلة لو تحققت استثماراته في العراق.</a:t>
            </a:r>
          </a:p>
          <a:p>
            <a:pPr algn="just"/>
            <a:r>
              <a:rPr lang="ar-IQ" dirty="0" smtClean="0"/>
              <a:t>الفساد المستشري في الاجهزة الرسمية والذي بدد اموالا طائلة في مشاريع وهمية وضياع الالاف من فرص العمل التي كانت متحاحة للعمال العراقيين</a:t>
            </a:r>
          </a:p>
          <a:p>
            <a:pPr algn="just"/>
            <a:r>
              <a:rPr lang="ar-IQ" dirty="0" smtClean="0"/>
              <a:t>السياسات الخاطئة لعمليات إعادة الأعمار التي قامت بها الأدارة المدنية بتوجيه المبالغ المخصصة للإعمار إلى مشاريع خدمية غير إنتاجية وقتية، كتنظيف الشوارع وترميم المدارس ّ ورفع النفايات وهذه الاعمال لا تشغل سوى نسبة قليلة من العمال ولا تنسجم مع أعداد العاطلين عن العمل</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785794"/>
          </a:xfrm>
        </p:spPr>
        <p:txBody>
          <a:bodyPr/>
          <a:lstStyle/>
          <a:p>
            <a:r>
              <a:rPr lang="ar-IQ" dirty="0" smtClean="0"/>
              <a:t>سبل التخفيف من البطالة</a:t>
            </a:r>
            <a:endParaRPr lang="ar-IQ" dirty="0"/>
          </a:p>
        </p:txBody>
      </p:sp>
      <p:sp>
        <p:nvSpPr>
          <p:cNvPr id="3" name="Content Placeholder 2"/>
          <p:cNvSpPr>
            <a:spLocks noGrp="1"/>
          </p:cNvSpPr>
          <p:nvPr>
            <p:ph idx="1"/>
          </p:nvPr>
        </p:nvSpPr>
        <p:spPr>
          <a:xfrm>
            <a:off x="457200" y="785794"/>
            <a:ext cx="8186766" cy="5643602"/>
          </a:xfrm>
        </p:spPr>
        <p:txBody>
          <a:bodyPr>
            <a:normAutofit fontScale="77500" lnSpcReduction="20000"/>
          </a:bodyPr>
          <a:lstStyle/>
          <a:p>
            <a:pPr algn="just"/>
            <a:r>
              <a:rPr lang="ar-IQ" dirty="0" smtClean="0"/>
              <a:t>العمل على تهيئة فرص عمل للشباب في القطاعين الحكومي والخاص واقامة المشاريع الصغيرة والمتوسطة وتوفير القروض الميسرة ومتابعة مراحل تنفيذها وانجازها .</a:t>
            </a:r>
          </a:p>
          <a:p>
            <a:pPr algn="just"/>
            <a:r>
              <a:rPr lang="ar-IQ" dirty="0" smtClean="0"/>
              <a:t>تأسيس صندوق الأعمار والتنمية للمحافظات الأكثر فقرا وتحسين الخدمات فيها بما يساهم في توفير فرص العمل للشباب العاطلين .</a:t>
            </a:r>
          </a:p>
          <a:p>
            <a:pPr algn="just"/>
            <a:r>
              <a:rPr lang="ar-IQ" dirty="0" smtClean="0"/>
              <a:t>العمل على تشريع قانون التقاعد والضمان للعاملين في القطاع الخاص وضمان حقوق العاملين فيه .</a:t>
            </a:r>
          </a:p>
          <a:p>
            <a:pPr algn="just"/>
            <a:r>
              <a:rPr lang="ar-IQ" dirty="0" smtClean="0"/>
              <a:t>توسيع دور القطاع الصناعي ودعمه ماليا </a:t>
            </a:r>
            <a:r>
              <a:rPr lang="ar-IQ" dirty="0"/>
              <a:t> </a:t>
            </a:r>
            <a:r>
              <a:rPr lang="ar-IQ" dirty="0" smtClean="0"/>
              <a:t>للدخول في صناعات متطورة ذات قيمة ضافة عالية.</a:t>
            </a:r>
          </a:p>
          <a:p>
            <a:pPr algn="just"/>
            <a:r>
              <a:rPr lang="ar-IQ" dirty="0" smtClean="0"/>
              <a:t> إعادة النظر بالسياسات المتبعة في قطاع الأستثمار وتشجيعه، بما في ذلك مراجعة القوانين لتكون مشجعة للاستثمار ومنح المستثمرين العراقيين تسهيلات مصرفية و قروض ميسرة .</a:t>
            </a:r>
          </a:p>
          <a:p>
            <a:pPr algn="just"/>
            <a:r>
              <a:rPr lang="ar-IQ" dirty="0" smtClean="0"/>
              <a:t>تعزيز مساهمة القطاعات الأنتاجية الزراعية والصناعية والخدمات والصحة والتعليم في الناتج المحلي الأجمالي، ومنح القطاع الخاص دورا كبيرا في إنشاء المدن الصناعية وزيادة فرص الأستثمار في المحافظات وتقديم كافة التسهيلات لأنجاحها.</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96908"/>
          </a:xfrm>
        </p:spPr>
        <p:txBody>
          <a:bodyPr/>
          <a:lstStyle/>
          <a:p>
            <a:r>
              <a:rPr lang="ar-IQ" dirty="0" smtClean="0"/>
              <a:t>الاستنتاجات</a:t>
            </a:r>
            <a:endParaRPr lang="ar-IQ" dirty="0"/>
          </a:p>
        </p:txBody>
      </p:sp>
      <p:sp>
        <p:nvSpPr>
          <p:cNvPr id="3" name="Content Placeholder 2"/>
          <p:cNvSpPr>
            <a:spLocks noGrp="1"/>
          </p:cNvSpPr>
          <p:nvPr>
            <p:ph idx="1"/>
          </p:nvPr>
        </p:nvSpPr>
        <p:spPr>
          <a:xfrm>
            <a:off x="457200" y="1000108"/>
            <a:ext cx="8186766" cy="5572164"/>
          </a:xfrm>
        </p:spPr>
        <p:txBody>
          <a:bodyPr>
            <a:normAutofit fontScale="77500" lnSpcReduction="20000"/>
          </a:bodyPr>
          <a:lstStyle/>
          <a:p>
            <a:pPr lvl="0" algn="just"/>
            <a:r>
              <a:rPr lang="ar-IQ" dirty="0"/>
              <a:t>يعاني العراق من اختلال بنيوي ينصرف الى المحتوى النوعي للتعليم فضلا عن التفاوت في توزيع الخدمات التعليمية على مستوى المحافظات وبالنسبة للحضر والريف والذكور والاناث. </a:t>
            </a:r>
            <a:endParaRPr lang="en-US" dirty="0"/>
          </a:p>
          <a:p>
            <a:pPr lvl="0" algn="just"/>
            <a:r>
              <a:rPr lang="ar-IQ" dirty="0"/>
              <a:t>ادى العجز الكبير في البنى التحتية الى تخلف التعليم في العراق عن الركب العالمي من حيث الابنية والتجهيزات التعليمية وسبل التواصل الحديثة والتفاعلية وتكييف البرامج الرائدة لتطوير المهارات القادرة على العمل في بيئات متنوعة.    </a:t>
            </a:r>
            <a:endParaRPr lang="en-US" dirty="0"/>
          </a:p>
          <a:p>
            <a:pPr lvl="0" algn="just"/>
            <a:r>
              <a:rPr lang="ar-IQ" dirty="0"/>
              <a:t>ان تقادم وتهالك البنى التحتية في قطاع التربية والتعليم وضعف البرامج التعليمية التفاعلية المطبقة في اغلب المدارس والمعاهد والكليات وانعدام التواصل مع المحيط العلمي العالمي اسهم في تراجع نوعية المخرجات التعليمية وعمق من ظاهرة بطالة الخريجين, فالاختصاصات المطلوبة في سوق العمل من النوع المتسع افقيا وان اغلب الاختصاصات التي تسَّوقها الجامعات والمعاهد من النوع المتسع عموديا مما احدث تقاطعا بين المتاح من مهارات والمطلوب فعلا. </a:t>
            </a:r>
            <a:endParaRPr lang="en-US" dirty="0"/>
          </a:p>
          <a:p>
            <a:pPr lvl="0" algn="just"/>
            <a:r>
              <a:rPr lang="ar-IQ" dirty="0"/>
              <a:t>لا يمكن المراهنة على الدور الحكومي لوحده في معالجة معضلة البطالة بصورة عامة وبطالة الخريجين خاصة لذلك لابد من توسيع دائرة النشاط الخاص في هذا المجال .</a:t>
            </a:r>
            <a:endParaRPr lang="en-US" dirty="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58204" cy="714380"/>
          </a:xfrm>
        </p:spPr>
        <p:txBody>
          <a:bodyPr>
            <a:normAutofit fontScale="90000"/>
          </a:bodyPr>
          <a:lstStyle/>
          <a:p>
            <a:r>
              <a:rPr lang="ar-IQ" dirty="0" smtClean="0"/>
              <a:t>التوصيات</a:t>
            </a:r>
            <a:endParaRPr lang="ar-IQ" dirty="0"/>
          </a:p>
        </p:txBody>
      </p:sp>
      <p:sp>
        <p:nvSpPr>
          <p:cNvPr id="3" name="Content Placeholder 2"/>
          <p:cNvSpPr>
            <a:spLocks noGrp="1"/>
          </p:cNvSpPr>
          <p:nvPr>
            <p:ph idx="1"/>
          </p:nvPr>
        </p:nvSpPr>
        <p:spPr>
          <a:xfrm>
            <a:off x="428596" y="857232"/>
            <a:ext cx="8286808" cy="5715040"/>
          </a:xfrm>
        </p:spPr>
        <p:txBody>
          <a:bodyPr>
            <a:normAutofit fontScale="77500" lnSpcReduction="20000"/>
          </a:bodyPr>
          <a:lstStyle/>
          <a:p>
            <a:r>
              <a:rPr lang="ar-IQ" dirty="0" smtClean="0"/>
              <a:t>1- اتخاذ الإجراءات اللازمة للحد من النمو السكاني المتزايد ، حيث أن شرط تعيين مستوى من السكان له علاقة وثيقة جدا باقتصاديات الحجم . </a:t>
            </a:r>
            <a:endParaRPr lang="ar-IQ" dirty="0" smtClean="0"/>
          </a:p>
          <a:p>
            <a:r>
              <a:rPr lang="ar-IQ" dirty="0" smtClean="0"/>
              <a:t>2- </a:t>
            </a:r>
            <a:r>
              <a:rPr lang="ar-IQ" dirty="0" smtClean="0"/>
              <a:t>ضرورة تنشيط دور القطاع العام بشكل مؤقت من خلال تأهيل الشركات المتوقفة والتي تعمل بمستوى اقل لاستيعاب اكبر قدر ممكن من الأيدي العاملة </a:t>
            </a:r>
            <a:endParaRPr lang="ar-IQ" dirty="0"/>
          </a:p>
          <a:p>
            <a:r>
              <a:rPr lang="ar-IQ" dirty="0" smtClean="0"/>
              <a:t>3- وضع حد لسياسة الاستيراد العشوائي وتحيد مواصفات المواد المستوردة والتي لا يتمكن السوق العراقية من توفيرها ، واخضاعها للسيطرة النوعية للتأكد من مطابقة مواصفاتها للمواصفات العالمية . </a:t>
            </a:r>
          </a:p>
          <a:p>
            <a:r>
              <a:rPr lang="ar-IQ" dirty="0" smtClean="0"/>
              <a:t>4- الاهتمام بالمشاريع المتوسطة والصغيرة ، حيث أن اغلب الأيدي الوطنية العاملة تسحبها الصناعات المتوسطة والصغيرة .</a:t>
            </a:r>
          </a:p>
          <a:p>
            <a:r>
              <a:rPr lang="ar-IQ" dirty="0" smtClean="0"/>
              <a:t> 5- تنشيط ودعم القطاع الخاص ، عن طريق تسهيل القيام بمهامه وذلك بإعفاء السلع الإنتاجية التي يستوردها من الضريبة الكمركية وتوفير المتطلبات اللازمة لعمل تلك الادوات ومنحه القروض والمساعدات المالية بتسهيلات مصرفية .</a:t>
            </a:r>
          </a:p>
          <a:p>
            <a:r>
              <a:rPr lang="ar-IQ" dirty="0" smtClean="0"/>
              <a:t> 6- تفعيل قانون الاستثمار الأجنبي وتسهيل مهمته بما يتلاءم والظروف العراقية غير الآمنة وغير المستقرة واستثماره لتشغيل اكبر قدر ممكن من القوى العاملة الوطنية .</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58204" cy="857256"/>
          </a:xfrm>
        </p:spPr>
        <p:txBody>
          <a:bodyPr>
            <a:normAutofit/>
          </a:bodyPr>
          <a:lstStyle/>
          <a:p>
            <a:r>
              <a:rPr lang="ar-IQ" dirty="0" smtClean="0"/>
              <a:t>مقدمة</a:t>
            </a:r>
            <a:endParaRPr lang="ar-IQ" dirty="0"/>
          </a:p>
        </p:txBody>
      </p:sp>
      <p:sp>
        <p:nvSpPr>
          <p:cNvPr id="3" name="Content Placeholder 2"/>
          <p:cNvSpPr>
            <a:spLocks noGrp="1"/>
          </p:cNvSpPr>
          <p:nvPr>
            <p:ph idx="1"/>
          </p:nvPr>
        </p:nvSpPr>
        <p:spPr>
          <a:xfrm>
            <a:off x="457200" y="1142984"/>
            <a:ext cx="8186766" cy="4983179"/>
          </a:xfrm>
        </p:spPr>
        <p:txBody>
          <a:bodyPr>
            <a:normAutofit fontScale="62500" lnSpcReduction="20000"/>
          </a:bodyPr>
          <a:lstStyle/>
          <a:p>
            <a:pPr algn="just"/>
            <a:r>
              <a:rPr lang="ar-IQ" dirty="0"/>
              <a:t> تعد مشكلة البطالة اعقد المشكلات الاقتصادية واكثرها خطورة على السلم الاجتماعي والنمو الاقتصادي، فهي محصلة لاختلال بنيوي مركب (ثقافي وسياسي وتربوي)، اذ ان اتساع دائرة الظاهرة سينعكس عن عدم ملاءمة مخرجات التعليم العالي لمتطلبات سوق العمل بالإضافة الى ضعف معدلات الاستثمار وتذبذبها فضلا عن طبيعة الاقتصاد وبنيته فالدراسات الدولية اثبتتْ ان الاقتصادات الريعية</a:t>
            </a:r>
            <a:r>
              <a:rPr lang="en-US" dirty="0"/>
              <a:t>)</a:t>
            </a:r>
            <a:r>
              <a:rPr lang="ar-IQ" dirty="0"/>
              <a:t>وهي تلك التي تعتمد على انتاج وتصدير سلعة اولية (</a:t>
            </a:r>
            <a:r>
              <a:rPr lang="ar-IQ" dirty="0" smtClean="0"/>
              <a:t>طبيعية، </a:t>
            </a:r>
            <a:r>
              <a:rPr lang="ar-IQ" dirty="0"/>
              <a:t>زراعية او معدنية</a:t>
            </a:r>
            <a:r>
              <a:rPr lang="en-US" dirty="0" smtClean="0"/>
              <a:t>(</a:t>
            </a:r>
            <a:r>
              <a:rPr lang="ar-IQ" dirty="0" smtClean="0"/>
              <a:t> ليس </a:t>
            </a:r>
            <a:r>
              <a:rPr lang="ar-IQ" dirty="0"/>
              <a:t>في مقدورها توليد فرص عمل تتناسب مع الزيادات الكبيرة في عدد السكان وبذلك يحصل الخلل في التوازن بين تياري تدفق الثروة وتدفق </a:t>
            </a:r>
            <a:r>
              <a:rPr lang="ar-IQ" dirty="0" smtClean="0"/>
              <a:t>البشر.</a:t>
            </a:r>
            <a:endParaRPr lang="en-US" dirty="0"/>
          </a:p>
          <a:p>
            <a:pPr algn="just"/>
            <a:r>
              <a:rPr lang="ar-IQ" dirty="0"/>
              <a:t>وعلى الرغم من التقدم الحضاري والصناعي للكثير من دول العالم الا انها ما زالت تعاني من تزايد اعداد العاطلين بما فيهم خريجي الجامعات والمعاهد العالية والذين اصبحوا يشكلون شبحا مخيفا وخطرا محدقا بمصير تلك الدول وانظمتها السياسية وهي نتيجة تنبأ بها  الاقتصادي والفيلسوف النمساوي " شومبيتر" عندما عدَّ تزايد عدد الخريجين سيكون سببا لسقوط النظام </a:t>
            </a:r>
            <a:r>
              <a:rPr lang="ar-IQ" dirty="0" smtClean="0"/>
              <a:t>الرأسمالي .</a:t>
            </a:r>
            <a:endParaRPr lang="en-US" dirty="0"/>
          </a:p>
          <a:p>
            <a:pPr algn="just"/>
            <a:r>
              <a:rPr lang="ar-IQ" dirty="0"/>
              <a:t>ومما تجدر الاشارة اليه ان تزايد فرص العمل من شأنه ان يوفر مجالا واسعا لامتصاص وقت الفراغ  مما يقود الى استتباب الامن فضلا عن استقرار الانظمة السياسية والمؤسسات  الاجتماعية، وعلى العكس من ذلك فأن تقلص هذه الفرص يغلق الابواب امام العاطلين ويصيبهم بالإحباط والشلل عن القيام بأي عمل نافع ومنتج، وفي العراق نجد ان مسؤولية ايجاد الحلول لمشكلة الخريجين ما زالت فتية تتداولها الجهات الحكومية والقطاع الخاص على استحياء دون رؤية واضحة واستراتيجية علمية رصينة.</a:t>
            </a:r>
            <a:endParaRPr lang="en-US"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582594"/>
          </a:xfrm>
        </p:spPr>
        <p:txBody>
          <a:bodyPr>
            <a:normAutofit fontScale="90000"/>
          </a:bodyPr>
          <a:lstStyle/>
          <a:p>
            <a:r>
              <a:rPr lang="ar-IQ" dirty="0" smtClean="0"/>
              <a:t>مفهوم البطالة</a:t>
            </a:r>
            <a:endParaRPr lang="ar-IQ" dirty="0"/>
          </a:p>
        </p:txBody>
      </p:sp>
      <p:sp>
        <p:nvSpPr>
          <p:cNvPr id="3" name="Content Placeholder 2"/>
          <p:cNvSpPr>
            <a:spLocks noGrp="1"/>
          </p:cNvSpPr>
          <p:nvPr>
            <p:ph idx="1"/>
          </p:nvPr>
        </p:nvSpPr>
        <p:spPr>
          <a:xfrm>
            <a:off x="457200" y="857232"/>
            <a:ext cx="8186766" cy="5268931"/>
          </a:xfrm>
        </p:spPr>
        <p:txBody>
          <a:bodyPr>
            <a:normAutofit fontScale="62500" lnSpcReduction="20000"/>
          </a:bodyPr>
          <a:lstStyle/>
          <a:p>
            <a:pPr algn="just"/>
            <a:r>
              <a:rPr lang="ar-IQ" dirty="0"/>
              <a:t>تعد البطالة ظاهرة طبيعية تنمو مع التطورات الحاصلة في الاقتصاد وهي تصيب مختلف اقتصادات العالم على اختلاف مستويات تقدمها, الا ان سطوة هذه الظاهرة تختلف في الدول النامية عن الدول المتقدمة وذلك لاختلاف الهياكل الاقتصادية لكل من هذه الدول التي تسعى من اجل خفض معدلاتها والتخفيف من اثارها لما لها من نتائج سلبية في المجالين الاقتصادي والاجتماعي.وتختلف اسباب البطالة من مجتمع الى آخر مما ادى الى بروز مفاهيم متعددة لها</a:t>
            </a:r>
            <a:r>
              <a:rPr lang="ar-IQ" dirty="0" smtClean="0"/>
              <a:t>،</a:t>
            </a:r>
          </a:p>
          <a:p>
            <a:pPr algn="just"/>
            <a:r>
              <a:rPr lang="ar-IQ" dirty="0" smtClean="0"/>
              <a:t>فالبطالة </a:t>
            </a:r>
            <a:r>
              <a:rPr lang="ar-IQ" dirty="0"/>
              <a:t>تعني عدم توفر فرص كافية لطالبي العمل وهذا يدل على تعطل جانب من قوة العمل عن العمل المنتج تعطيلا اضطراريا على الرغم من بحث العامل عن العمل ورغبته فيه وبالأجر </a:t>
            </a:r>
            <a:r>
              <a:rPr lang="ar-IQ" dirty="0" smtClean="0"/>
              <a:t>السائد) , وهناك </a:t>
            </a:r>
            <a:r>
              <a:rPr lang="ar-IQ" dirty="0"/>
              <a:t>من يعرف البطالة بانها (التعطل والتوقف الجبري لجزء معين من القوى العاملة في مجتمع ما بالرغم من قدرته ورغبته) بينما عرَّفها اخرون (على انها مجموعة من الافراد المتعطلين عن العمل بالرغم من سعيهم للبحث عنه</a:t>
            </a:r>
            <a:r>
              <a:rPr lang="ar-IQ" dirty="0" smtClean="0"/>
              <a:t>). </a:t>
            </a:r>
            <a:r>
              <a:rPr lang="ar-IQ" dirty="0"/>
              <a:t>وبشكل عام يمكن تعريف البطالة وفقا لما جاءت به منظمة العمل الدولية بانها (عطالة الافراد الذين هم ضمن سن العمل </a:t>
            </a:r>
            <a:r>
              <a:rPr lang="ar-IQ" dirty="0" smtClean="0"/>
              <a:t>القانوني)، </a:t>
            </a:r>
            <a:r>
              <a:rPr lang="ar-IQ" dirty="0"/>
              <a:t>ويستند هذا التعريف الى ثلاثة معايير </a:t>
            </a:r>
            <a:r>
              <a:rPr lang="ar-IQ" dirty="0" smtClean="0"/>
              <a:t>هي : </a:t>
            </a:r>
          </a:p>
          <a:p>
            <a:pPr lvl="0" algn="just"/>
            <a:r>
              <a:rPr lang="ar-IQ" dirty="0"/>
              <a:t>ان يكون العاطل عن العمل في سن العمل والذي يتحدد ما بين (</a:t>
            </a:r>
            <a:r>
              <a:rPr lang="en-US" dirty="0"/>
              <a:t>15</a:t>
            </a:r>
            <a:r>
              <a:rPr lang="ar-IQ" dirty="0"/>
              <a:t> – </a:t>
            </a:r>
            <a:r>
              <a:rPr lang="en-US" dirty="0"/>
              <a:t>65</a:t>
            </a:r>
            <a:r>
              <a:rPr lang="ar-IQ" dirty="0"/>
              <a:t>) سنة اي بين الحد الادنى لدخول سوق العمل والحد الاعلى والذي يطلق عليه السن القانوني للعمل.</a:t>
            </a:r>
            <a:endParaRPr lang="en-US" dirty="0"/>
          </a:p>
          <a:p>
            <a:pPr lvl="0" algn="just"/>
            <a:r>
              <a:rPr lang="ar-IQ" dirty="0"/>
              <a:t>ان يكون العاطل عن العمل ممن تتوفر لديه الرغبة والاستعداد للعمل سواء كان العمل لحسابه الخاص او العمل لدى الاخرين مقابل أجر نقدي او عيني.</a:t>
            </a:r>
            <a:endParaRPr lang="en-US" dirty="0"/>
          </a:p>
          <a:p>
            <a:pPr lvl="0" algn="just"/>
            <a:r>
              <a:rPr lang="ar-IQ" dirty="0"/>
              <a:t>ان يقوم العاطل عن العمل بالبحث الجدي عن العمل وهذا يوضح الرغبة في العمل.</a:t>
            </a:r>
            <a:endParaRPr lang="en-US" dirty="0"/>
          </a:p>
          <a:p>
            <a:pPr lvl="0" algn="just"/>
            <a:r>
              <a:rPr lang="ar-IQ" dirty="0"/>
              <a:t>والشرط الاخير الذي يعتبر مقياسا مهما لمعرفة شخص ما إن كان متعطلا عن العمل ام لا وهو عدم توفر فرصة للعمل.</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725470"/>
          </a:xfrm>
        </p:spPr>
        <p:txBody>
          <a:bodyPr>
            <a:normAutofit fontScale="90000"/>
          </a:bodyPr>
          <a:lstStyle/>
          <a:p>
            <a:r>
              <a:rPr lang="ar-IQ" dirty="0" smtClean="0"/>
              <a:t>انواع البطالة</a:t>
            </a:r>
            <a:endParaRPr lang="ar-IQ" dirty="0"/>
          </a:p>
        </p:txBody>
      </p:sp>
      <p:sp>
        <p:nvSpPr>
          <p:cNvPr id="3" name="Content Placeholder 2"/>
          <p:cNvSpPr>
            <a:spLocks noGrp="1"/>
          </p:cNvSpPr>
          <p:nvPr>
            <p:ph idx="1"/>
          </p:nvPr>
        </p:nvSpPr>
        <p:spPr>
          <a:xfrm>
            <a:off x="457200" y="928670"/>
            <a:ext cx="8115328" cy="5643602"/>
          </a:xfrm>
        </p:spPr>
        <p:txBody>
          <a:bodyPr>
            <a:normAutofit fontScale="62500" lnSpcReduction="20000"/>
          </a:bodyPr>
          <a:lstStyle/>
          <a:p>
            <a:pPr algn="just"/>
            <a:r>
              <a:rPr lang="ar-SA" dirty="0"/>
              <a:t>وهي حالة التعطل الظاهر التي يعاني منها جزء من قوة العمل المتاحة. اي ان هناك عدد من الافراد القادرين على العمل والراغبين فيه والباحثين عنه عند مستوى الاجر السائد لكن دون جدوى فيصبحون في حالة تعطل كامل ولا يمارسون اي </a:t>
            </a:r>
            <a:r>
              <a:rPr lang="ar-SA" dirty="0" smtClean="0"/>
              <a:t>عمل</a:t>
            </a:r>
            <a:r>
              <a:rPr lang="ar-IQ" dirty="0" smtClean="0"/>
              <a:t> وهذا مايسمى بالبطالة الصريحة , ويقسم الى :</a:t>
            </a:r>
          </a:p>
          <a:p>
            <a:pPr lvl="0" algn="just"/>
            <a:r>
              <a:rPr lang="ar-SA" b="1" dirty="0"/>
              <a:t>البطالة الاجبارية</a:t>
            </a:r>
            <a:r>
              <a:rPr lang="ar-SA" b="1" dirty="0" smtClean="0"/>
              <a:t>:</a:t>
            </a:r>
            <a:r>
              <a:rPr lang="ar-IQ" b="1" dirty="0" smtClean="0"/>
              <a:t> </a:t>
            </a:r>
            <a:r>
              <a:rPr lang="ar-SA" dirty="0" smtClean="0"/>
              <a:t>وتعني </a:t>
            </a:r>
            <a:r>
              <a:rPr lang="ar-SA" dirty="0"/>
              <a:t>وجود فائض في قوة العمل نتيجة ظروف معينة مثل الحروب والكساد الاقتصادي او بسبب تأثير الصدمات الخارجية, او بسبب تسريح بعض العمال عن العمل او عدم وجود فرص عمل للداخلين الجدد الى سوق </a:t>
            </a:r>
            <a:r>
              <a:rPr lang="ar-SA" dirty="0" smtClean="0"/>
              <a:t>الع</a:t>
            </a:r>
            <a:r>
              <a:rPr lang="ar-IQ" dirty="0" smtClean="0"/>
              <a:t>مل</a:t>
            </a:r>
            <a:r>
              <a:rPr lang="ar-SA" dirty="0" smtClean="0"/>
              <a:t>.</a:t>
            </a:r>
            <a:endParaRPr lang="en-US" dirty="0"/>
          </a:p>
          <a:p>
            <a:pPr lvl="0" algn="just"/>
            <a:r>
              <a:rPr lang="ar-SA" b="1" dirty="0"/>
              <a:t>البطالة الهيكلية</a:t>
            </a:r>
            <a:r>
              <a:rPr lang="ar-SA" b="1" dirty="0" smtClean="0"/>
              <a:t>:</a:t>
            </a:r>
            <a:r>
              <a:rPr lang="ar-IQ" b="1" dirty="0" smtClean="0"/>
              <a:t> </a:t>
            </a:r>
            <a:r>
              <a:rPr lang="ar-SA" dirty="0" smtClean="0"/>
              <a:t>ويشير </a:t>
            </a:r>
            <a:r>
              <a:rPr lang="ar-SA" dirty="0"/>
              <a:t>هذا النوع الى البطالة التي تحدث بسبب مشكلة هيكلية مثل ضعف المهارات والتغيرات طويلة الاجل في الطلب، او عدم كفاية حوافز </a:t>
            </a:r>
            <a:r>
              <a:rPr lang="ar-SA" dirty="0" smtClean="0"/>
              <a:t>العمل</a:t>
            </a:r>
            <a:r>
              <a:rPr lang="ar-IQ" dirty="0" smtClean="0"/>
              <a:t> </a:t>
            </a:r>
            <a:r>
              <a:rPr lang="ar-IQ" dirty="0"/>
              <a:t>.</a:t>
            </a:r>
            <a:endParaRPr lang="en-US" dirty="0"/>
          </a:p>
          <a:p>
            <a:pPr lvl="0" algn="just"/>
            <a:r>
              <a:rPr lang="ar-SA" b="1" dirty="0"/>
              <a:t>البطالة الاحتكاكية:</a:t>
            </a:r>
            <a:r>
              <a:rPr lang="ar-SA" dirty="0"/>
              <a:t> تنشا البطالة الاحتكاكية عن ترك الافراد لأعمالهم بحثا عن عمل افضل من حيث مستوى الاجر وظروف العمل وذلك بصورة اختيارية. وقد يحصل هذا الترك استجابة للميول والتوجهات والتي تمنع العاملين من الالتحاق بفرص العمل المتاحة.</a:t>
            </a:r>
            <a:endParaRPr lang="en-US" dirty="0"/>
          </a:p>
          <a:p>
            <a:pPr lvl="0" algn="just"/>
            <a:r>
              <a:rPr lang="ar-SA" b="1" dirty="0" smtClean="0"/>
              <a:t>البطالة </a:t>
            </a:r>
            <a:r>
              <a:rPr lang="ar-SA" b="1" dirty="0"/>
              <a:t>الدورية</a:t>
            </a:r>
            <a:r>
              <a:rPr lang="ar-SA" b="1" dirty="0" smtClean="0"/>
              <a:t>:</a:t>
            </a:r>
            <a:r>
              <a:rPr lang="ar-IQ" b="1" dirty="0" smtClean="0"/>
              <a:t> </a:t>
            </a:r>
            <a:r>
              <a:rPr lang="ar-SA" dirty="0" smtClean="0"/>
              <a:t>وهي </a:t>
            </a:r>
            <a:r>
              <a:rPr lang="ar-SA" dirty="0"/>
              <a:t>من انواع البطالة القسرية التي ترتبط بتقلبات النشاط الاقتصادي او ما يسمى بالدورة التجارية حيث تظهر نتيجة تعرض الاقتصاد الى فترات من الركود او الكساد، فعندما ينخفض الطلب الكلي على السلع والخدمات يلجا اصحاب الاعمال الى تسريح جزء من العمال مما يؤدي الى ارتفاع معدل البطالة بنسبة اعلى من معدلها الطبيعي المعتاد.</a:t>
            </a:r>
            <a:endParaRPr lang="en-US" dirty="0"/>
          </a:p>
          <a:p>
            <a:pPr lvl="0" algn="just"/>
            <a:r>
              <a:rPr lang="ar-SA" b="1" dirty="0"/>
              <a:t>البطالة الموسمية</a:t>
            </a:r>
            <a:r>
              <a:rPr lang="ar-SA" b="1" dirty="0" smtClean="0"/>
              <a:t>:</a:t>
            </a:r>
            <a:r>
              <a:rPr lang="ar-IQ" b="1" dirty="0" smtClean="0"/>
              <a:t> </a:t>
            </a:r>
            <a:r>
              <a:rPr lang="ar-SA" dirty="0" smtClean="0"/>
              <a:t>هناك </a:t>
            </a:r>
            <a:r>
              <a:rPr lang="ar-SA" dirty="0"/>
              <a:t>بعض الاعمال تتسم بالموسمية كما هو الحال  مع الزراعة والتي يزدهر نشاطها في مواسم معينة ويتوقف في مواسم اخرى ونتيجة لذلك يتأثر الطلب على القوى العاملة في تلك الانشطة، وهذا يعني ان القوة العاملة في القطاعات ذات النشاط الموسمي تواجه زيادة في الطلب في موسم معين بينما يقل الطلب عليها في موسم اخر مما يؤدي الى فقدان العاملين في هذه الانشطة وظائفهم بشكل مؤقت.</a:t>
            </a:r>
            <a:endParaRPr lang="en-US" dirty="0"/>
          </a:p>
          <a:p>
            <a:pPr algn="just"/>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45719"/>
          </a:xfrm>
        </p:spPr>
        <p:txBody>
          <a:bodyPr>
            <a:normAutofit fontScale="90000"/>
          </a:bodyPr>
          <a:lstStyle/>
          <a:p>
            <a:endParaRPr lang="ar-IQ" dirty="0"/>
          </a:p>
        </p:txBody>
      </p:sp>
      <p:sp>
        <p:nvSpPr>
          <p:cNvPr id="3" name="Content Placeholder 2"/>
          <p:cNvSpPr>
            <a:spLocks noGrp="1"/>
          </p:cNvSpPr>
          <p:nvPr>
            <p:ph idx="1"/>
          </p:nvPr>
        </p:nvSpPr>
        <p:spPr>
          <a:xfrm>
            <a:off x="500034" y="285728"/>
            <a:ext cx="8358246" cy="6357982"/>
          </a:xfrm>
        </p:spPr>
        <p:txBody>
          <a:bodyPr>
            <a:normAutofit fontScale="70000" lnSpcReduction="20000"/>
          </a:bodyPr>
          <a:lstStyle/>
          <a:p>
            <a:pPr lvl="0" algn="just"/>
            <a:r>
              <a:rPr lang="ar-SA" b="1" dirty="0"/>
              <a:t>البطالة السلوكية:</a:t>
            </a:r>
            <a:r>
              <a:rPr lang="ar-IQ" dirty="0"/>
              <a:t>وهي البطالة الناتجة عن احجام ورفض القوة العاملة عن المشاركة في العملية الانتاجية والانخراط في وظائف معينة بسبب النظرة الاجتماعية لهذه </a:t>
            </a:r>
            <a:r>
              <a:rPr lang="ar-IQ" dirty="0" smtClean="0"/>
              <a:t>الوظائف.</a:t>
            </a:r>
            <a:endParaRPr lang="en-US" dirty="0"/>
          </a:p>
          <a:p>
            <a:pPr lvl="0" algn="just"/>
            <a:r>
              <a:rPr lang="ar-SA" b="1" dirty="0"/>
              <a:t>البطالة المستوردة:</a:t>
            </a:r>
            <a:r>
              <a:rPr lang="ar-IQ" dirty="0"/>
              <a:t>يشير هذا النوع الى البطالة التي تواجه جزء من القوة العاملة المحلية في قطاع معين بسبب احلال العمالة غير المحلية في هذا القطاع.وقد يواجه الاقتصاد هذا النوع  من البطالة في حال انخفاض الطلب على سلعة معينة مقابل ارتفاع الطلب على سلعة </a:t>
            </a:r>
            <a:r>
              <a:rPr lang="ar-IQ" dirty="0" smtClean="0"/>
              <a:t>مستوردة</a:t>
            </a:r>
            <a:r>
              <a:rPr lang="ar-SA" dirty="0" smtClean="0"/>
              <a:t>.</a:t>
            </a:r>
            <a:endParaRPr lang="en-US" dirty="0"/>
          </a:p>
          <a:p>
            <a:pPr algn="just"/>
            <a:r>
              <a:rPr lang="ar-SA" b="1" dirty="0"/>
              <a:t>العمالة الناقصة:</a:t>
            </a:r>
            <a:r>
              <a:rPr lang="ar-IQ" dirty="0"/>
              <a:t>وهي تعني الحالة التي يكون فيها العاملين راغبين في العمل لساعات اطول عند معدلات الاجور السائدة ,لذا يعد الشخص يعاني من جالة تعطل جزئي اذا كان يعمل اقل من 35 ساعة في الاسبوع ويفضل العمل لساعات </a:t>
            </a:r>
            <a:r>
              <a:rPr lang="ar-IQ" dirty="0" smtClean="0"/>
              <a:t>اطول</a:t>
            </a:r>
          </a:p>
          <a:p>
            <a:pPr algn="just"/>
            <a:r>
              <a:rPr lang="ar-SA" b="1" dirty="0"/>
              <a:t>ثانيا: البطالة المقنّعة</a:t>
            </a:r>
            <a:r>
              <a:rPr lang="ar-SA" dirty="0"/>
              <a:t> :وهي وصف لحالة العمل الفائض عن الحاجة الفعلية للنشاط الاقتصادي المنتج, وتعني ان هناك عمال يتقاضون اجرا عن عمل ظاهري على الرغم من ان مساهمتهم في العملية الانتاجية تقترب من الصفر، اي ان سحب تلك القوة الفائضة قد لا يؤثر على حجم الانتاج المخطط له، وعادة ما يظهر هذا النوع من البطالة في الدول ذات الكثافة السكانية العالية والتي تتبنى نمط الانتاج كثيف العمل كما في الهند مثلا او </a:t>
            </a:r>
            <a:r>
              <a:rPr lang="ar-SA" dirty="0" smtClean="0"/>
              <a:t>الصين</a:t>
            </a:r>
            <a:endParaRPr lang="ar-IQ" dirty="0" smtClean="0"/>
          </a:p>
          <a:p>
            <a:pPr algn="just"/>
            <a:r>
              <a:rPr lang="ar-SA" dirty="0"/>
              <a:t>ومن الجدير بالذكر ان نشير هنا الى نوع اخر للبطالة وهو بطالة الخريجين لا سيما الجامعيين الذي يشمل شريحة الشباب المتحصلين على الشهادات الجامعية والتي تعاني صعوبات حياتية حادة نتيجة البطالة المتفشية بين صفوف افرادها ورغم كل الاجراءات التي اتخذت لتحسين ظروفها المعيشية والمهنية الا انها بقية عرضة للإفقار والامراض النفسية وخيبات الامل.</a:t>
            </a:r>
            <a:r>
              <a:rPr lang="ar-IQ" dirty="0"/>
              <a:t> وتنفرد بطالة خريج الجامعات بميزة معينة تتمثل بانها تخص فئة من المجتمع يحمل افرادها تأهيلا غالبا يؤهلهم بالمشاركة في قيادة عمليات التحول التنموي لذلك تعد بطالتهم فئوية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857232"/>
          </a:xfrm>
        </p:spPr>
        <p:txBody>
          <a:bodyPr>
            <a:normAutofit/>
          </a:bodyPr>
          <a:lstStyle/>
          <a:p>
            <a:r>
              <a:rPr lang="ar-IQ" dirty="0" smtClean="0"/>
              <a:t>مؤشرات البطالة في العراق</a:t>
            </a:r>
            <a:endParaRPr lang="ar-IQ" dirty="0"/>
          </a:p>
        </p:txBody>
      </p:sp>
      <p:sp>
        <p:nvSpPr>
          <p:cNvPr id="3" name="Content Placeholder 2"/>
          <p:cNvSpPr>
            <a:spLocks noGrp="1"/>
          </p:cNvSpPr>
          <p:nvPr>
            <p:ph idx="1"/>
          </p:nvPr>
        </p:nvSpPr>
        <p:spPr>
          <a:xfrm>
            <a:off x="457200" y="1000108"/>
            <a:ext cx="8329642" cy="5643602"/>
          </a:xfrm>
        </p:spPr>
        <p:txBody>
          <a:bodyPr>
            <a:normAutofit fontScale="70000" lnSpcReduction="20000"/>
          </a:bodyPr>
          <a:lstStyle/>
          <a:p>
            <a:pPr algn="just"/>
            <a:r>
              <a:rPr lang="ar-IQ" dirty="0"/>
              <a:t>تفاقمت مشكلة البطالة في العراق بعد عام 2003 وعجزت الحكومات العراقية المتعاقبة عن ايجاد الحلول المناسبة لها، فالبطالة في العراق تمثل اختلالا في منظومة الامن البشري وهو مفهوم طرح ضمن ادبيات الامم المتحدة عام 1994 والمقصود به (سلامة الناس من التهديدات المزمنة كالجوع والمرض والاضطهاد والفقر والحماية من الاختلالات المفاجئة والمؤلمة في نمط الحياة اليومي سواء في البيت او في العمل او في مجتمعات محلية. وهذه التهديدات يمكن ان تؤثر في جميع مستويات الدخل والتنمية لأي بلد</a:t>
            </a:r>
            <a:r>
              <a:rPr lang="ar-IQ" dirty="0" smtClean="0"/>
              <a:t>)</a:t>
            </a:r>
            <a:r>
              <a:rPr lang="ar-SA" dirty="0" smtClean="0"/>
              <a:t>، </a:t>
            </a:r>
            <a:r>
              <a:rPr lang="ar-IQ" dirty="0"/>
              <a:t>و بطالة الخريجين ليست ظاهرة مستجدة بل هي من مخلفات المرحلة السابقة وما شهدته من تدمير للبنى التحتية وهجرة الكفاءات الى الخارج وعزوفها عن العمل في القطاع العام بسبب انخفاض الاجور والرواتب فضلا عن المضايقات الامنية لأصحاب الراي الشائعة، وقد يرجع ذلك في جزء منه الى عدم تنفيذ الخطط الموضوعة للقوى العاملة بكفاءة وعدم التنسيق بين مخرجات التعليم وسوق العمل. ومما زاد في الامر سوءا التوسع في الجامعات الاهلية على وفق المعايير التجارية مما انعكس سلبا على نوعية المخرجات المتزايدة باستمرار حتى ضاق بها سوق العمل ولم يتمكن من امتصاصها بمعدلات مقبولة. </a:t>
            </a:r>
            <a:endParaRPr lang="en-US" dirty="0"/>
          </a:p>
          <a:p>
            <a:pPr algn="just"/>
            <a:r>
              <a:rPr lang="ar-IQ" dirty="0"/>
              <a:t>ويمكن القول ايضا ان تعثر مساهمة القطاع الخاص في النشاط الاقتصادي لحقبة طويلة من الزمن أثر في تفاقم هذه المشكلة اذ اضحت امكانية استقطابه للخريجين ضعيفة عكس ما هو قائم في البلدان المتقدمة. ويمكن تحليل هذه الظاهرة عبر دراسة المؤشرات الآتية</a:t>
            </a:r>
            <a:r>
              <a:rPr lang="ar-IQ" dirty="0" smtClean="0"/>
              <a:t>:</a:t>
            </a:r>
            <a:endParaRPr lang="en-US" dirty="0"/>
          </a:p>
          <a:p>
            <a:pPr algn="just"/>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45719"/>
          </a:xfrm>
        </p:spPr>
        <p:txBody>
          <a:bodyPr>
            <a:normAutofit fontScale="90000"/>
          </a:bodyPr>
          <a:lstStyle/>
          <a:p>
            <a:endParaRPr lang="ar-IQ" dirty="0"/>
          </a:p>
        </p:txBody>
      </p:sp>
      <p:sp>
        <p:nvSpPr>
          <p:cNvPr id="3" name="Content Placeholder 2"/>
          <p:cNvSpPr>
            <a:spLocks noGrp="1"/>
          </p:cNvSpPr>
          <p:nvPr>
            <p:ph idx="1"/>
          </p:nvPr>
        </p:nvSpPr>
        <p:spPr>
          <a:xfrm>
            <a:off x="357158" y="214290"/>
            <a:ext cx="8501122" cy="6286544"/>
          </a:xfrm>
        </p:spPr>
        <p:txBody>
          <a:bodyPr>
            <a:normAutofit fontScale="85000" lnSpcReduction="20000"/>
          </a:bodyPr>
          <a:lstStyle/>
          <a:p>
            <a:pPr algn="just"/>
            <a:r>
              <a:rPr lang="ar-IQ" dirty="0" smtClean="0"/>
              <a:t>اولا: بطالة الشباب من فئة (15-45) سنة :ظهرت بطالة هذه الفئة العمرية نتيجة لعدة اسباب من اهمها:</a:t>
            </a:r>
            <a:endParaRPr lang="en-US" dirty="0" smtClean="0"/>
          </a:p>
          <a:p>
            <a:pPr lvl="0" algn="just"/>
            <a:r>
              <a:rPr lang="ar-IQ" dirty="0" smtClean="0"/>
              <a:t>تفاقم الاختلال في الهيكل الانتاجي بسبب تدني مستويات الانتاج الرئيسية خاصة قطاع الزراعة والصناعة التحويلية اضافة على تندي مستويات انتاج الانشطة الخدمية تغير انماط الطلب على القوى العاملة في سوق العمل.</a:t>
            </a:r>
            <a:endParaRPr lang="en-US" dirty="0" smtClean="0"/>
          </a:p>
          <a:p>
            <a:pPr lvl="0" algn="just"/>
            <a:r>
              <a:rPr lang="ar-IQ" dirty="0" smtClean="0"/>
              <a:t>تطور المهارات المطلوبة في سوق العمل بوتيرة اسرع من تطور نظام التعليم والذي ادى الى اختلال العلاقة بين الكفاءات المطلوبة في سوق العمل و مخرجات التعليم العالي.</a:t>
            </a:r>
            <a:endParaRPr lang="en-US" dirty="0" smtClean="0"/>
          </a:p>
          <a:p>
            <a:pPr lvl="0"/>
            <a:r>
              <a:rPr lang="ar-IQ" dirty="0" smtClean="0"/>
              <a:t>شيوع </a:t>
            </a:r>
            <a:r>
              <a:rPr lang="ar-IQ" dirty="0"/>
              <a:t>الاعمال الارهابية والتخريبية بعد عام 2003 ادى الى تعطيل معظم الانشطة الاقتصادية واستشهاد الكثير من العاملين. </a:t>
            </a:r>
            <a:endParaRPr lang="en-US" dirty="0"/>
          </a:p>
          <a:p>
            <a:pPr lvl="0"/>
            <a:r>
              <a:rPr lang="ar-IQ" dirty="0"/>
              <a:t>تردي المناخ الاستثماري في العراق, اذ لم يعد مشجعا للمستثمر المحلي والاجنبي على حد سواء. </a:t>
            </a:r>
            <a:endParaRPr lang="en-US" dirty="0"/>
          </a:p>
          <a:p>
            <a:pPr lvl="0"/>
            <a:r>
              <a:rPr lang="ar-IQ" dirty="0"/>
              <a:t>تغير المسار الاستثماري للقطاع الحكومي بسبب غياب الخطط المناسبة.</a:t>
            </a:r>
            <a:endParaRPr lang="en-US" dirty="0"/>
          </a:p>
          <a:p>
            <a:pPr lvl="0"/>
            <a:r>
              <a:rPr lang="ar-IQ" dirty="0"/>
              <a:t>التفريط بمعظم التخصيصات الاستثمارية وانفاقها في مشروعات غير مجدية او وهمية بسبب استشراء الفساد المالي والاداري.</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45719"/>
          </a:xfrm>
        </p:spPr>
        <p:txBody>
          <a:bodyPr>
            <a:normAutofit fontScale="90000"/>
          </a:bodyPr>
          <a:lstStyle/>
          <a:p>
            <a:endParaRPr lang="ar-IQ" dirty="0"/>
          </a:p>
        </p:txBody>
      </p:sp>
      <p:sp>
        <p:nvSpPr>
          <p:cNvPr id="3" name="Content Placeholder 2"/>
          <p:cNvSpPr>
            <a:spLocks noGrp="1"/>
          </p:cNvSpPr>
          <p:nvPr>
            <p:ph idx="1"/>
          </p:nvPr>
        </p:nvSpPr>
        <p:spPr>
          <a:xfrm>
            <a:off x="500034" y="214290"/>
            <a:ext cx="8286808" cy="6357982"/>
          </a:xfrm>
        </p:spPr>
        <p:txBody>
          <a:bodyPr>
            <a:normAutofit fontScale="77500" lnSpcReduction="20000"/>
          </a:bodyPr>
          <a:lstStyle/>
          <a:p>
            <a:pPr algn="just">
              <a:buNone/>
            </a:pPr>
            <a:r>
              <a:rPr lang="ar-IQ" dirty="0" smtClean="0"/>
              <a:t>وبالرغم </a:t>
            </a:r>
            <a:r>
              <a:rPr lang="ar-IQ" dirty="0"/>
              <a:t>من </a:t>
            </a:r>
            <a:r>
              <a:rPr lang="ar-IQ" dirty="0" smtClean="0"/>
              <a:t>امتلاك العراق </a:t>
            </a:r>
            <a:r>
              <a:rPr lang="ar-IQ" dirty="0"/>
              <a:t>موارد طبيعية وزراعية واقتصادية يقابلها نمو في السكان، لكنّ هنالك قصور في إمكانية استغلال هذه الموارد بالشكل الذي يعمل على الاستخدام الأمثل لقوة العمل، حيث نُلاحظ تفاقم ظاهرة البطالة في الاقتصاد العراقي؛ نتيجة الزيادة الحاصلة في الإنفاق على العمليات الحربية والتسليح خلال الفترات السابقة، الأمر الذي يتطلب رسم سياسة تنموية تضمن تشغيل الأيدي العاملة لسدّ احتياجات التنمية بما يتلاءم مع الموارد والقدرات المتوفرة؛ لمعالجة عدم التوازن التي أفرزتها ظاهرة البطالة بكافة أشكالها وما تمثله من ظواهر سلبية تنعكس على عملية النمو، ممّا يتطلب إعادة النظر في هيكل الموارد البشرية لضمان الاستخدام الأمثل للأيدي العاملة، وتلبية الاحتياجات من المهن وديمومة مسار عملية التنمية الاقتصادية والاجتماعية في العراق.</a:t>
            </a:r>
          </a:p>
          <a:p>
            <a:pPr algn="just"/>
            <a:r>
              <a:rPr lang="ar-IQ" dirty="0"/>
              <a:t>ومن خلال مراجعة للبيانات الإحصائية المتوفرة في وزارة التخطيط والتعاون الإنمائي حول تطورات السكان في العراق، نلاحظ وجود زيادة سريعة في معدلات نموه فقد بلغ عدد السكان (26.3) نسمة عام (2003)، وبلغ بحدود (40) مليون نسمة عام (2022)، محققاً بذلك نسبة نمو بحدود (3%)، ويُلاحظ أيضاً ارتفاع الفئة العمرية للسكان في سن العمل لأكثر من (52%)، بينما تبلغ نسبة السكان في سن (65) سنة فما فوق بحدود (3%) من مجموع السكان، وهذه النسبة تكشف حقيقة ارتفاع نسبة الإعالة في العراق، ممّا يُثقل العبء على الفئة العمرية الفعّالة من السكان.</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58204" cy="45719"/>
          </a:xfrm>
        </p:spPr>
        <p:txBody>
          <a:bodyPr>
            <a:normAutofit fontScale="90000"/>
          </a:bodyPr>
          <a:lstStyle/>
          <a:p>
            <a:endParaRPr lang="ar-IQ" dirty="0"/>
          </a:p>
        </p:txBody>
      </p:sp>
      <p:sp>
        <p:nvSpPr>
          <p:cNvPr id="3" name="Content Placeholder 2"/>
          <p:cNvSpPr>
            <a:spLocks noGrp="1"/>
          </p:cNvSpPr>
          <p:nvPr>
            <p:ph idx="1"/>
          </p:nvPr>
        </p:nvSpPr>
        <p:spPr>
          <a:xfrm>
            <a:off x="457200" y="214290"/>
            <a:ext cx="8258204" cy="5911873"/>
          </a:xfrm>
        </p:spPr>
        <p:txBody>
          <a:bodyPr>
            <a:normAutofit fontScale="77500" lnSpcReduction="20000"/>
          </a:bodyPr>
          <a:lstStyle/>
          <a:p>
            <a:pPr algn="just"/>
            <a:r>
              <a:rPr lang="ar-IQ" dirty="0"/>
              <a:t>لقد كانَ لتردي عمليات الإنتاج وازدياد نسب التضخم في الاقتصاد العراقي، الأثر المباشر في تدني الاستثمار، الأمر الذي أدى بالمقابل إلى زيادة البطالة في كافة أنواعها وخصوصاً فئة الشباب الذين تقع أعمارهم (15) سنة فما فوق الذين يشكلون النسبة الأكبر من إجمالي السكان النشطين اقتصادياً، حيث ازداد العرض نتيجة لارتفاع معدلات نمو السكان مقابل انخفاض نمو الطلب على الأيدي العاملة؛ بسبب تراجع الأداء الاقتصادي وعدم القدرة على تحقيق معدلات للنمو الاقتصادي ولضعف العملية الاستثمارية، وبالتالي، ضعف القدرة على توليد فرص عمل جديدة، ممّا جعل البطالة في العراق ظاهرة ينبغي معالجتها ضمن برامج تنموية، باعتبار أنّ الإنسان غاية التنمية ووسيلتها، إلى جانب ما تعكسه هذه الظاهرة من سلبيات على الأوضاع الاقتصادية و الاجتماعية.</a:t>
            </a:r>
          </a:p>
          <a:p>
            <a:pPr algn="just"/>
            <a:r>
              <a:rPr lang="ar-IQ" dirty="0"/>
              <a:t>لقد تباينت تقديرات نسب البطالة في العراق خلال السنوات السابقة، إلا أنّه وحسب الإحصائية الأخيرة الصادرة من منظمة العمل الدولية وبالتعاون مع وزارة التخطيط والتعاون الإنمائي ووزارة العمل والشؤون الاجتماعية، فأنّ معدل البطالة بين السكان بلغ (16.5%) عام (2021)، وهذا يعني وجود شخص عاطل من بين كل خمسة أشخاص يعملون، ومن جهة أخرى، فأنّ معدل البطالة بين الذكور بلغ (14.7%) مقابل (28.2%) بين النساء.</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2769</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بطالة الخريجين في العراق الاسباب والمعالجة</vt:lpstr>
      <vt:lpstr>مقدمة</vt:lpstr>
      <vt:lpstr>مفهوم البطالة</vt:lpstr>
      <vt:lpstr>انواع البطالة</vt:lpstr>
      <vt:lpstr>Slide 5</vt:lpstr>
      <vt:lpstr>مؤشرات البطالة في العراق</vt:lpstr>
      <vt:lpstr>Slide 7</vt:lpstr>
      <vt:lpstr>Slide 8</vt:lpstr>
      <vt:lpstr>Slide 9</vt:lpstr>
      <vt:lpstr>اسباب تفاقم البطالة</vt:lpstr>
      <vt:lpstr>Slide 11</vt:lpstr>
      <vt:lpstr>سبل التخفيف من البطالة</vt:lpstr>
      <vt:lpstr>الاستنتاجات</vt:lpstr>
      <vt:lpstr>التوصيات</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البطالة بين الواقع والطوح</dc:title>
  <dc:creator>lenovo</dc:creator>
  <cp:lastModifiedBy>lenovo</cp:lastModifiedBy>
  <cp:revision>6</cp:revision>
  <dcterms:created xsi:type="dcterms:W3CDTF">2023-11-02T17:33:41Z</dcterms:created>
  <dcterms:modified xsi:type="dcterms:W3CDTF">2023-12-07T16:33:31Z</dcterms:modified>
</cp:coreProperties>
</file>