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96A14C-7C3A-44C8-BA0B-025478F5423F}" type="datetimeFigureOut">
              <a:rPr lang="ar-IQ" smtClean="0"/>
              <a:pPr/>
              <a:t>03/11/1445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9CB0023-93A1-4CDF-AED7-00304ACF65E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B96A14C-7C3A-44C8-BA0B-025478F5423F}" type="datetimeFigureOut">
              <a:rPr lang="ar-IQ" smtClean="0"/>
              <a:pPr/>
              <a:t>03/11/1445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CB0023-93A1-4CDF-AED7-00304ACF65E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4423"/>
            <a:ext cx="7600976" cy="2386028"/>
          </a:xfrm>
        </p:spPr>
        <p:txBody>
          <a:bodyPr/>
          <a:lstStyle/>
          <a:p>
            <a:r>
              <a:rPr lang="ar-IQ" dirty="0" smtClean="0"/>
              <a:t>التوافق المحاسبي الدولي كأحد ادوات الاندماج في الاقتصاد العالمي</a:t>
            </a:r>
            <a:endParaRPr lang="ar-IQ" dirty="0"/>
          </a:p>
        </p:txBody>
      </p:sp>
      <p:sp>
        <p:nvSpPr>
          <p:cNvPr id="3" name="Subtitle 2"/>
          <p:cNvSpPr>
            <a:spLocks noGrp="1"/>
          </p:cNvSpPr>
          <p:nvPr>
            <p:ph type="subTitle" idx="1"/>
          </p:nvPr>
        </p:nvSpPr>
        <p:spPr/>
        <p:txBody>
          <a:bodyPr/>
          <a:lstStyle/>
          <a:p>
            <a:r>
              <a:rPr lang="ar-IQ" b="1" dirty="0" smtClean="0">
                <a:solidFill>
                  <a:srgbClr val="FF0000"/>
                </a:solidFill>
              </a:rPr>
              <a:t>أ.م هندرين حسن حسين</a:t>
            </a:r>
          </a:p>
          <a:p>
            <a:r>
              <a:rPr lang="ar-IQ" b="1" dirty="0" smtClean="0">
                <a:solidFill>
                  <a:srgbClr val="FF0000"/>
                </a:solidFill>
              </a:rPr>
              <a:t>م. قبس عبد الرزاق احمد</a:t>
            </a:r>
            <a:endParaRPr lang="ar-IQ"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928670"/>
          </a:xfrm>
        </p:spPr>
        <p:txBody>
          <a:bodyPr/>
          <a:lstStyle/>
          <a:p>
            <a:r>
              <a:rPr lang="ar-IQ" dirty="0"/>
              <a:t>المعالجة المحاسبية للموجودات غير الملموسة</a:t>
            </a:r>
          </a:p>
        </p:txBody>
      </p:sp>
      <p:sp>
        <p:nvSpPr>
          <p:cNvPr id="3" name="Content Placeholder 2"/>
          <p:cNvSpPr>
            <a:spLocks noGrp="1"/>
          </p:cNvSpPr>
          <p:nvPr>
            <p:ph idx="1"/>
          </p:nvPr>
        </p:nvSpPr>
        <p:spPr>
          <a:xfrm>
            <a:off x="214282" y="857232"/>
            <a:ext cx="8572560" cy="5643602"/>
          </a:xfrm>
        </p:spPr>
        <p:txBody>
          <a:bodyPr>
            <a:normAutofit fontScale="47500" lnSpcReduction="20000"/>
          </a:bodyPr>
          <a:lstStyle/>
          <a:p>
            <a:pPr algn="just" fontAlgn="base">
              <a:buNone/>
            </a:pPr>
            <a:r>
              <a:rPr lang="ar-IQ" sz="3600" b="1" dirty="0" smtClean="0"/>
              <a:t>1- شهرة </a:t>
            </a:r>
            <a:r>
              <a:rPr lang="ar-IQ" sz="3600" b="1" dirty="0"/>
              <a:t>المحل:اما اعتبارها من </a:t>
            </a:r>
            <a:r>
              <a:rPr lang="ar-IQ" sz="3600" b="1" dirty="0" smtClean="0"/>
              <a:t>الموجودات(رسملتها</a:t>
            </a:r>
            <a:r>
              <a:rPr lang="ar-IQ" sz="3600" b="1" dirty="0"/>
              <a:t>)، ومن ثم اخضاعها للاندثار خلأل فترة اقصاها 40 عاما، اوتستهلك مقابل تخصيص الاحتياطي لها ، او معالجتها بالطريقتين معا ، واندثارها في فترة لا تزيد عن5 سنوات </a:t>
            </a:r>
          </a:p>
          <a:p>
            <a:pPr algn="just" fontAlgn="base">
              <a:buNone/>
            </a:pPr>
            <a:r>
              <a:rPr lang="ar-IQ" sz="3600" b="1" dirty="0"/>
              <a:t>– الاختراعات، براءة التسجيل، الامتيازات والعلامات الفارقة: تعالج الى حد ما بنفس الطريقة السابقة.</a:t>
            </a:r>
          </a:p>
          <a:p>
            <a:pPr algn="just" fontAlgn="base">
              <a:buNone/>
            </a:pPr>
            <a:r>
              <a:rPr lang="ar-IQ" sz="3600" b="1" dirty="0"/>
              <a:t>– تكاليف البحوث والتطوير والدعاية: اما ان تضاف مباشرة الى حساب الأرباح والخسائر بوصفها نفقات تستخدم لغرض كسب المال، او عدّها موجودات، (نفقات مصروفة مقدما)، تخضع </a:t>
            </a:r>
            <a:r>
              <a:rPr lang="ar-IQ" sz="3600" b="1" dirty="0" smtClean="0"/>
              <a:t>للاندثار-الأطفاء </a:t>
            </a:r>
            <a:r>
              <a:rPr lang="ar-IQ" sz="3600" b="1" dirty="0"/>
              <a:t>خلال 5 سنوات</a:t>
            </a:r>
            <a:r>
              <a:rPr lang="ar-IQ" sz="3600" b="1" dirty="0" smtClean="0"/>
              <a:t>.</a:t>
            </a:r>
          </a:p>
          <a:p>
            <a:pPr algn="just" fontAlgn="base">
              <a:buNone/>
            </a:pPr>
            <a:r>
              <a:rPr lang="ar-IQ" sz="3600" b="1" dirty="0" smtClean="0"/>
              <a:t>2- </a:t>
            </a:r>
            <a:r>
              <a:rPr lang="ar-IQ" sz="3600" b="1" dirty="0"/>
              <a:t>استخدام طرق مختلفة في تقييم البضاعة اوموجودات آخر المدة.</a:t>
            </a:r>
          </a:p>
          <a:p>
            <a:pPr algn="just" fontAlgn="base">
              <a:buNone/>
            </a:pPr>
            <a:r>
              <a:rPr lang="ar-IQ" sz="3600" b="1" dirty="0" smtClean="0"/>
              <a:t>3- </a:t>
            </a:r>
            <a:r>
              <a:rPr lang="ar-IQ" sz="3600" b="1" dirty="0"/>
              <a:t>استخدام طرق مختلفة في احتساب الاندثار، ويجب الإستقرار على اتباع طريقة موّحدة من دون التغير.</a:t>
            </a:r>
          </a:p>
          <a:p>
            <a:pPr algn="just" fontAlgn="base">
              <a:buNone/>
            </a:pPr>
            <a:r>
              <a:rPr lang="ar-IQ" sz="3600" b="1" dirty="0" smtClean="0"/>
              <a:t>4- </a:t>
            </a:r>
            <a:r>
              <a:rPr lang="ar-IQ" sz="3600" b="1" dirty="0"/>
              <a:t>فرق تخفيض او زيادة قيمة الاوراق النقدية، اما تحويلها الى حساب الأرباح والخسائر، او عدها موجودات تخفض بها قيمة الأوراق.</a:t>
            </a:r>
          </a:p>
          <a:p>
            <a:pPr algn="just" fontAlgn="base">
              <a:buNone/>
            </a:pPr>
            <a:r>
              <a:rPr lang="ar-IQ" sz="3600" b="1" dirty="0" smtClean="0"/>
              <a:t>5- </a:t>
            </a:r>
            <a:r>
              <a:rPr lang="ar-IQ" sz="3600" b="1" dirty="0"/>
              <a:t>استخدام الكلفة التاريخية في اعداد الحسابات الختامية، (حساب الأرباح والخسائر، والميزانية العمومية).</a:t>
            </a:r>
          </a:p>
          <a:p>
            <a:pPr algn="just" fontAlgn="base">
              <a:buNone/>
            </a:pPr>
            <a:r>
              <a:rPr lang="ar-IQ" sz="3600" b="1" dirty="0" smtClean="0"/>
              <a:t>6- </a:t>
            </a:r>
            <a:r>
              <a:rPr lang="ar-IQ" sz="3600" b="1" dirty="0"/>
              <a:t>معالجة التضخم للحسابات الختامية وتعديلها.</a:t>
            </a:r>
          </a:p>
          <a:p>
            <a:pPr algn="just" fontAlgn="base">
              <a:buNone/>
            </a:pPr>
            <a:r>
              <a:rPr lang="ar-IQ" sz="3600" b="1" dirty="0" smtClean="0"/>
              <a:t>7- </a:t>
            </a:r>
            <a:r>
              <a:rPr lang="ar-IQ" sz="3600" b="1" dirty="0"/>
              <a:t>طرق معالجة الأخطاء وتسوية الحسابات الختامية.</a:t>
            </a:r>
          </a:p>
          <a:p>
            <a:pPr algn="just" fontAlgn="base">
              <a:buNone/>
            </a:pPr>
            <a:r>
              <a:rPr lang="ar-IQ" sz="3600" b="1" dirty="0" smtClean="0"/>
              <a:t>8- </a:t>
            </a:r>
            <a:r>
              <a:rPr lang="ar-IQ" sz="3600" b="1" dirty="0"/>
              <a:t>تقييم الاستثمارات بكلفة الأنتاج.</a:t>
            </a:r>
          </a:p>
          <a:p>
            <a:pPr algn="just" fontAlgn="base">
              <a:buNone/>
            </a:pPr>
            <a:r>
              <a:rPr lang="ar-IQ" sz="3600" b="1" dirty="0" smtClean="0"/>
              <a:t>9- </a:t>
            </a:r>
            <a:r>
              <a:rPr lang="ar-IQ" sz="3600" b="1" dirty="0"/>
              <a:t>على شركات التجارية ان تتبع طريقة محاسبة المشتريات فى تسجيلاتها.</a:t>
            </a:r>
          </a:p>
          <a:p>
            <a:pPr algn="just" fontAlgn="base">
              <a:buNone/>
            </a:pPr>
            <a:r>
              <a:rPr lang="ar-IQ" sz="3600" b="1" dirty="0" smtClean="0"/>
              <a:t>10- </a:t>
            </a:r>
            <a:r>
              <a:rPr lang="ar-IQ" sz="3600" b="1" dirty="0"/>
              <a:t>الشركات التي تخضع للتدقيق، هي شركات كبار ومتوسطة وبعض شركات صغيرة . ان مبدأ تصنيف هذه الشركات سيكون على اساس، الحد الأقصى لمجموع الميزانية العمومية، الحد الأقصى لحجم المعاملأت الاقتصادية( حجم المبيعات)، حجم راس المال، متوسط عدد العاملين، مثلا 25 ،50 ، الى اخره.</a:t>
            </a:r>
          </a:p>
          <a:p>
            <a:pPr algn="just" fontAlgn="base"/>
            <a:endParaRPr lang="ar-IQ" sz="3600" b="1" dirty="0"/>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338"/>
            <a:ext cx="8258204" cy="214338"/>
          </a:xfrm>
        </p:spPr>
        <p:txBody>
          <a:bodyPr>
            <a:normAutofit fontScale="90000"/>
          </a:bodyPr>
          <a:lstStyle/>
          <a:p>
            <a:endParaRPr lang="ar-IQ" dirty="0"/>
          </a:p>
        </p:txBody>
      </p:sp>
      <p:sp>
        <p:nvSpPr>
          <p:cNvPr id="3" name="Content Placeholder 2"/>
          <p:cNvSpPr>
            <a:spLocks noGrp="1"/>
          </p:cNvSpPr>
          <p:nvPr>
            <p:ph idx="1"/>
          </p:nvPr>
        </p:nvSpPr>
        <p:spPr>
          <a:xfrm>
            <a:off x="285720" y="142852"/>
            <a:ext cx="8501122" cy="6429420"/>
          </a:xfrm>
        </p:spPr>
        <p:txBody>
          <a:bodyPr>
            <a:normAutofit fontScale="62500" lnSpcReduction="20000"/>
          </a:bodyPr>
          <a:lstStyle/>
          <a:p>
            <a:pPr algn="just" fontAlgn="base"/>
            <a:r>
              <a:rPr lang="ar-IQ" b="1" dirty="0"/>
              <a:t>ان فاعلية تاثير وجود النظام المحاسبي القياسي العالمي، تتجسد في خلق الحالة التوافقية بين الشركات العالمية التي تستخدم انظمة محاسبية قياسية محلية مختلفة حول العالم، والتي يمكن اجمالها كالأتي:-</a:t>
            </a:r>
          </a:p>
          <a:p>
            <a:pPr algn="just" fontAlgn="base"/>
            <a:r>
              <a:rPr lang="ar-IQ" b="1" dirty="0"/>
              <a:t>1- زيادة الفوائد الناجمة من البيانات والمعلومات والتقارير المحاسبية، بسبب استخراجها على وفق اسس ومعايير قياسية عالمية ووضعها في اطار موحد.</a:t>
            </a:r>
          </a:p>
          <a:p>
            <a:pPr algn="just" fontAlgn="base"/>
            <a:r>
              <a:rPr lang="ar-IQ" b="1" dirty="0"/>
              <a:t>2- خدمة عملية مقارنة الحالة المالية والنتائج للشركات في البلدان المختلفة.</a:t>
            </a:r>
          </a:p>
          <a:p>
            <a:pPr algn="just" fontAlgn="base"/>
            <a:r>
              <a:rPr lang="ar-IQ" b="1" dirty="0"/>
              <a:t>3- تقليل من مخاطر الاستثمارات الراسمالية في الأسواق العالمية، والناتجة عنه اختلأف استخدام النظام المحاسبي والتقارير الناتجة عنها، بسبب تطبيق القواعد القانونية المحلية.</a:t>
            </a:r>
          </a:p>
          <a:p>
            <a:pPr algn="just" fontAlgn="base"/>
            <a:r>
              <a:rPr lang="ar-IQ" b="1" dirty="0"/>
              <a:t>4- ان توحيد الأسس والطرائق ومفاهيم المحاسبية ، يتطلب توحيد اسس وطرائق العمل وتطوره ، مما يزيد من امكانية تحقيقه، بعكس تعدد الأسس والطرائق المحاسبية الذي يستدعي تعدد طرق العمل وطرق التنفيذ ووسائله، مما يؤدي الى تشتت الجهود وتشعبها وضياع وقت التنفيذ والجهود المبذولة لأجلها، ويسبب ايضا الى تزايد في كلفة تصديق التقارير القانونية التي تتطلبها البلدان المختلفة.</a:t>
            </a:r>
          </a:p>
          <a:p>
            <a:pPr algn="just" fontAlgn="base"/>
            <a:r>
              <a:rPr lang="ar-IQ" b="1" dirty="0"/>
              <a:t>ان وجود معايير دولية في المجال المحاسبي والمالي تغطي حسابات القطاعين العام والخاص، وتساعد على تحقيق، مايلي:</a:t>
            </a:r>
          </a:p>
          <a:p>
            <a:pPr algn="just" fontAlgn="base"/>
            <a:r>
              <a:rPr lang="ar-IQ" b="1" dirty="0"/>
              <a:t>1-  ضمان التوحيد والتنسيق والتوافق المحاسبي العالمي.</a:t>
            </a:r>
          </a:p>
          <a:p>
            <a:pPr algn="just" fontAlgn="base"/>
            <a:r>
              <a:rPr lang="ar-IQ" b="1" dirty="0"/>
              <a:t>2- تسهيل عملية قراءة القوائم المالية الموحدة.</a:t>
            </a:r>
          </a:p>
          <a:p>
            <a:pPr algn="just" fontAlgn="base"/>
            <a:r>
              <a:rPr lang="ar-IQ" b="1" dirty="0"/>
              <a:t>3- تخفيض التكاليف.</a:t>
            </a:r>
          </a:p>
          <a:p>
            <a:pPr algn="just" fontAlgn="base"/>
            <a:r>
              <a:rPr lang="ar-IQ" b="1" dirty="0"/>
              <a:t>4- توثيق البيانات المحاسبية في الأسواق العالمية.</a:t>
            </a:r>
          </a:p>
          <a:p>
            <a:pPr algn="just" fontAlgn="base"/>
            <a:r>
              <a:rPr lang="ar-IQ" b="1" dirty="0"/>
              <a:t>5- تسهيل المعاملات الأقتصادية بين المتعاملين دوليا.</a:t>
            </a:r>
          </a:p>
          <a:p>
            <a:pPr algn="just" fontAlgn="base"/>
            <a:r>
              <a:rPr lang="ar-IQ" b="1" dirty="0"/>
              <a:t>6- مواكبة الحداثة وتطورات التكنلوجيا المعلومات والمعرفية في مجال النظام المحاسبي</a:t>
            </a:r>
            <a:r>
              <a:rPr lang="ar-IQ" dirty="0" smtClean="0"/>
              <a:t>.</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58204" cy="45719"/>
          </a:xfrm>
        </p:spPr>
        <p:txBody>
          <a:bodyPr>
            <a:normAutofit fontScale="90000"/>
          </a:bodyPr>
          <a:lstStyle/>
          <a:p>
            <a:endParaRPr lang="ar-IQ" dirty="0"/>
          </a:p>
        </p:txBody>
      </p:sp>
      <p:sp>
        <p:nvSpPr>
          <p:cNvPr id="3" name="Content Placeholder 2"/>
          <p:cNvSpPr>
            <a:spLocks noGrp="1"/>
          </p:cNvSpPr>
          <p:nvPr>
            <p:ph idx="1"/>
          </p:nvPr>
        </p:nvSpPr>
        <p:spPr>
          <a:xfrm>
            <a:off x="285720" y="214290"/>
            <a:ext cx="8643998" cy="6357982"/>
          </a:xfrm>
        </p:spPr>
        <p:txBody>
          <a:bodyPr>
            <a:normAutofit fontScale="62500" lnSpcReduction="20000"/>
          </a:bodyPr>
          <a:lstStyle/>
          <a:p>
            <a:pPr algn="just" fontAlgn="base"/>
            <a:r>
              <a:rPr lang="ar-IQ" dirty="0"/>
              <a:t>وهنا لابد من الاشارة والتوكيد على مسالة مهمة، وهي ان تطوير وتحديث النظام المحاسبي في اي بلد، يتم عن طريق الدولة والجمعيات المهنية الخاصة بالمحاسبة. ففي الحالة الأولى ، يكون التطور محدودا ومقيدا بالقوانين والتعليمات التي تصدرها الدولة في كيفية تطبيق النظام المحاسبي . اما في الحالة الثانية، فيكون تطوير النظام المحاسبي وتحديثه مستمرا وبلا حدود. وبناء على ذلك  نجد ان الواجب يلزم على الجمعيات المهنية الوطنية الخاصة بالمحاسبة في العراق ، ان تعمل على تشجيع سياسة توفيق المعايير الوطنية مع المعايير الدولية من خلال تقارب وازالة الاختلافات بين المعايير الوطنية والدولية تدريجيا. مع امكانية وضع سقف زمني مناسب للانتقال الى التقيد والالتزام بتطبيق المعاير الوطنية المتوافقة مع المعايير الدولية في وحدات القطاعين العام والخاص.</a:t>
            </a:r>
          </a:p>
          <a:p>
            <a:pPr algn="just" fontAlgn="base"/>
            <a:r>
              <a:rPr lang="ar-IQ" dirty="0"/>
              <a:t>ان الوظيفة الاساسية للنظام المحاسبي كما ذكرنا سابقا هي، قياس الاداء وانتاج البيانات والمعلومات وعرضها على شكل القوائم المالية كمخرجات للنظام المحاسبي، على ان تلبي احتياجات مختلف فئات مستخدمي لهذه البيانات المالية من داخل وخارج الوحدة الاقتصادية، من العاملين، والممولين، والمقرضين، والمستثمرين، وحاملي الاسهم، والجهات الضريبية، ولاغراض تقاسم الأرباح، والجهات الأحصائية، وعلى مستوى الاقتصاد الكلي في احتساب الدخل القومي، اعداد جداول التشابك الصناعي، وغيرها، وذلك بهدف اتخاذ القرارت. لذا فانه يجب اتباع قواعد وسياسات محاسبية، و استخدام المعرفة المهنية للمعايير المحاسبية والمراجعة والتحليل المالي، والتي تساعد على الافصاح عن هذه المعلومات والبيانات على اسس جودة النوعية بدلا عن الكمية، وتعبر عن الحقائق والعلأقات الأساسية التي تتعلق بالوحدة الأقتصادية.</a:t>
            </a:r>
          </a:p>
          <a:p>
            <a:pPr algn="just" fontAlgn="base"/>
            <a:r>
              <a:rPr lang="ar-IQ" dirty="0"/>
              <a:t>كما ويتضمن الافصاح المحاسبي، ( من دون الدخول في التفاصيل)، في ضوء معايير المحاسبة الدولية، المواضيع التالية:-</a:t>
            </a:r>
          </a:p>
          <a:p>
            <a:pPr algn="just" fontAlgn="base"/>
            <a:r>
              <a:rPr lang="ar-IQ" dirty="0"/>
              <a:t>1- الاطار النظري والفكري، واسس ومقومات الافصاح المالي.</a:t>
            </a:r>
          </a:p>
          <a:p>
            <a:pPr algn="just" fontAlgn="base"/>
            <a:r>
              <a:rPr lang="ar-IQ" dirty="0"/>
              <a:t>2- المعلومات المطلوبة في الافصاح عن القوائم المالية.</a:t>
            </a:r>
          </a:p>
          <a:p>
            <a:pPr algn="just" fontAlgn="base"/>
            <a:r>
              <a:rPr lang="ar-IQ" dirty="0"/>
              <a:t>3- التقيد بمعايير المحاسبة الدولية بالأفصاح عن القوائم المالية.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972452" cy="714380"/>
          </a:xfrm>
        </p:spPr>
        <p:txBody>
          <a:bodyPr>
            <a:normAutofit fontScale="90000"/>
          </a:bodyPr>
          <a:lstStyle/>
          <a:p>
            <a:r>
              <a:rPr lang="ar-IQ" dirty="0" smtClean="0"/>
              <a:t>تطبيق المعايير الدولية في العراق</a:t>
            </a:r>
            <a:endParaRPr lang="ar-IQ" dirty="0"/>
          </a:p>
        </p:txBody>
      </p:sp>
      <p:sp>
        <p:nvSpPr>
          <p:cNvPr id="3" name="Content Placeholder 2"/>
          <p:cNvSpPr>
            <a:spLocks noGrp="1"/>
          </p:cNvSpPr>
          <p:nvPr>
            <p:ph idx="1"/>
          </p:nvPr>
        </p:nvSpPr>
        <p:spPr>
          <a:xfrm>
            <a:off x="357158" y="857232"/>
            <a:ext cx="8501122" cy="5786478"/>
          </a:xfrm>
        </p:spPr>
        <p:txBody>
          <a:bodyPr>
            <a:normAutofit fontScale="62500" lnSpcReduction="20000"/>
          </a:bodyPr>
          <a:lstStyle/>
          <a:p>
            <a:pPr algn="just"/>
            <a:r>
              <a:rPr lang="ar-IQ" dirty="0" smtClean="0"/>
              <a:t>تعتمد الوحدات الاقتصـادية فـي العـراق علـى مجلـس المعـايير والقواعـد المحاسـبية العراقيـة الذي كان قد تأسس في 22/3/1988م، ثم تم إعادة تسـمية المجلـس بمجلـس المعـايير المحاسـبية والرقابيـة، فـي إصـداره للمعـايير والقواعـد المحاسـبية التـي تـتالئم مـع طبيعـة العمـل المحاسـبي فـي البيئة العراقية والتـي تعـد جـزءا مـن البيئـة الدوليـة والتـي تـنعكس أحـداثها المختلفـة بالضـرورة علـى ً البيئـة العراقيـة. ومن أبرز مهام المجلس هي: دراسة ووضع المعايير المحاسبية والرقابية وتطويرها واقرارهــا، إقتــراح تعــديلات علـــى التشــريعات المحاســـبية والرقابيــة، كـــذلك التنســـيق والتعـــاون مـــع المؤسسات والمنظمات العالمية والمهنية داخل العراق وخارجه. وكان هذا المجلس قد اصدر(14) قاعـدة محاسـبية، حتـى عـام 2001م إذ توقـف المجلـس فيمـا بعـد عـن إصـدار هـذه القواعـد نتيجـة للاحداث السياسية التي مر بها العراق في عام 2003م</a:t>
            </a:r>
            <a:endParaRPr lang="en-US" dirty="0" smtClean="0"/>
          </a:p>
          <a:p>
            <a:pPr algn="just"/>
            <a:r>
              <a:rPr lang="ar-IQ" dirty="0" smtClean="0"/>
              <a:t>ثم تلى ذلك تغيرات طرأت على العراق وصدور بعض القوانين والتعليمات الخاصة لعـدد من المؤسسات الحكومية التي ألزمت بتطبيـق معـايير المحاسـبة وإلأبـلاغ المـالي الدوليـة، إذ إنعقـد المؤتمر العلمي الاول للجمعية العراقية للمحاسبين القانونيين في عام 2017م بمشاركة فاعلـة مـن البنك المركزي العراقي وديوان الرقابة المالية وهيئة األوراق المالية والهيئة العامة للضرائب وأساتذة متخصصـــــــين مـــــــن الجامعـــــــات العراقيــــــة، وخــــــرج المـــــــؤتمر بتوصـــــــيات مـــــــن أهمهـــــــا: </a:t>
            </a:r>
          </a:p>
          <a:p>
            <a:pPr algn="just"/>
            <a:r>
              <a:rPr lang="ar-IQ" dirty="0" smtClean="0"/>
              <a:t>دعـم توجهـات البنـك المركـزي العراقـي فـي تبنـي معـايير الإبـلاغ المـالي الدوليـة والأسـتفادة مـن جهوده متعـددة الأطـر فـي الرقابـة علـى الجهـاز المصـرفي والمؤسسـات الماليـة غيـر المصـرفية، وتعديل كل مايحول دون عرقلة ذلك. </a:t>
            </a:r>
          </a:p>
          <a:p>
            <a:pPr algn="just"/>
            <a:r>
              <a:rPr lang="ar-IQ" dirty="0" smtClean="0"/>
              <a:t>إلـزام الشـركات المدرجـة فـي سـوق العـراق للأوراق الماليـة بتطبيـق معـايير المحاسـبة والأبـلاغ المـــالي</a:t>
            </a:r>
            <a:r>
              <a:rPr lang="en-US" dirty="0" smtClean="0"/>
              <a:t>IASs  </a:t>
            </a:r>
            <a:r>
              <a:rPr lang="ar-IQ" dirty="0" smtClean="0"/>
              <a:t> و</a:t>
            </a:r>
            <a:r>
              <a:rPr lang="en-US" dirty="0" smtClean="0"/>
              <a:t>IFRSs </a:t>
            </a:r>
            <a:r>
              <a:rPr lang="ar-IQ" dirty="0" smtClean="0"/>
              <a:t>كـــذلك بالنســـبة للمؤسســـات الماليـــة الخاضـــعة لرقابـــة البنــك المركــزي العراقي والمصارف المملوكة للدولة. </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45719"/>
          </a:xfrm>
        </p:spPr>
        <p:txBody>
          <a:bodyPr>
            <a:normAutofit fontScale="90000"/>
          </a:bodyPr>
          <a:lstStyle/>
          <a:p>
            <a:endParaRPr lang="ar-IQ" dirty="0"/>
          </a:p>
        </p:txBody>
      </p:sp>
      <p:sp>
        <p:nvSpPr>
          <p:cNvPr id="3" name="Content Placeholder 2"/>
          <p:cNvSpPr>
            <a:spLocks noGrp="1"/>
          </p:cNvSpPr>
          <p:nvPr>
            <p:ph idx="1"/>
          </p:nvPr>
        </p:nvSpPr>
        <p:spPr>
          <a:xfrm>
            <a:off x="214282" y="214290"/>
            <a:ext cx="8643998" cy="6429420"/>
          </a:xfrm>
        </p:spPr>
        <p:txBody>
          <a:bodyPr>
            <a:normAutofit fontScale="62500" lnSpcReduction="20000"/>
          </a:bodyPr>
          <a:lstStyle/>
          <a:p>
            <a:pPr algn="just"/>
            <a:r>
              <a:rPr lang="ar-IQ" dirty="0" smtClean="0"/>
              <a:t>استمرارالتو اصـل والتعــاون والأشـتراك فــي المنظمــات العالميـة والمحاســبية ومجـالس المعــايير الدولية. </a:t>
            </a:r>
          </a:p>
          <a:p>
            <a:pPr algn="just"/>
            <a:r>
              <a:rPr lang="ar-IQ" dirty="0" smtClean="0"/>
              <a:t>تـــولي مجلــس المعـــايير المحلـــي مهمـــة إعـــداد خطـــة إســـتراتيجية لتحقيــق رؤيـــة التــزام العــراق بـالتطبيق الكامـل للمعـايير الدوليــة بحلـول عــام 2025م وبالتنسـيق مــع مجلـس المهنــة وديــوان الرقابــة الماليــة والجمعيــة العراقيــة للمحاســبين القــانونيين والبنــك المركــزي العراقــي والمؤسســات العلمية والمهنية والمعنية في البلد.</a:t>
            </a:r>
          </a:p>
          <a:p>
            <a:pPr algn="just"/>
            <a:r>
              <a:rPr lang="ar-IQ" dirty="0" smtClean="0"/>
              <a:t>وجــه البنــك المركـزي العراقــي إلــى إلــزام المصــارف برصــد التخصيصــات الكافيــة لتطبيــق نظــم معلومات مصرفية الية متخصصة ومتكاملة وتفعيل تشغيلها خلال عام 2018م لتأمين تطبيق معـايير الإبـلاغ المـالي الدوليـة بشـكل سـليم والتهيـؤ لتطبيـق المعـايير التـي كـان قـد تحفـظ علـى تطبيقها في ذلك الوقت، مثل معيار الإبلاغ المـالي </a:t>
            </a:r>
            <a:r>
              <a:rPr lang="en-US" dirty="0" smtClean="0"/>
              <a:t> IFRS9 </a:t>
            </a:r>
            <a:r>
              <a:rPr lang="ar-IQ" dirty="0" smtClean="0"/>
              <a:t>الأدوات الماليـة، ومعيـار الابـلاغ المالي </a:t>
            </a:r>
            <a:r>
              <a:rPr lang="en-US" dirty="0" smtClean="0"/>
              <a:t>IFRS13 </a:t>
            </a:r>
            <a:r>
              <a:rPr lang="ar-IQ" dirty="0" smtClean="0"/>
              <a:t> القيمة العادلة. </a:t>
            </a:r>
          </a:p>
          <a:p>
            <a:pPr algn="just">
              <a:buNone/>
            </a:pPr>
            <a:r>
              <a:rPr lang="ar-IQ" dirty="0" smtClean="0"/>
              <a:t>وعلـى الـرغم مـن الجهـود التـي بـذلت لأصـدار النظـام المحاسـبي الموحـد فـي المصـارف وشـركات التـأمين ومـايتميز بـه هـذا النظـام مـن مقومـات وسـمات التـي كانـت ملبيـة للاحتياجـات فـي المرحلـة السـابقة الا أنـه لـم يعـد مناسـباً للمرحلـة الحاليـة والمسـتقبلية ممـا يسـتوجب تطبيـق معـايير الإبـلاغ المـالي الدوليـة، و ان وجـود معوقـات ترافـق هـذا التطبيـق يعـد امرا  طبيعيـاً، إذ يتطلـب االأمـر تـوفير ً مستلزمات التوافق ومن ثم مستلزمات التطبيق مع متابعة مستمرة للمعوقات والمشـاكل التـي تظهـر أثناء التطبيق ومحاولة حلها باالستفادة من تجارب الاخرين </a:t>
            </a:r>
          </a:p>
          <a:p>
            <a:pPr algn="just">
              <a:buNone/>
            </a:pPr>
            <a:r>
              <a:rPr lang="ar-IQ" dirty="0" smtClean="0"/>
              <a:t>ويعـد تبنــي العـراق لمعــايير الإبـلاغ المــالي الدوليـة نــاتج عـن الضـغط القسـري علــى ســبيل المثـال مــن قبـل البنـك الـدولي ومنظمــة التجــارة العالميـة، كــذلك هنـاك ضـغوط اخـرى علــى مهنــة المحاسـبة مـن خـلال عضـوية الأتحـاد الـدولي للمحاسـبة </a:t>
            </a:r>
            <a:r>
              <a:rPr lang="en-US" dirty="0" smtClean="0"/>
              <a:t> IFAC </a:t>
            </a:r>
            <a:r>
              <a:rPr lang="ar-IQ" dirty="0" smtClean="0"/>
              <a:t>فضـلاً عـن ذلـك هنـاك ضـغوط</a:t>
            </a:r>
            <a:r>
              <a:rPr lang="en-US" dirty="0" smtClean="0"/>
              <a:t>، </a:t>
            </a:r>
            <a:r>
              <a:rPr lang="ar-IQ" dirty="0" smtClean="0"/>
              <a:t>تنبــع مــن الرغبــة فــي جــذب الشــركات متعــددة الجنســية إلــى الــبلاد، وجــذب الأســتثمار الأجنبــي المباشر من خلال أسواق الأسهم والرغبـة فـي جـذب شـركاء دوليـين للوحـدات الأقتصـادية الخاصـة المحلية</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الخلاصة</a:t>
            </a:r>
            <a:endParaRPr lang="ar-IQ" dirty="0"/>
          </a:p>
        </p:txBody>
      </p:sp>
      <p:sp>
        <p:nvSpPr>
          <p:cNvPr id="3" name="Content Placeholder 2"/>
          <p:cNvSpPr>
            <a:spLocks noGrp="1"/>
          </p:cNvSpPr>
          <p:nvPr>
            <p:ph idx="1"/>
          </p:nvPr>
        </p:nvSpPr>
        <p:spPr>
          <a:xfrm>
            <a:off x="457200" y="1142984"/>
            <a:ext cx="8115328" cy="4983179"/>
          </a:xfrm>
        </p:spPr>
        <p:txBody>
          <a:bodyPr>
            <a:normAutofit fontScale="85000" lnSpcReduction="20000"/>
          </a:bodyPr>
          <a:lstStyle/>
          <a:p>
            <a:pPr algn="just" fontAlgn="base"/>
            <a:r>
              <a:rPr lang="ar-IQ" dirty="0"/>
              <a:t>في ظل تنامي عولمة الاقتصاد، وانفتاح البورصات واسواق المال عالميا،يتم اليوم تبني معايير المحاسبة الدولية بشكل متزايد على مستوى العديد من دول العالم. وتلتزم اليوم بتطبيق هذه المعايير من 107 دولة، من ضمنها الدول المتقدمة. وتتبنى ثمانية دولة عربية منها، ( السعودية، البحرين،  مصر، الكويت، لبنان، عمان، قطر ، الأمارات العربية المتحدة)، بتطبيقها، وخاصة في وحدات القطاع الخاص، بحيث يتفاعل تطبيق هذه المعايير مع البنية الجديدة للعلاقات الاقتصادية الدولية. وهذا الالتزام ليس خيارا ، بل الزاما لكل بلد ينوي الانتقال المباشر الى مراحل التقدم والتطور العالمي المشهود، يضاف اليها امكانيات حل مشكلات جوهرية تطفو بوضوح في هذا البلد اوذاك ، كما تبرز حالة الفساد التي تحتاج لمعالجة محاسبية دقيقة ومنظمة بموضوعية في سياق محدد.</a:t>
            </a:r>
          </a:p>
          <a:p>
            <a:pPr fontAlgn="base">
              <a:buNone/>
            </a:pPr>
            <a:r>
              <a:rPr lang="ar-IQ" dirty="0"/>
              <a:t> </a:t>
            </a: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714356"/>
          </a:xfrm>
        </p:spPr>
        <p:txBody>
          <a:bodyPr>
            <a:normAutofit fontScale="90000"/>
          </a:bodyPr>
          <a:lstStyle/>
          <a:p>
            <a:r>
              <a:rPr lang="ar-IQ" smtClean="0"/>
              <a:t>التوصيات</a:t>
            </a:r>
            <a:endParaRPr lang="ar-IQ" dirty="0"/>
          </a:p>
        </p:txBody>
      </p:sp>
      <p:sp>
        <p:nvSpPr>
          <p:cNvPr id="3" name="Content Placeholder 2"/>
          <p:cNvSpPr>
            <a:spLocks noGrp="1"/>
          </p:cNvSpPr>
          <p:nvPr>
            <p:ph idx="1"/>
          </p:nvPr>
        </p:nvSpPr>
        <p:spPr>
          <a:xfrm>
            <a:off x="357158" y="642918"/>
            <a:ext cx="8286808" cy="5857916"/>
          </a:xfrm>
        </p:spPr>
        <p:txBody>
          <a:bodyPr>
            <a:normAutofit fontScale="47500" lnSpcReduction="20000"/>
          </a:bodyPr>
          <a:lstStyle/>
          <a:p>
            <a:pPr algn="just" fontAlgn="base">
              <a:buNone/>
            </a:pPr>
            <a:r>
              <a:rPr lang="ar-IQ" b="1" dirty="0" smtClean="0"/>
              <a:t>لمبادرة </a:t>
            </a:r>
            <a:r>
              <a:rPr lang="ar-IQ" b="1" dirty="0"/>
              <a:t>في تشكيل الهيئة الوطنية لمعايير المحاسبة في العراق. تاخذ على عاتقها مهمة العمل والتنسيق مع لجنة معايير المحاسبة الدولية . والاستفادة من خبراتها العلمية والمهنية والعملية في مجال توحيد المفاهيم والمبادئ والقواعد والقوانين واعداد الحسابات الختامية والتقارير المالية ، وذلك بهدف تحقيق المهمات الاتية:-</a:t>
            </a:r>
          </a:p>
          <a:p>
            <a:pPr algn="just" fontAlgn="base">
              <a:buNone/>
            </a:pPr>
            <a:r>
              <a:rPr lang="ar-IQ" b="1" dirty="0"/>
              <a:t>1</a:t>
            </a:r>
            <a:r>
              <a:rPr lang="ar-IQ" b="1" dirty="0" smtClean="0"/>
              <a:t>- </a:t>
            </a:r>
            <a:r>
              <a:rPr lang="ar-IQ" b="1" dirty="0"/>
              <a:t>اصلاح النظام المحاسبي في العراق ، بحيث يرتقي الى مستوى القياسي العالمي ، مما يعود ذلك بفوائد كبيرة على توثيق المعاملات التجارية الداخلية للشركات الوطنية والاجنبية او الشركات العالمية المشتركة.</a:t>
            </a:r>
          </a:p>
          <a:p>
            <a:pPr algn="just" fontAlgn="base">
              <a:buNone/>
            </a:pPr>
            <a:r>
              <a:rPr lang="ar-IQ" b="1" dirty="0"/>
              <a:t>2</a:t>
            </a:r>
            <a:r>
              <a:rPr lang="ar-IQ" b="1" dirty="0" smtClean="0"/>
              <a:t>- </a:t>
            </a:r>
            <a:r>
              <a:rPr lang="ar-IQ" b="1" dirty="0"/>
              <a:t>تحديد الاختلافات فيما بين المعايير الوطنية الحالية والمعايير الدولية. وتعديل هذه الاختلافات للتوافق مع المعايير الدولية ، وبما يجعلها تتلائم مع البيئة الوطنية.</a:t>
            </a:r>
          </a:p>
          <a:p>
            <a:pPr algn="just" fontAlgn="base">
              <a:buNone/>
            </a:pPr>
            <a:r>
              <a:rPr lang="ar-IQ" b="1" dirty="0"/>
              <a:t>3</a:t>
            </a:r>
            <a:r>
              <a:rPr lang="ar-IQ" b="1" dirty="0" smtClean="0"/>
              <a:t>- </a:t>
            </a:r>
            <a:r>
              <a:rPr lang="ar-IQ" b="1" dirty="0"/>
              <a:t>الزام الوحدات الاقتصادية بتطبيق المعايير الوطنية المتوافقة مع معايير المحاسبة الدولية.</a:t>
            </a:r>
          </a:p>
          <a:p>
            <a:pPr algn="just" fontAlgn="base">
              <a:buNone/>
            </a:pPr>
            <a:r>
              <a:rPr lang="ar-IQ" b="1" dirty="0"/>
              <a:t>4</a:t>
            </a:r>
            <a:r>
              <a:rPr lang="ar-IQ" b="1" dirty="0" smtClean="0"/>
              <a:t>- </a:t>
            </a:r>
            <a:r>
              <a:rPr lang="ar-IQ" b="1" dirty="0"/>
              <a:t>هناك تجارب الدول المطبقة لمعايير المحاسبة الدولية في القطاعات الاقتصادية المختلفة. يمكن الاستفادة منها وتطبيقها في الاقتصاد العراقي ، وخاصة في القطاع العام. وذلك للمحافظة على المال العام  من الهدر والضياع والسرقة والفساد .</a:t>
            </a:r>
          </a:p>
          <a:p>
            <a:pPr algn="just" fontAlgn="base">
              <a:buNone/>
            </a:pPr>
            <a:r>
              <a:rPr lang="ar-IQ" b="1" dirty="0"/>
              <a:t>5</a:t>
            </a:r>
            <a:r>
              <a:rPr lang="ar-IQ" b="1" dirty="0" smtClean="0"/>
              <a:t>- </a:t>
            </a:r>
            <a:r>
              <a:rPr lang="ar-IQ" b="1" dirty="0"/>
              <a:t>النهوض بالمهام الرقابية بكل حيادية وموضوعية وشفافية وكفاءة مهنية عالية. ومواكبة التطورات المتسارعة في حقول الرقابة المالية ورقابة الاداء.</a:t>
            </a:r>
          </a:p>
          <a:p>
            <a:pPr algn="just" fontAlgn="base">
              <a:buNone/>
            </a:pPr>
            <a:r>
              <a:rPr lang="ar-IQ" b="1" dirty="0"/>
              <a:t>6</a:t>
            </a:r>
            <a:r>
              <a:rPr lang="ar-IQ" b="1" dirty="0" smtClean="0"/>
              <a:t>- </a:t>
            </a:r>
            <a:r>
              <a:rPr lang="ar-IQ" b="1" dirty="0"/>
              <a:t>التركيز على الرقابة الوقائية وقبل الوقوع في الاخطاء. وبالنتيجة ايضا تقديم المشورة المحاسبية المالية للجهات الخاصة للرقابة ، ليستفيد من موضوعاتها المالية المتخصصة ،العاملون في مختلف الدوائر والمؤسسات والوحدات الحكومية. وخاصة في الوقت الذي ما زال العالم يعاني فيه من الأزمة المالية والاقتصادية واثارها.</a:t>
            </a:r>
          </a:p>
          <a:p>
            <a:pPr algn="just" fontAlgn="base">
              <a:buNone/>
            </a:pPr>
            <a:r>
              <a:rPr lang="ar-IQ" b="1" dirty="0"/>
              <a:t>7</a:t>
            </a:r>
            <a:r>
              <a:rPr lang="ar-IQ" b="1" dirty="0" smtClean="0"/>
              <a:t>- </a:t>
            </a:r>
            <a:r>
              <a:rPr lang="ar-IQ" b="1" dirty="0"/>
              <a:t>الاستفادة من التقنيات والأساليب الحديثة في إنجاز الاعمال بمزيد من الفاعلية والجودة.</a:t>
            </a:r>
          </a:p>
          <a:p>
            <a:pPr algn="just" fontAlgn="base">
              <a:buNone/>
            </a:pPr>
            <a:r>
              <a:rPr lang="ar-IQ" b="1" dirty="0"/>
              <a:t>8</a:t>
            </a:r>
            <a:r>
              <a:rPr lang="ar-IQ" b="1" dirty="0" smtClean="0"/>
              <a:t>- </a:t>
            </a:r>
            <a:r>
              <a:rPr lang="ar-IQ" b="1" dirty="0"/>
              <a:t>اصدار معيار وطني متوافق مع كل اصدار جديد للمعايير الدولية، وينسجم مع الأوضاع السياسية والاقتصادية للدولة.</a:t>
            </a:r>
          </a:p>
          <a:p>
            <a:pPr algn="just" fontAlgn="base">
              <a:buNone/>
            </a:pPr>
            <a:r>
              <a:rPr lang="ar-IQ" b="1" dirty="0"/>
              <a:t>9</a:t>
            </a:r>
            <a:r>
              <a:rPr lang="ar-IQ" b="1" dirty="0" smtClean="0"/>
              <a:t>- </a:t>
            </a:r>
            <a:r>
              <a:rPr lang="ar-IQ" b="1" dirty="0"/>
              <a:t>ضرورة التاكيد على تدريس مادة المعايير المحاسبية الدولية في كليات الاقتصاد وادارة الأعمال. وكتابة البحوث والدراسات من قبل الأكاديميين والمعنيين بشؤون تطوير النظام المحاسبي في العراق . بحيث تصبح هذه البحوث مرشدا  لوضع استراتيجية للجمعيات المهنية الوطنية والجهات الحكومية الخاصة بتطوير واقع مهنة المحاسبة ومقوماتها المهنية ، ومنها معايير المحاسبة الدولية والمراجعة على المستوين النظري والتطبيقي .</a:t>
            </a:r>
          </a:p>
          <a:p>
            <a:pPr algn="just" fontAlgn="base">
              <a:buNone/>
            </a:pPr>
            <a:r>
              <a:rPr lang="ar-IQ" b="1" dirty="0"/>
              <a:t>1</a:t>
            </a:r>
            <a:r>
              <a:rPr lang="ar-IQ" b="1" dirty="0" smtClean="0"/>
              <a:t>0- </a:t>
            </a:r>
            <a:r>
              <a:rPr lang="ar-IQ" b="1" dirty="0"/>
              <a:t>ان معايير المحاسبة الدولية في القطاع العام تغطي الحسابات للوزارات والدوائر والمؤسسات الحكومية والشركات التابعة للدولة، كما تغطي احتساب العجز في الموازنة مشيراً الى ان اهم مشكلتين في اية دولة هما العجز في الموازنة العامة والدين العام.</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511156"/>
          </a:xfrm>
        </p:spPr>
        <p:txBody>
          <a:bodyPr>
            <a:normAutofit fontScale="90000"/>
          </a:bodyPr>
          <a:lstStyle/>
          <a:p>
            <a:r>
              <a:rPr lang="ar-IQ" dirty="0" smtClean="0"/>
              <a:t>مقدمة</a:t>
            </a:r>
            <a:endParaRPr lang="ar-IQ" dirty="0"/>
          </a:p>
        </p:txBody>
      </p:sp>
      <p:sp>
        <p:nvSpPr>
          <p:cNvPr id="3" name="Content Placeholder 2"/>
          <p:cNvSpPr>
            <a:spLocks noGrp="1"/>
          </p:cNvSpPr>
          <p:nvPr>
            <p:ph idx="1"/>
          </p:nvPr>
        </p:nvSpPr>
        <p:spPr>
          <a:xfrm>
            <a:off x="457200" y="785794"/>
            <a:ext cx="8401080" cy="5715040"/>
          </a:xfrm>
        </p:spPr>
        <p:txBody>
          <a:bodyPr>
            <a:normAutofit fontScale="62500" lnSpcReduction="20000"/>
          </a:bodyPr>
          <a:lstStyle/>
          <a:p>
            <a:pPr algn="just"/>
            <a:r>
              <a:rPr lang="ar-IQ" dirty="0"/>
              <a:t>إن ظهور النظام المحاسبي القياسي العالمي، يعدّ ضرورة أساسية لتطوير علم وفن المحاسبة، وللإبتعاد عن كافة السلبيات التي تواجه الطرق المحاسبية المختلفة في بلدان عديدة، ومنها العراق. إن تطبيق هذا النظام سيرفع بلا شك مستوى التوعية في أوساط المسؤولين والمشرّعين في الدوائر والمؤسسات والوحدات الاقتصادية التابعة للدولة، وفي وحدات إدارة الاعمال. حيث أن تبني هذه المعايير يوفر مرجعا محاسبيا واحدا وثابتا. ويساهم في تعزيز مهنة المحاسبة على الصعيد العالمي. وفي تطوير اقتصاديات دولية قوية، عن طريق ترسيخ وتشجيع الالتزام بالمعايير المهنية عالية الجودة، وتعزيز التقارب الدولي بين هذه المعايير والتعبير عن قضايا المصلحة العامة والمسؤولية الاجتماعية، حيث تكون الخبرة المهنية أكثر ملاءمة. ويؤمن هذا النظام أيضا عملية ضمان وسلامة المعاملات الاقتصادية وتفسير المعلومات. ويوفر إفصاحا ماليا يسهل فهمه وقراءته ومعالجته والتعامل معه، ومحاسبة المسؤولين في الحكومة على أساسه. كما يضع  أسسا موحدة لعملية التقييم والمقارنة وتوحيد المبادئ والأصول والقواعد المحاسبية في ظل تعقيد العلاقات الاقتصادية، ونتيجة للتطور السريع الذي يحدث في مجال تكنولوجيا الاتصالات والمعلومات، وكذلك التوجه نحو ليبرالية العلاقات الاقتصادية العالمية من خلال الانفتاح المتزايد لنموذج اقتصاد السوق- الحر</a:t>
            </a:r>
            <a:r>
              <a:rPr lang="ar-IQ" dirty="0" smtClean="0"/>
              <a:t>.</a:t>
            </a:r>
          </a:p>
          <a:p>
            <a:pPr algn="just"/>
            <a:r>
              <a:rPr lang="ar-IQ" dirty="0"/>
              <a:t>يلعب الاقتصاد المعرفي اليوم دورا كبيرا في اقتصاديات البلدان المتطورة. وقد أصبح أكثر تأثيرا في الحياة من بين العوامل الأخرى المادية والطبيعية. وتلعب التكنولوجيا وخاصة المعلوماتية منها دورا مهما وبارزا في نمو وتطوير اقتصاد </a:t>
            </a:r>
            <a:r>
              <a:rPr lang="ar-IQ" dirty="0" smtClean="0"/>
              <a:t>المعرفة</a:t>
            </a:r>
          </a:p>
          <a:p>
            <a:pPr algn="just"/>
            <a:r>
              <a:rPr lang="ar-IQ" dirty="0"/>
              <a:t>فالاستعانة بمفاهيم الاقتصاد المعرفي، يساعدنا على التعرف الحقيقي إلى بعض ملامح النظام الاقتصادي العراقي في المرحلة الراهنة وأنشطته، وذلك من خلال تحليله وتقيمه واستخلأص النتائج المترتبة على أدائه، ووضع استراتيجية واضحة وشفافة لتفعيله، والتصور في آفاق تطوره المستقبلي، من خلال إجراء إصلاحات وتغيرات جذرية في البنية الهيكلية لهذا القطاع، الذي يعدّ عصب الحياة للعراق الحالي والمستقبلي. ومما لا شك فيه أن هذه الإصلاحات لابد أن تشمل الجانب المحاسبي أيضا، من خلال تطوير النظام المحاسبي وتحديثه على صعيدي القطاع العام والخاص.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15328" cy="714356"/>
          </a:xfrm>
        </p:spPr>
        <p:txBody>
          <a:bodyPr>
            <a:normAutofit fontScale="90000"/>
          </a:bodyPr>
          <a:lstStyle/>
          <a:p>
            <a:r>
              <a:rPr lang="ar-IQ" dirty="0" smtClean="0"/>
              <a:t>طبيعة النظام الاقتصادي</a:t>
            </a:r>
            <a:endParaRPr lang="ar-IQ" dirty="0"/>
          </a:p>
        </p:txBody>
      </p:sp>
      <p:sp>
        <p:nvSpPr>
          <p:cNvPr id="3" name="Content Placeholder 2"/>
          <p:cNvSpPr>
            <a:spLocks noGrp="1"/>
          </p:cNvSpPr>
          <p:nvPr>
            <p:ph idx="1"/>
          </p:nvPr>
        </p:nvSpPr>
        <p:spPr>
          <a:xfrm>
            <a:off x="285720" y="714356"/>
            <a:ext cx="8572560" cy="5857916"/>
          </a:xfrm>
        </p:spPr>
        <p:txBody>
          <a:bodyPr>
            <a:normAutofit fontScale="47500" lnSpcReduction="20000"/>
          </a:bodyPr>
          <a:lstStyle/>
          <a:p>
            <a:pPr algn="just"/>
            <a:r>
              <a:rPr lang="ar-IQ" sz="3400" dirty="0"/>
              <a:t>وقبل أن ندخل في موضوع إمكان وضرورة تطبيق المعايير المحاسبية الدولية في العراق، لا بد من إعطاء صورة واضحة </a:t>
            </a:r>
            <a:r>
              <a:rPr lang="ar-IQ" sz="3400" dirty="0" smtClean="0"/>
              <a:t>ومكثفة </a:t>
            </a:r>
            <a:r>
              <a:rPr lang="ar-IQ" sz="3400" dirty="0"/>
              <a:t>عن طبيعة النظام </a:t>
            </a:r>
            <a:r>
              <a:rPr lang="ar-IQ" sz="3400" dirty="0" smtClean="0"/>
              <a:t>الاقتصادي وكما يلي</a:t>
            </a:r>
          </a:p>
          <a:p>
            <a:pPr algn="just" fontAlgn="base"/>
            <a:r>
              <a:rPr lang="ar-IQ" sz="3400" dirty="0"/>
              <a:t>إن الاقتصاد العراقي الحالي، هو اقتصاد ريعي. ويعني ذلك تبعية الدولة أو المجتمع للمداخيل الناتجة من صادرات المصادر الطبيعية، مثل النفط، وهي المصادر التي تلعب دورا بارزا في كل أنشطة الدولة. بمعنى آخر فإنَّ الدولة تؤمِّن ميزانيتها بالاستناد إلى تصدير النفط. حيث تبلغ نسبة مساهمة القطاع النفطي بحدود 50-60%من الناتج المحلي الإجمالي. وتشكل عائدات النفط أكثر من 95% من موارد الميزانية العامة للدولة</a:t>
            </a:r>
            <a:r>
              <a:rPr lang="ar-IQ" sz="3400" b="1" dirty="0"/>
              <a:t>.</a:t>
            </a:r>
            <a:endParaRPr lang="ar-IQ" sz="3400" dirty="0"/>
          </a:p>
          <a:p>
            <a:pPr algn="just" fontAlgn="base"/>
            <a:r>
              <a:rPr lang="ar-IQ" sz="3400" dirty="0"/>
              <a:t>غلبة طابع النشاط الإقتصادي الاستهلاكي، يرافقه تدني مستوى النشاط الانتاجي، وخاصة الصناعي والزراعي والخلل والقصور في البني التحتية لهما، الأمر الذي يساهم في خلخلة إمكانات خلق التراكم الرأسمالي للاقتصاد في المدى المنظور.</a:t>
            </a:r>
          </a:p>
          <a:p>
            <a:pPr algn="just" fontAlgn="base"/>
            <a:r>
              <a:rPr lang="ar-IQ" sz="3400" dirty="0"/>
              <a:t>انعدام رؤية شفافة واستراتيجية و/أو أيديولوجية واضحة في عملية التنمية الإقتصادية والإجتماعية المستدامة. وقد بلغت موارد الدولة العراقية منذ الإحتلال في2003 حتى الان نحو5</a:t>
            </a:r>
            <a:r>
              <a:rPr lang="ar-IQ" sz="3400" u="sng" dirty="0"/>
              <a:t>00</a:t>
            </a:r>
            <a:r>
              <a:rPr lang="ar-IQ" sz="3400" dirty="0"/>
              <a:t> خمس مئة مليار دولار امريكي، لم تستثمر منها الا مبالغ قليلة جدا في تطوير القطاعات الانتاجية ، وخاصة الصناعة والزراعة، ولا في مجالات بناء واعادة بناء البني التحتية، و/أو جلب التكنولوجيا المتطورة، ولا في تحسين وتامين الخدمات العامة الضرورية من الصحة والتعليم ومياه للشرب وكهرباء ومشتقات النفط، ولا لتنفيذ خطط جادة للقضاء على البطالة الواسعة. اذ تم تبديد غالبيتها في مشاريع وسياسات لا علاقة لها بتحقيق التنمية الاقتصادية</a:t>
            </a:r>
            <a:r>
              <a:rPr lang="ar-IQ" sz="3400" u="sng" dirty="0"/>
              <a:t> </a:t>
            </a:r>
            <a:r>
              <a:rPr lang="ar-IQ" sz="3400" dirty="0"/>
              <a:t>والاجتماعية والبشرية المستدامة. </a:t>
            </a:r>
          </a:p>
          <a:p>
            <a:pPr algn="just" fontAlgn="base"/>
            <a:r>
              <a:rPr lang="ar-IQ" sz="3400" dirty="0"/>
              <a:t>تدمير شامل ومبرمج للبني التحتية، نتيجة الحروب المجنونة في العهد السابق والاحتلال الأمريكي وحلفائه للعراق في عام2003.</a:t>
            </a:r>
          </a:p>
          <a:p>
            <a:pPr algn="just" fontAlgn="base"/>
            <a:r>
              <a:rPr lang="ar-IQ" sz="3400" dirty="0"/>
              <a:t>إنسياب نسب متعاظمة من الدخل القومي الى الخارج من خلال قنوات التجارة الخارجية والفساد، والى توزيع غير عادل للدخل القومي. كما أبقى البلاد سوقاً للسلع الصناعية والزراعية والخدمات الأجنبية من دون أية ضوابط. أضافة الى الهبوط المستمر في التنمية وانخفاض الدخول الحقيقية للجماهير الكادحة. كماعمّق من ضعف الطبقة الوسطى المنتجة  الرأسمالية الصناعية المحلية.</a:t>
            </a:r>
          </a:p>
          <a:p>
            <a:pPr algn="just" fontAlgn="base"/>
            <a:r>
              <a:rPr lang="ar-IQ" sz="3400" dirty="0"/>
              <a:t>احتل العراق على وفق تقرير منظمة الشفافية الدولية2011، المرتبة الثالثة في العالم بعد الصومال وافغانستان، في تفشي نظام الفساد الإداري والمالي </a:t>
            </a:r>
            <a:r>
              <a:rPr lang="ar-IQ" sz="3400" dirty="0" smtClean="0"/>
              <a:t>فيها .</a:t>
            </a:r>
            <a:endParaRPr lang="ar-IQ" sz="3400" dirty="0"/>
          </a:p>
          <a:p>
            <a:pPr algn="just" fontAlgn="base"/>
            <a:r>
              <a:rPr lang="ar-IQ" sz="3400" dirty="0"/>
              <a:t>حسب التقرير الصادر من الأمم المتحدة، فإنَّ نسبة الفقر في العراق وصلت إلى 17%. ونسبة البطالة بحدود 20%، وخاصة في صفوف الشبيبة والخريجين والنساء، مع وجود 6 ملايين امي. كما أن نسبة التضخم لاتزال بحدود 6%</a:t>
            </a: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45719"/>
          </a:xfrm>
        </p:spPr>
        <p:txBody>
          <a:bodyPr>
            <a:normAutofit fontScale="90000"/>
          </a:bodyPr>
          <a:lstStyle/>
          <a:p>
            <a:endParaRPr lang="ar-IQ" dirty="0"/>
          </a:p>
        </p:txBody>
      </p:sp>
      <p:sp>
        <p:nvSpPr>
          <p:cNvPr id="3" name="Content Placeholder 2"/>
          <p:cNvSpPr>
            <a:spLocks noGrp="1"/>
          </p:cNvSpPr>
          <p:nvPr>
            <p:ph idx="1"/>
          </p:nvPr>
        </p:nvSpPr>
        <p:spPr>
          <a:xfrm>
            <a:off x="214282" y="214290"/>
            <a:ext cx="8643998" cy="6357982"/>
          </a:xfrm>
        </p:spPr>
        <p:txBody>
          <a:bodyPr>
            <a:normAutofit fontScale="62500" lnSpcReduction="20000"/>
          </a:bodyPr>
          <a:lstStyle/>
          <a:p>
            <a:pPr algn="just" fontAlgn="base"/>
            <a:r>
              <a:rPr lang="ar-IQ" dirty="0" smtClean="0"/>
              <a:t>الإنفتاح غير المنضبط على اقتصاد السوق، وهو نهج السياسة الاقتصادية الحالية المفروضة على العراق من قبل المؤسسات المالية الدولية، (الصندوق والبنك الدوليين ومنظمة التجارة العالمية). وضعف أداء القطاع العام، وخاصة في عملية إعادة البناء، (البنية التحتية، وإدخال التكنلوجيا الحديثة، والخدمات الأساسية). كما أن أداء القطاع الخاص المحلي بات ضعيفا أيضا.</a:t>
            </a:r>
          </a:p>
          <a:p>
            <a:pPr algn="just" fontAlgn="base"/>
            <a:r>
              <a:rPr lang="ar-IQ" dirty="0" smtClean="0"/>
              <a:t>ضعف ومحدودية مصادر القوة البشرية المتطورة  وذات الخبرة اللازمة في العملية الإنتاجية. والضعف في البنى التحتية هو ايضا من ضمن عوامل اخرى، تعرقل عملية النمو والتطور الاقتصادي في العراق.</a:t>
            </a:r>
          </a:p>
          <a:p>
            <a:pPr algn="just" fontAlgn="base"/>
            <a:r>
              <a:rPr lang="ar-IQ" dirty="0" smtClean="0"/>
              <a:t>إن العقود المبرمة بين الحكومة الفيدرالية، واقليم كردستان العراق مع الشركات النفطية الاجنبية العاملة في العراق، تنقصها الشفافية العالية. وتعتبر عقود اقليم كردستان على اساس عقود المشاركة في الانتاج، وهذه تشكل إجحافا كبيرا بالجانب العراقي. وعلى وفق بعض البيانات الاولية، فإن هذه العقود تمنح الشركات المذكورة، ولمدة طويلة قد تزيد عن 20 سنة، حصة ارباح عالية من النفط المستخرج، والمشاركة في الملكية ايضا، بكلفة زهيدة لهذه الشركات، مقابل تطوير الحقول النفطية العراقية.</a:t>
            </a:r>
          </a:p>
          <a:p>
            <a:pPr algn="just" fontAlgn="base"/>
            <a:r>
              <a:rPr lang="ar-IQ" dirty="0" smtClean="0"/>
              <a:t>لقد ساهمت السياسات الاقتصادية القائمة على تحرير الأسواق والأسعار بأشكال تتنافى مع السياسات الاقتصادية التنموية، مع غياب وانعدام المحاسبة والشفافية على الصعيدين الإداري وغير الاداري. </a:t>
            </a:r>
          </a:p>
          <a:p>
            <a:pPr algn="just" fontAlgn="base"/>
            <a:r>
              <a:rPr lang="ar-IQ" dirty="0" smtClean="0"/>
              <a:t>ضعف واضح في أداء التشريعات المالية وفي تطوير النظام الضريبي والمؤسسات المالية وعلى رأسها البنوك، وعدم إستقرار قيمة العملة المحلية.</a:t>
            </a:r>
          </a:p>
          <a:p>
            <a:pPr algn="just" fontAlgn="base"/>
            <a:r>
              <a:rPr lang="ar-IQ" dirty="0" smtClean="0"/>
              <a:t>التردي المريع المتفاقم للخدمات كافة، البلدية والصحة والتعليم والكهرباء والماء وغيرها.</a:t>
            </a:r>
          </a:p>
          <a:p>
            <a:pPr algn="just" fontAlgn="base"/>
            <a:r>
              <a:rPr lang="ar-IQ" dirty="0" smtClean="0"/>
              <a:t>هناك خلل بنيوي في تركيبة الموازنة، وذلك بسبب تفاوت كبير في نسبة توزيع نفقات الموازنة بين الإنفاق العام التشغيلي الذي يمثل نسبة أكثر من 70%، فيما الإنفاق الاستثماري العام لا يشكل إلا ما نسبته 25-30% من مجموع الموازنة. وقد</a:t>
            </a:r>
            <a:r>
              <a:rPr lang="ar-IQ" b="1" dirty="0" smtClean="0"/>
              <a:t> </a:t>
            </a:r>
            <a:r>
              <a:rPr lang="ar-IQ" dirty="0" smtClean="0"/>
              <a:t>تسببت هذه الحالة في عجز الموازنة عن خلق ديناميكية مطلوبة على مستوى النمو الاقتصادي، والذي يشترط وجود استثمارات ضخمة يحتاجها البلد وخاصة في مجال بناء وإعادة بناء البنى التحتية، وإدخال التكنلوجيا الحديثة، وتأهيل القطاع النفطي، والنهوض بالقطاعات الإنتاجية ، وفي مقدمتها القطاعين الصناعي والزراعي، وتفعيل التجارة ووضعها بخدمة الخطط التنموية العامة، تمهيدا للانتقال من اقتصاد ريعي الى اقتصاد منتج للقيمة المضافة مستقبلا</a:t>
            </a: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186766" cy="785818"/>
          </a:xfrm>
        </p:spPr>
        <p:txBody>
          <a:bodyPr/>
          <a:lstStyle/>
          <a:p>
            <a:r>
              <a:rPr lang="ar-IQ" dirty="0"/>
              <a:t>الأنظمة المحاسبية في العراق</a:t>
            </a:r>
          </a:p>
        </p:txBody>
      </p:sp>
      <p:sp>
        <p:nvSpPr>
          <p:cNvPr id="3" name="Content Placeholder 2"/>
          <p:cNvSpPr>
            <a:spLocks noGrp="1"/>
          </p:cNvSpPr>
          <p:nvPr>
            <p:ph idx="1"/>
          </p:nvPr>
        </p:nvSpPr>
        <p:spPr>
          <a:xfrm>
            <a:off x="214282" y="857232"/>
            <a:ext cx="8643998" cy="5715040"/>
          </a:xfrm>
        </p:spPr>
        <p:txBody>
          <a:bodyPr>
            <a:normAutofit fontScale="47500" lnSpcReduction="20000"/>
          </a:bodyPr>
          <a:lstStyle/>
          <a:p>
            <a:pPr fontAlgn="base"/>
            <a:r>
              <a:rPr lang="ar-IQ" dirty="0"/>
              <a:t>نجد اليوم في العراق أنظمة محاسبية متعددة. وعلى الرغم من التزام القطاعين الصناعي والتجاري، بتطبيق النظام المحاسبي الموحد، إلا أن المؤسسات الحكومية والنشاط الاستثماري والمالي والاجتماعي ووحدات الأعمال الخاصة بقي يتبع أنظمة مختلفة. وهذه الأنظمة هي:</a:t>
            </a:r>
          </a:p>
          <a:p>
            <a:pPr fontAlgn="base"/>
            <a:r>
              <a:rPr lang="ar-IQ" dirty="0"/>
              <a:t>1- المحاسبة الحكومية، وتطبق في الدوائر والمؤسسات الحكومية المرتبطة حساباتها مركزيا بالخزينة العامة للدولة.</a:t>
            </a:r>
          </a:p>
          <a:p>
            <a:pPr fontAlgn="base"/>
            <a:r>
              <a:rPr lang="ar-IQ" dirty="0"/>
              <a:t>2- النظام المحاسبي الموحد للقطاعين الصناعي والتجاري الحكومي.</a:t>
            </a:r>
          </a:p>
          <a:p>
            <a:pPr fontAlgn="base"/>
            <a:r>
              <a:rPr lang="ar-IQ" dirty="0"/>
              <a:t>3- النظام المحاسبي للنشاط الاستثماري، على وفق الخطط الاستثمارية لوزارة التخطيط .</a:t>
            </a:r>
          </a:p>
          <a:p>
            <a:pPr fontAlgn="base"/>
            <a:r>
              <a:rPr lang="ar-IQ" dirty="0"/>
              <a:t>4- الأنظمة المحاسبية المطبقة في البنوك وشركات التأمين.</a:t>
            </a:r>
          </a:p>
          <a:p>
            <a:pPr fontAlgn="base"/>
            <a:r>
              <a:rPr lang="ar-IQ" dirty="0"/>
              <a:t>5- أنظمة محاسبية مختلفة في وحدات إدارة الاعمال- القطاع الخاص.</a:t>
            </a:r>
          </a:p>
          <a:p>
            <a:pPr fontAlgn="base"/>
            <a:r>
              <a:rPr lang="ar-IQ" dirty="0"/>
              <a:t>ومن الطبيعي أن تختلف هذه الأنظمة فيما بينها من حيث التسجيل والسجلات والدفاتر والمبادئ والقواعد المحاسبية وإعداد الحسابات الختامية وإنتاج التقارير المالية والإفصاح المالي، مما يؤدي الى تعددية في مناهج الحسابات، وهذه تفضي إلى نتائج مختلفة فيما بينها.</a:t>
            </a:r>
          </a:p>
          <a:p>
            <a:pPr fontAlgn="base"/>
            <a:r>
              <a:rPr lang="ar-IQ" dirty="0"/>
              <a:t>إن النظام المحاسبي الموحد المطبق في وحدات الصناعية الحكومية، وضع في حينه لسد احتياجات الاقتصاد الموجه أو المخطط، وفي ظل هيمنة القطاع العام في النظام المركزي لتسيير الاقتصاد وإنتاج البيانات لخدمة الاقتصاد الكلي أكثر منه لخدمة الاقتصاد الجزئي، ولم يتغير ذلك النظام حتى الآن.</a:t>
            </a:r>
          </a:p>
          <a:p>
            <a:pPr fontAlgn="base"/>
            <a:r>
              <a:rPr lang="ar-IQ" dirty="0"/>
              <a:t>وكما نجد ان العلاقة بين المحاسبة المالية ومحاسبة التكاليف في تصميم النظام المذكور، جاءت لتركز على (الأول) على حساب (الثاني)، وبذلك أهمل دور وحدات إدارة الأعمال بوصفها المنتج الأساس للبيانات التحليلية التي تنتجها محاسبة التكاليف. وعليه يمكن القول بان النظام المحاسبي الموحد بشكله الحالي، ليس أكثر من مسودة النظام المحاسبي للتكاليف.</a:t>
            </a:r>
          </a:p>
          <a:p>
            <a:pPr fontAlgn="base"/>
            <a:r>
              <a:rPr lang="ar-IQ" dirty="0" smtClean="0"/>
              <a:t>وبناء </a:t>
            </a:r>
            <a:r>
              <a:rPr lang="ar-IQ" dirty="0"/>
              <a:t>على ما تقدم، يمكن القول، بعدم ملاءمة الانظمة المحاسبية المطبقة اليوم للمرحلة الحالية التي تمّر بها السياسة الاقتصادية العراقية، وذلك للأسباب الآتية:-</a:t>
            </a:r>
          </a:p>
          <a:p>
            <a:pPr fontAlgn="base"/>
            <a:r>
              <a:rPr lang="ar-IQ" dirty="0"/>
              <a:t>1- توجّه الاقتصاد العراقي نحو الليبرالية والانفتاح، واللامركزية الإدارية، وتطبيق مبدأ الاقتصاد الحر.</a:t>
            </a:r>
          </a:p>
          <a:p>
            <a:pPr fontAlgn="base"/>
            <a:r>
              <a:rPr lang="ar-IQ" dirty="0"/>
              <a:t>2- عدم توفر المقومات الاساسية لها من الموارد المالية والبشرية المناسبة.</a:t>
            </a:r>
          </a:p>
          <a:p>
            <a:pPr fontAlgn="base"/>
            <a:r>
              <a:rPr lang="ar-IQ" dirty="0"/>
              <a:t>3- عدم توافر البنية الأساس للنظام المحاسبي.</a:t>
            </a:r>
          </a:p>
          <a:p>
            <a:pPr fontAlgn="base"/>
            <a:r>
              <a:rPr lang="ar-IQ" dirty="0"/>
              <a:t>4- مقدار سعة الوحدات الاقتصادية واسواقها المالية في المدى المنظور.</a:t>
            </a:r>
          </a:p>
          <a:p>
            <a:pPr fontAlgn="base"/>
            <a:r>
              <a:rPr lang="ar-IQ" dirty="0"/>
              <a:t>5- مقدار وجود كوادر مهنية متمثلة في المحاسبين ومكاتب المحاسبة.</a:t>
            </a:r>
          </a:p>
          <a:p>
            <a:pPr fontAlgn="base"/>
            <a:r>
              <a:rPr lang="ar-IQ" dirty="0"/>
              <a:t>6- حجم مساهمة الجامعات العراقية، والمنظمات المهنية المحاسبية، ومراكز البحث العلمي في تطوير عملية النظام المحاسبي.</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58204" cy="45719"/>
          </a:xfrm>
        </p:spPr>
        <p:txBody>
          <a:bodyPr>
            <a:normAutofit fontScale="90000"/>
          </a:bodyPr>
          <a:lstStyle/>
          <a:p>
            <a:endParaRPr lang="ar-IQ" dirty="0"/>
          </a:p>
        </p:txBody>
      </p:sp>
      <p:sp>
        <p:nvSpPr>
          <p:cNvPr id="3" name="Content Placeholder 2"/>
          <p:cNvSpPr>
            <a:spLocks noGrp="1"/>
          </p:cNvSpPr>
          <p:nvPr>
            <p:ph idx="1"/>
          </p:nvPr>
        </p:nvSpPr>
        <p:spPr>
          <a:xfrm>
            <a:off x="457200" y="214290"/>
            <a:ext cx="8543956" cy="5911873"/>
          </a:xfrm>
        </p:spPr>
        <p:txBody>
          <a:bodyPr>
            <a:normAutofit fontScale="70000" lnSpcReduction="20000"/>
          </a:bodyPr>
          <a:lstStyle/>
          <a:p>
            <a:pPr algn="just"/>
            <a:r>
              <a:rPr lang="ar-IQ" dirty="0"/>
              <a:t>وقد فرضت هذه الحالة استخدام أدوات جديدة لمعالجة وظيفة النظام المحاسبي، من أجل توفير المعلومات المحاسبية التي تلبي احتياجات المستثمرين والممولين. وبرأينا فإن الانتقال إلى اقتصاد جديد للمحاسبة، يتطلب تقديم اطار عمل مقترح يمكن تبنيه للتعامل مع معايير المحاسبة الدولية. وبهذه المناسبة ، نود الاشارة الى ان المعايير المحاسبية العراقية في اغلبها هي ترجمة لمعايير المحاسبة الدولية، الا انها لم تجر عليها تعديلات اواعادة تفسير وصياغتها، بحيث تتلائم مع البيئة الاقتصادية الجديدة للعراق اليوم، ومع متطلبات العولمة والتطورات السريعة في العلاقات التجارية العلمية ، وفي مجال التكنولوجيا المعلوماتية. ومن هذه المعاير على سبيل المثال وليس الحصر، ( المعايير في مجال التقارير المالية وعرض البيانات والافصاح المالي، ومدى ملائمتها للمؤسسات التجارية والشركات العالمية، فاستخدام الكلفة التاريخية في اعداد الحسابات الختامية من دون الاخذ بنظر الاعتبار معالجة التضخم للحسابات، استخدام طرق مختلفة في احتساب الاندثار، حيث يجب الاستفرار على اتباع طريقة موحدة من دون التغير، مثل تقييم الاستثمارات بكلفة الانتاج، الشركات التجارية تتبع طريقة محاسبة المشتريات في تسجيلاتها، وتصنيف الشركات التي تخضع للتدقيق وتصديق حساباتها من مكاتب وشركات تدقيق الحسابات المرخصة . ان بعض معايير التدقيق الدولية في اصول مراجعة الحسابات،  وطرق معالجة الاخطاء وتسوية الحسابات الختامية ، وبعض معايير في محاسبة التكاليف والادارية ، وتوحيد السنة المالية لاعداد الحسابات الختامية على وفق السنة التقومية العالمية، ومعالجة الإحتياطيات والتخصيصات، ومعالجة الاصول غير الملموسة وغيرها)، تقتضي الضرورة اصدار معايير وطنية لها بالتوافق والتكيف مع معايير المحاسبة الدولية على وفق البيئة الوطنية الجديدة. والاستعانة بمبادئها واصدار الإرشادات والتفسيرات بأهميتها، وتحديد سقف زمني للشروع  بتطبيقها.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115328" cy="785818"/>
          </a:xfrm>
        </p:spPr>
        <p:txBody>
          <a:bodyPr/>
          <a:lstStyle/>
          <a:p>
            <a:r>
              <a:rPr lang="ar-IQ" dirty="0" smtClean="0"/>
              <a:t>معايير المحاسبة الدولية</a:t>
            </a:r>
            <a:endParaRPr lang="ar-IQ" dirty="0"/>
          </a:p>
        </p:txBody>
      </p:sp>
      <p:sp>
        <p:nvSpPr>
          <p:cNvPr id="3" name="Content Placeholder 2"/>
          <p:cNvSpPr>
            <a:spLocks noGrp="1"/>
          </p:cNvSpPr>
          <p:nvPr>
            <p:ph idx="1"/>
          </p:nvPr>
        </p:nvSpPr>
        <p:spPr>
          <a:xfrm>
            <a:off x="357158" y="857232"/>
            <a:ext cx="8286808" cy="5643602"/>
          </a:xfrm>
        </p:spPr>
        <p:txBody>
          <a:bodyPr>
            <a:normAutofit fontScale="70000" lnSpcReduction="20000"/>
          </a:bodyPr>
          <a:lstStyle/>
          <a:p>
            <a:pPr algn="just" fontAlgn="base">
              <a:buNone/>
            </a:pPr>
            <a:r>
              <a:rPr lang="ar-IQ" dirty="0"/>
              <a:t>حدث في السنوات الأخيرة نمو كبير في الاقتصاد العالمي ، ما ادى الى عولمة الشركات، والأسواق المالية ، والاستثمارات الراسمالية عبر القارات واندماجها مع الشركات الوطنية. وكذلك التطور السريع الذي تشهده التكنولوجيا المتقدمة وخاصة في مجال الاتصالات والمعلومات، ما انتج صعوبات امام الشركات والمستثمرين في كثير من بلدان العالم في تفسير البيانات المحاسبية والمالية واستخدامها في عملية المقارنة. على الرغم من أن كثيرا من البلدان تستخدم معايير قياسية واعراف محلية في النظام المحاسبي، وهناك جمعيات مهنية وطنية تعني بتطوير مهنة المحاسبة، الا انها تستخدم  طرق ومبادئ مختلفة لإنتاج هذه البيانات وتفسيرها لأغراض التقيم والأداء والمقارنة، مما سبب في ظهور مشاكل كبيرة في عملية الرقابة والفهم المختلف بين الشركات، في حالة حدوث النزاعات المالية والقانونية، وعدم اقرار البيانات الحسابية والتقارير الناتجة عنها. وأمام هذه المشكلة ولصعوبة الرقابة وتدقيق حسابات ومكافحة ظاهرة الفساد المالي والاداري، وللسيطرة على الأرباح الكبيرة التي تحققها الشركات العالمية الكبرى وخاصة الأمريكية والأوربية منها، اصبحت الحاجة الى ايجاد نوع من النظام المحاسبي القياسى العالمي، الذي يعدّ من الضروريات الأساسية لتطوير علم المحاسبة وللابتعاد عن كافة السلبيات المحاسبية التي كانت تواجه الطرق المحاسبية المطبقة في البلدان المختلفة ومنها العراق، بحيث يتم بموجبها تامين عملية ضمان وسلامة المعاملات الاقتصادية، وتفسير المعلومات المالية وعملية التقييم والمقارنة وتوحيد المبادئ والأصول المحاسبية التي تجري بين هذه الشركات في ظل عولمة وتعقيد العلاقات الاقتصادية الدولية</a:t>
            </a:r>
            <a:r>
              <a:rPr lang="ar-IQ" dirty="0" smtClean="0"/>
              <a:t>.</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29642" cy="45719"/>
          </a:xfrm>
        </p:spPr>
        <p:txBody>
          <a:bodyPr>
            <a:normAutofit fontScale="90000"/>
          </a:bodyPr>
          <a:lstStyle/>
          <a:p>
            <a:endParaRPr lang="ar-IQ" dirty="0"/>
          </a:p>
        </p:txBody>
      </p:sp>
      <p:sp>
        <p:nvSpPr>
          <p:cNvPr id="3" name="Content Placeholder 2"/>
          <p:cNvSpPr>
            <a:spLocks noGrp="1"/>
          </p:cNvSpPr>
          <p:nvPr>
            <p:ph idx="1"/>
          </p:nvPr>
        </p:nvSpPr>
        <p:spPr>
          <a:xfrm>
            <a:off x="142844" y="214290"/>
            <a:ext cx="8715436" cy="6357982"/>
          </a:xfrm>
        </p:spPr>
        <p:txBody>
          <a:bodyPr>
            <a:normAutofit fontScale="55000" lnSpcReduction="20000"/>
          </a:bodyPr>
          <a:lstStyle/>
          <a:p>
            <a:pPr algn="just" fontAlgn="base"/>
            <a:r>
              <a:rPr lang="ar-IQ" sz="3600" dirty="0" smtClean="0"/>
              <a:t>إن انبثاق جمعيات وطنية واقليمية وعالمية مختلفة في مجال المحاسبة منها، قاد الى وضع قواعد لتنظيم المحاسبة للجمعيات الوطنية، وقواعد مالية ومحاسبية لدول الوحدة الأوربية ، فنشأت انظمة محاسبية، كالنظام المحاسبي الموحد للأمم المتحدة، الاتحاد الدولي للمحاسبين، والدليل المحاسبي الأحصائي الموحد والتصانيف السلعية للجامعة العربية، ولجنة توجيه المعايير المحاسبية في المملكة المتحدة عام 1969، مجلس معايير المحاسبة الامريكية في الولايات المتحدة عام 1973، الاتحاد العام للمحاسبين والمراجعين العرب، الجمعية العالمية لدارسة التطور التاريخي للمحاسبة، والمنظمة العربية للتنمية الصناعية، وغيرها.</a:t>
            </a:r>
          </a:p>
          <a:p>
            <a:pPr algn="just" fontAlgn="base"/>
            <a:r>
              <a:rPr lang="ar-IQ" sz="3600" dirty="0"/>
              <a:t>وفي سنة 1972 ، انعقد المؤتمر الدولي للمحاسبين في سيدني باستراليا، واتخذت فيه قرارات مهمة بانشاء هيأتين، بهدف التفاعل مع مشكلات المحاسبة الدولية والاختلاف بين الانظمة المحاسبية المتبعة في بلدان المختلفة. وتم تاسيس الاتحاد الدولي للمحاسبين </a:t>
            </a:r>
            <a:r>
              <a:rPr lang="en-US" sz="3600" dirty="0"/>
              <a:t>IFAC، </a:t>
            </a:r>
            <a:r>
              <a:rPr lang="ar-IQ" sz="3600" dirty="0"/>
              <a:t>ولجنة معايير المحاسبة الدولية </a:t>
            </a:r>
            <a:r>
              <a:rPr lang="en-US" sz="3600" dirty="0"/>
              <a:t>IASC. </a:t>
            </a:r>
            <a:r>
              <a:rPr lang="ar-IQ" sz="3600" dirty="0"/>
              <a:t>تحاول الاخيرةايجاد مبدأ التوافق  بين الانظمة المحاسبية والتقارير المالية، التي تنظم امورها مصادر مختلفة، كالقانون التجاري، والقانون الضريبي، وقانون اصول ميزانية الدولة، وقانون اصول محاسبات الشركات التجارية والصناعية والجمعيات وغيرها، بهدف الخروج بالمعايير القياسية التي تكون مقبولة على صعيد العالمي.</a:t>
            </a:r>
          </a:p>
          <a:p>
            <a:pPr algn="just" fontAlgn="base"/>
            <a:r>
              <a:rPr lang="ar-IQ" sz="3600" dirty="0"/>
              <a:t> وتهدف الى تحقيق النتائج التالية:-</a:t>
            </a:r>
          </a:p>
          <a:p>
            <a:pPr algn="just" fontAlgn="base"/>
            <a:r>
              <a:rPr lang="ar-IQ" sz="3600" dirty="0"/>
              <a:t>1- تقييم الكفاءة والأداء والحالة المالية للشركات الأجنبية التابعة والمشتركة.</a:t>
            </a:r>
          </a:p>
          <a:p>
            <a:pPr algn="just" fontAlgn="base"/>
            <a:r>
              <a:rPr lang="ar-IQ" sz="3600" dirty="0"/>
              <a:t>2- تقييم اهلية فرص الاستثمار وامكانية تحقيقها.</a:t>
            </a:r>
          </a:p>
          <a:p>
            <a:pPr algn="just" fontAlgn="base"/>
            <a:r>
              <a:rPr lang="ar-IQ" sz="3600" dirty="0"/>
              <a:t>3- التوافق في التركيبة التجارية والمعاملات المالية، باسلوب يحقق اكثر نفعا في المجالين الضريبي والتقارير المالية المختلف عليها.</a:t>
            </a:r>
          </a:p>
          <a:p>
            <a:pPr algn="just" fontAlgn="base"/>
            <a:r>
              <a:rPr lang="ar-IQ" sz="3600" dirty="0"/>
              <a:t>4- تقييم المعلومات المالية الخاصة بالمنافسين الأجانب، على الرغم من وجود تباينات كبيرة في التطبيق العملي لهذه المعلومات حول العالم، وذلك بسبب تعدد الأنظمة المحاسبية وقواعد اعداد هذه المعلومات .</a:t>
            </a:r>
          </a:p>
          <a:p>
            <a:pPr algn="just" fontAlgn="base"/>
            <a:r>
              <a:rPr lang="ar-IQ" sz="3600" dirty="0"/>
              <a:t>5- وتعدّ ايضا الية لتطوير علم المحاسبة.</a:t>
            </a:r>
          </a:p>
          <a:p>
            <a:pPr fontAlgn="base"/>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72518" cy="45719"/>
          </a:xfrm>
        </p:spPr>
        <p:txBody>
          <a:bodyPr>
            <a:normAutofit fontScale="90000"/>
          </a:bodyPr>
          <a:lstStyle/>
          <a:p>
            <a:endParaRPr lang="ar-IQ" dirty="0"/>
          </a:p>
        </p:txBody>
      </p:sp>
      <p:sp>
        <p:nvSpPr>
          <p:cNvPr id="3" name="Content Placeholder 2"/>
          <p:cNvSpPr>
            <a:spLocks noGrp="1"/>
          </p:cNvSpPr>
          <p:nvPr>
            <p:ph idx="1"/>
          </p:nvPr>
        </p:nvSpPr>
        <p:spPr>
          <a:xfrm>
            <a:off x="285720" y="285728"/>
            <a:ext cx="8572560" cy="6286544"/>
          </a:xfrm>
        </p:spPr>
        <p:txBody>
          <a:bodyPr>
            <a:normAutofit fontScale="77500" lnSpcReduction="20000"/>
          </a:bodyPr>
          <a:lstStyle/>
          <a:p>
            <a:pPr algn="just"/>
            <a:r>
              <a:rPr lang="ar-IQ" dirty="0"/>
              <a:t>منذ ما يقارب من أربعة عقود، وبالتحديد من عام 1973، تجري محاولات جادة من قبل الجمعيات والمنظمات المحاسبية المختلفة المذكورة، والتي تساهم في عملية تطوير النظام المحاسبي، والى توحيد المبادئ والأسس والقواعد المحاسبية المختلفة عليها من قبل هذه الجمعيات. وذلك عبر عقد المؤتمرات الدولية، وكتابة البحوث والمقالات واثارة المناقشات، بهدف الوصول الى النظام المحاسبي القياسي العالمي الذي يكون مقبولا من قبل الجميع. ومنذ ذلك الوقت صدرت عدة المعايير الدولية للمحاسبة. وصلت حتى الان الى 41 معيارا محاسبيا، منها على سبيل المثال وليس الحصر، (المعايير الدولية للافصاح المالي، والمعايير الدولية لمحاسبة القطاع العام، معايير ضرائب الدخل، معايير الأفصاح في البيانات المالية للبنوك والمؤسسات المالية المشابهة، معايير الاستثمارات العقارية، معايير المحاسبة الزراعية، والمعايير الدولية لرقابة الجودة والتدقيق والمراجعة والخدمات ذات العلاقة، ودليل قواعد السلوك الأخلاقي للمحاسبين المهنيين، والمعيار المحاسبي المصري، وغيرها). ولا تزال عملية اصدار وتطوير هذه المعايير مستمرة، وقد الغيّ بعض منها، وتجري على بعضها الآخر ايضا التعديلات المطلوبة. حيث أصدرت اكثر من 30 تفسيرا لتلك المعايير، الا انه ماتزال هناك اختلافات كثيرة في المعايير الدولية المتبعة محليا في كثير من بلدان العالم. وذلك بنتيجة اختلاف البيئة الوطنية الأجتماعية والاقتصادية والقانونية، والجهات التي هي بحاجة الى هذه المعلومات المالية لاستخدامها في عملية اتخاذ القرارات من قبل، المستخدمين والمالكين، والمستثمرين، وحاملي الاسهم ، والبنوك، والدوائر والمؤسسات الحكومية، وغيرها من الجهات.</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4511</TotalTime>
  <Words>2533</Words>
  <Application>Microsoft Office PowerPoint</Application>
  <PresentationFormat>On-screen Show (4:3)</PresentationFormat>
  <Paragraphs>108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التوافق المحاسبي الدولي كأحد ادوات الاندماج في الاقتصاد العالمي</vt:lpstr>
      <vt:lpstr>مقدمة</vt:lpstr>
      <vt:lpstr>طبيعة النظام الاقتصادي</vt:lpstr>
      <vt:lpstr>Slide 4</vt:lpstr>
      <vt:lpstr>الأنظمة المحاسبية في العراق</vt:lpstr>
      <vt:lpstr>Slide 6</vt:lpstr>
      <vt:lpstr>معايير المحاسبة الدولية</vt:lpstr>
      <vt:lpstr>Slide 8</vt:lpstr>
      <vt:lpstr>Slide 9</vt:lpstr>
      <vt:lpstr>المعالجة المحاسبية للموجودات غير الملموسة</vt:lpstr>
      <vt:lpstr>Slide 11</vt:lpstr>
      <vt:lpstr>Slide 12</vt:lpstr>
      <vt:lpstr>تطبيق المعايير الدولية في العراق</vt:lpstr>
      <vt:lpstr>Slide 14</vt:lpstr>
      <vt:lpstr>الخلاصة</vt:lpstr>
      <vt:lpstr>التوصيات</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التوافق المحاسبي الدولي كأحد ادوات الاندماج في الاقتصاد العالمي</dc:title>
  <dc:creator>lenovo</dc:creator>
  <cp:lastModifiedBy>lenovo</cp:lastModifiedBy>
  <cp:revision>6</cp:revision>
  <dcterms:created xsi:type="dcterms:W3CDTF">2023-11-15T13:45:03Z</dcterms:created>
  <dcterms:modified xsi:type="dcterms:W3CDTF">2024-05-10T17:21:39Z</dcterms:modified>
</cp:coreProperties>
</file>