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302" r:id="rId3"/>
    <p:sldId id="304" r:id="rId4"/>
    <p:sldId id="313" r:id="rId5"/>
    <p:sldId id="309" r:id="rId6"/>
    <p:sldId id="293" r:id="rId7"/>
    <p:sldId id="310" r:id="rId8"/>
    <p:sldId id="311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مقطع افتراضي" id="{E3B32B0F-90C3-47BA-A1F9-25A985AA4038}">
          <p14:sldIdLst>
            <p14:sldId id="256"/>
            <p14:sldId id="302"/>
            <p14:sldId id="304"/>
            <p14:sldId id="313"/>
            <p14:sldId id="309"/>
            <p14:sldId id="293"/>
            <p14:sldId id="310"/>
            <p14:sldId id="31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676" autoAdjust="0"/>
    <p:restoredTop sz="94660"/>
  </p:normalViewPr>
  <p:slideViewPr>
    <p:cSldViewPr>
      <p:cViewPr varScale="1">
        <p:scale>
          <a:sx n="69" d="100"/>
          <a:sy n="69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07/04/1445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07/04/1445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07/04/1445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07/04/1445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07/04/1445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07/04/1445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07/04/1445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07/04/1445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07/04/1445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07/04/1445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07/04/1445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07/04/1445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849" y="836712"/>
            <a:ext cx="9144000" cy="1470025"/>
          </a:xfrm>
        </p:spPr>
        <p:txBody>
          <a:bodyPr>
            <a:normAutofit fontScale="90000"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IQ" sz="4400" b="1" u="sng" dirty="0">
                <a:solidFill>
                  <a:srgbClr val="FF0000"/>
                </a:solidFill>
                <a:effectLst/>
                <a:latin typeface="Baskerville Old Face"/>
                <a:ea typeface="Calibri"/>
                <a:cs typeface="Arial"/>
              </a:rPr>
              <a:t>تحديات ادارة الموارد البشرية</a:t>
            </a:r>
            <a:r>
              <a:rPr lang="en-US" sz="2000" dirty="0">
                <a:effectLst/>
                <a:latin typeface="Calibri"/>
                <a:ea typeface="Calibri"/>
                <a:cs typeface="Arial"/>
              </a:rPr>
              <a:t/>
            </a:r>
            <a:br>
              <a:rPr lang="en-US" sz="2000" dirty="0">
                <a:effectLst/>
                <a:latin typeface="Calibri"/>
                <a:ea typeface="Calibri"/>
                <a:cs typeface="Arial"/>
              </a:rPr>
            </a:br>
            <a:r>
              <a:rPr lang="en-US" sz="4400" b="1" u="sng" dirty="0">
                <a:solidFill>
                  <a:srgbClr val="548DD4"/>
                </a:solidFill>
                <a:effectLst/>
                <a:latin typeface="Baskerville Old Face"/>
                <a:ea typeface="Calibri"/>
                <a:cs typeface="Arial"/>
              </a:rPr>
              <a:t>Human Resources Management Challenges</a:t>
            </a:r>
            <a:endParaRPr lang="en-US" sz="20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5" name="عنوان فرعي 2"/>
          <p:cNvSpPr>
            <a:spLocks noGrp="1"/>
          </p:cNvSpPr>
          <p:nvPr>
            <p:ph type="subTitle" idx="1"/>
          </p:nvPr>
        </p:nvSpPr>
        <p:spPr>
          <a:xfrm>
            <a:off x="1979712" y="2492896"/>
            <a:ext cx="6400800" cy="17526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spcAft>
                <a:spcPts val="1000"/>
              </a:spcAft>
            </a:pPr>
            <a:r>
              <a:rPr lang="ar-SA" sz="2800" b="1" dirty="0">
                <a:solidFill>
                  <a:srgbClr val="FF0000"/>
                </a:solidFill>
                <a:ea typeface="Calibri"/>
                <a:cs typeface="Simplified Arabic"/>
              </a:rPr>
              <a:t>وهي جزء من متطلبات مادة ادارة </a:t>
            </a:r>
            <a:r>
              <a:rPr lang="ar-IQ" sz="2800" b="1" dirty="0" smtClean="0">
                <a:solidFill>
                  <a:srgbClr val="FF0000"/>
                </a:solidFill>
                <a:ea typeface="Calibri"/>
                <a:cs typeface="Simplified Arabic"/>
              </a:rPr>
              <a:t>الموارد البشرية </a:t>
            </a:r>
            <a:r>
              <a:rPr lang="ar-SA" sz="2800" b="1" dirty="0" smtClean="0">
                <a:solidFill>
                  <a:srgbClr val="FF0000"/>
                </a:solidFill>
                <a:ea typeface="Calibri"/>
                <a:cs typeface="Simplified Arabic"/>
              </a:rPr>
              <a:t>الكورس </a:t>
            </a:r>
            <a:r>
              <a:rPr lang="ar-SA" sz="2800" b="1" dirty="0">
                <a:solidFill>
                  <a:srgbClr val="FF0000"/>
                </a:solidFill>
                <a:ea typeface="Calibri"/>
                <a:cs typeface="Simplified Arabic"/>
              </a:rPr>
              <a:t>الاول</a:t>
            </a:r>
            <a:endParaRPr lang="en-US" sz="2800" b="1" dirty="0">
              <a:solidFill>
                <a:srgbClr val="FF0000"/>
              </a:solidFill>
              <a:ea typeface="Calibri"/>
              <a:cs typeface="Arial"/>
            </a:endParaRPr>
          </a:p>
          <a:p>
            <a:pPr algn="ctr">
              <a:spcBef>
                <a:spcPts val="0"/>
              </a:spcBef>
              <a:spcAft>
                <a:spcPts val="1000"/>
              </a:spcAft>
              <a:tabLst>
                <a:tab pos="949960" algn="l"/>
              </a:tabLst>
            </a:pPr>
            <a:r>
              <a:rPr lang="ar-IQ" sz="2800" b="1" dirty="0">
                <a:solidFill>
                  <a:srgbClr val="FF0000"/>
                </a:solidFill>
                <a:ea typeface="Calibri"/>
                <a:cs typeface="Sakkal Majalla"/>
              </a:rPr>
              <a:t>مقدمة من قبل </a:t>
            </a:r>
            <a:r>
              <a:rPr lang="ar-IQ" sz="2800" b="1" dirty="0" smtClean="0">
                <a:solidFill>
                  <a:srgbClr val="FF0000"/>
                </a:solidFill>
                <a:ea typeface="Calibri"/>
                <a:cs typeface="Sakkal Majalla"/>
              </a:rPr>
              <a:t>طلبة الدكتوراه</a:t>
            </a:r>
          </a:p>
          <a:p>
            <a:pPr marL="0" marR="0" algn="ctr">
              <a:spcBef>
                <a:spcPts val="0"/>
              </a:spcBef>
              <a:spcAft>
                <a:spcPts val="1000"/>
              </a:spcAft>
            </a:pPr>
            <a:r>
              <a:rPr lang="ar-IQ" sz="2800" b="1" dirty="0">
                <a:solidFill>
                  <a:srgbClr val="4F81BD"/>
                </a:solidFill>
                <a:latin typeface="Baskerville Old Face"/>
                <a:ea typeface="Calibri"/>
                <a:cs typeface="Arial"/>
              </a:rPr>
              <a:t>مصطفى اكرم </a:t>
            </a:r>
            <a:r>
              <a:rPr lang="ar-IQ" sz="2800" b="1" dirty="0" err="1">
                <a:solidFill>
                  <a:srgbClr val="4F81BD"/>
                </a:solidFill>
                <a:latin typeface="Baskerville Old Face"/>
                <a:ea typeface="Calibri"/>
                <a:cs typeface="Arial"/>
              </a:rPr>
              <a:t>حنتوش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marL="0" marR="0" algn="ctr">
              <a:spcBef>
                <a:spcPts val="0"/>
              </a:spcBef>
              <a:spcAft>
                <a:spcPts val="1000"/>
              </a:spcAft>
            </a:pPr>
            <a:r>
              <a:rPr lang="ar-IQ" sz="2800" b="1" smtClean="0">
                <a:solidFill>
                  <a:srgbClr val="FF0000"/>
                </a:solidFill>
                <a:ea typeface="Calibri"/>
                <a:cs typeface="Sakkal Majalla"/>
              </a:rPr>
              <a:t>إلى</a:t>
            </a:r>
            <a:endParaRPr lang="en-US" sz="2800" b="1" dirty="0">
              <a:solidFill>
                <a:srgbClr val="FF0000"/>
              </a:solidFill>
              <a:ea typeface="Calibri"/>
              <a:cs typeface="Arial"/>
            </a:endParaRPr>
          </a:p>
          <a:p>
            <a:pPr algn="ctr">
              <a:spcBef>
                <a:spcPts val="0"/>
              </a:spcBef>
              <a:spcAft>
                <a:spcPts val="1000"/>
              </a:spcAft>
              <a:tabLst>
                <a:tab pos="949960" algn="l"/>
              </a:tabLst>
            </a:pPr>
            <a:r>
              <a:rPr lang="ar-IQ" sz="36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a typeface="Calibri"/>
                <a:cs typeface="Sakkal Majalla"/>
              </a:rPr>
              <a:t>أ.م.د</a:t>
            </a:r>
            <a:r>
              <a:rPr lang="ar-IQ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a typeface="Calibri"/>
                <a:cs typeface="Sakkal Majalla"/>
              </a:rPr>
              <a:t>. سمية عباس مجيد المحترمة </a:t>
            </a:r>
            <a:endParaRPr lang="en-US" sz="3600" b="1" dirty="0">
              <a:solidFill>
                <a:schemeClr val="accent5">
                  <a:lumMod val="60000"/>
                  <a:lumOff val="40000"/>
                </a:schemeClr>
              </a:solidFill>
              <a:ea typeface="Calibri"/>
              <a:cs typeface="Arial"/>
            </a:endParaRPr>
          </a:p>
          <a:p>
            <a:pPr algn="ctr">
              <a:spcBef>
                <a:spcPts val="0"/>
              </a:spcBef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latin typeface="Simplified Arabic"/>
                <a:ea typeface="Calibri"/>
                <a:cs typeface="Arial"/>
              </a:rPr>
              <a:t> </a:t>
            </a:r>
            <a:endParaRPr lang="en-US" sz="2800" b="1" dirty="0">
              <a:solidFill>
                <a:srgbClr val="FF0000"/>
              </a:solidFill>
              <a:ea typeface="Calibri"/>
              <a:cs typeface="Arial"/>
            </a:endParaRPr>
          </a:p>
          <a:p>
            <a:pPr algn="ctr"/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3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12776"/>
            <a:ext cx="8532440" cy="5297079"/>
          </a:xfrm>
          <a:prstGeom prst="rect">
            <a:avLst/>
          </a:prstGeom>
        </p:spPr>
      </p:pic>
      <p:sp>
        <p:nvSpPr>
          <p:cNvPr id="4" name="مربع نص 3"/>
          <p:cNvSpPr txBox="1"/>
          <p:nvPr/>
        </p:nvSpPr>
        <p:spPr>
          <a:xfrm>
            <a:off x="0" y="125310"/>
            <a:ext cx="9036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800"/>
              </a:spcAft>
            </a:pPr>
            <a:r>
              <a:rPr lang="ar-IQ" sz="2400" b="1" dirty="0">
                <a:solidFill>
                  <a:srgbClr val="C00000"/>
                </a:solidFill>
                <a:latin typeface="Calibri"/>
                <a:ea typeface="Calibri"/>
                <a:cs typeface="Simplified Arabic"/>
              </a:rPr>
              <a:t>مزيج من عوامل الاختبار والتقييم والمواجه والسيطرة والإخضاع التي استجدت أو يمكن أن تسجد في المستقبل سواء داخل المنظمة أو في بيئة نشاطها الخارجية ، والتي يمكن أن تأثر على إدارة الموارد البشرية. </a:t>
            </a:r>
            <a:endParaRPr lang="en-US" sz="1600" b="1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015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96552" y="274638"/>
            <a:ext cx="9330240" cy="1143000"/>
          </a:xfrm>
        </p:spPr>
        <p:txBody>
          <a:bodyPr>
            <a:normAutofit fontScale="90000"/>
          </a:bodyPr>
          <a:lstStyle/>
          <a:p>
            <a:pPr algn="r" rtl="1"/>
            <a:r>
              <a:rPr lang="ar-IQ" sz="4400" b="1" u="sng" dirty="0">
                <a:solidFill>
                  <a:srgbClr val="FF0000"/>
                </a:solidFill>
                <a:effectLst/>
                <a:ea typeface="Calibri"/>
                <a:cs typeface="Simplified Arabic"/>
              </a:rPr>
              <a:t>مصادر التحديات </a:t>
            </a:r>
            <a:r>
              <a:rPr lang="ar-IQ" sz="4400" b="1" u="sng" dirty="0" err="1">
                <a:solidFill>
                  <a:srgbClr val="FF0000"/>
                </a:solidFill>
                <a:effectLst/>
                <a:ea typeface="Calibri"/>
                <a:cs typeface="Simplified Arabic"/>
              </a:rPr>
              <a:t>لادارة</a:t>
            </a:r>
            <a:r>
              <a:rPr lang="ar-IQ" sz="4400" b="1" u="sng" dirty="0">
                <a:solidFill>
                  <a:srgbClr val="FF0000"/>
                </a:solidFill>
                <a:effectLst/>
                <a:ea typeface="Calibri"/>
                <a:cs typeface="Simplified Arabic"/>
              </a:rPr>
              <a:t> الموارد البشرية</a:t>
            </a:r>
            <a:r>
              <a:rPr lang="en-US" sz="4400" b="1" dirty="0" smtClean="0">
                <a:effectLst/>
                <a:ea typeface="Calibri"/>
                <a:cs typeface="Times New Roman"/>
              </a:rPr>
              <a:t/>
            </a:r>
            <a:br>
              <a:rPr lang="en-US" sz="4400" b="1" dirty="0" smtClean="0">
                <a:effectLst/>
                <a:ea typeface="Calibri"/>
                <a:cs typeface="Times New Roman"/>
              </a:rPr>
            </a:br>
            <a:r>
              <a:rPr lang="ar-IQ" sz="4000" b="1" dirty="0" smtClean="0">
                <a:effectLst/>
                <a:ea typeface="Calibri"/>
                <a:cs typeface="Times New Roman"/>
              </a:rPr>
              <a:t>1- البيئة الخارجية 2- البيئة الداخلية</a:t>
            </a:r>
            <a:endParaRPr lang="en-US" sz="4000" dirty="0"/>
          </a:p>
        </p:txBody>
      </p:sp>
      <p:pic>
        <p:nvPicPr>
          <p:cNvPr id="5" name="عنصر نائب للمحتوى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8800"/>
            <a:ext cx="8892479" cy="4536503"/>
          </a:xfrm>
        </p:spPr>
      </p:pic>
    </p:spTree>
    <p:extLst>
      <p:ext uri="{BB962C8B-B14F-4D97-AF65-F5344CB8AC3E}">
        <p14:creationId xmlns:p14="http://schemas.microsoft.com/office/powerpoint/2010/main" val="42518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بيضاوي 3"/>
          <p:cNvSpPr/>
          <p:nvPr/>
        </p:nvSpPr>
        <p:spPr>
          <a:xfrm>
            <a:off x="2915816" y="404664"/>
            <a:ext cx="3744416" cy="86409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400" b="1" u="sng" dirty="0" smtClean="0">
                <a:solidFill>
                  <a:prstClr val="black"/>
                </a:solidFill>
                <a:ea typeface="Calibri"/>
                <a:cs typeface="Times New Roman"/>
              </a:rPr>
              <a:t>الادوار التي تفرضها التحديات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4211960" y="3831898"/>
            <a:ext cx="2043473" cy="15413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400" b="1" dirty="0" smtClean="0">
                <a:solidFill>
                  <a:prstClr val="black"/>
                </a:solidFill>
                <a:ea typeface="Calibri"/>
                <a:cs typeface="Times New Roman"/>
              </a:rPr>
              <a:t>تصور جديد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6516216" y="3176972"/>
            <a:ext cx="2304256" cy="19082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400" b="1" dirty="0" smtClean="0">
                <a:solidFill>
                  <a:prstClr val="black"/>
                </a:solidFill>
                <a:ea typeface="Calibri"/>
                <a:cs typeface="Times New Roman"/>
              </a:rPr>
              <a:t>اعادة النظر في نماذج القيادة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115616" y="3501008"/>
            <a:ext cx="2073665" cy="158417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2400" b="1" u="sng" dirty="0" smtClean="0">
                <a:solidFill>
                  <a:prstClr val="white"/>
                </a:solidFill>
                <a:ea typeface="Calibri"/>
                <a:cs typeface="Times New Roman"/>
              </a:rPr>
              <a:t>اعادة تحديد الكفاءات الضرورية</a:t>
            </a:r>
            <a:endParaRPr lang="en-US" sz="2400" b="1" dirty="0">
              <a:solidFill>
                <a:prstClr val="white"/>
              </a:solidFill>
            </a:endParaRPr>
          </a:p>
        </p:txBody>
      </p:sp>
      <p:cxnSp>
        <p:nvCxnSpPr>
          <p:cNvPr id="14" name="رابط كسهم مستقيم 13"/>
          <p:cNvCxnSpPr/>
          <p:nvPr/>
        </p:nvCxnSpPr>
        <p:spPr>
          <a:xfrm>
            <a:off x="4472743" y="1326858"/>
            <a:ext cx="531305" cy="24758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/>
          <p:nvPr/>
        </p:nvCxnSpPr>
        <p:spPr>
          <a:xfrm flipH="1">
            <a:off x="2555776" y="1326858"/>
            <a:ext cx="1800111" cy="21741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رابط كسهم مستقيم 27"/>
          <p:cNvCxnSpPr/>
          <p:nvPr/>
        </p:nvCxnSpPr>
        <p:spPr>
          <a:xfrm>
            <a:off x="4644008" y="1302327"/>
            <a:ext cx="2744688" cy="1952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81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3401679" y="354265"/>
            <a:ext cx="2520280" cy="100811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IQ" sz="2000" b="1" u="sng" dirty="0">
                <a:solidFill>
                  <a:srgbClr val="FF0000"/>
                </a:solidFill>
                <a:ea typeface="Calibri"/>
                <a:cs typeface="Simplified Arabic"/>
              </a:rPr>
              <a:t>التحديات المعاصرة في بيئة الموارد البشرية </a:t>
            </a:r>
            <a:endParaRPr lang="en-US" sz="1600" dirty="0">
              <a:solidFill>
                <a:prstClr val="white"/>
              </a:solidFill>
              <a:latin typeface="Calibri"/>
              <a:ea typeface="Calibri"/>
              <a:cs typeface="Arial"/>
            </a:endParaRPr>
          </a:p>
        </p:txBody>
      </p:sp>
      <p:sp>
        <p:nvSpPr>
          <p:cNvPr id="15" name="وسيلة شرح على شكل سحابة 14"/>
          <p:cNvSpPr/>
          <p:nvPr/>
        </p:nvSpPr>
        <p:spPr>
          <a:xfrm>
            <a:off x="6996162" y="71411"/>
            <a:ext cx="2183013" cy="1872208"/>
          </a:xfrm>
          <a:prstGeom prst="cloudCallout">
            <a:avLst>
              <a:gd name="adj1" fmla="val -147988"/>
              <a:gd name="adj2" fmla="val 27585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IQ" b="1" dirty="0" smtClean="0">
                <a:solidFill>
                  <a:srgbClr val="FF0000"/>
                </a:solidFill>
              </a:rPr>
              <a:t>1-التعامل </a:t>
            </a:r>
            <a:r>
              <a:rPr lang="ar-IQ" b="1" dirty="0">
                <a:solidFill>
                  <a:srgbClr val="FF0000"/>
                </a:solidFill>
              </a:rPr>
              <a:t>مع القوى العاملة متعددة الثقافات / المتنوعة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وسيلة شرح على شكل سحابة 15"/>
          <p:cNvSpPr/>
          <p:nvPr/>
        </p:nvSpPr>
        <p:spPr>
          <a:xfrm>
            <a:off x="7532890" y="1943619"/>
            <a:ext cx="1584176" cy="1584176"/>
          </a:xfrm>
          <a:prstGeom prst="cloudCallout">
            <a:avLst>
              <a:gd name="adj1" fmla="val -219357"/>
              <a:gd name="adj2" fmla="val -80054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b="1" dirty="0">
                <a:solidFill>
                  <a:srgbClr val="FF0000"/>
                </a:solidFill>
                <a:ea typeface="Calibri"/>
                <a:cs typeface="Simplified Arabic"/>
              </a:rPr>
              <a:t>2- اختيار الموظف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وسيلة شرح على شكل سحابة 16"/>
          <p:cNvSpPr/>
          <p:nvPr/>
        </p:nvSpPr>
        <p:spPr>
          <a:xfrm>
            <a:off x="7409503" y="5291661"/>
            <a:ext cx="1584176" cy="1584176"/>
          </a:xfrm>
          <a:prstGeom prst="cloudCallout">
            <a:avLst>
              <a:gd name="adj1" fmla="val -221981"/>
              <a:gd name="adj2" fmla="val -282952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b="1" dirty="0">
                <a:solidFill>
                  <a:srgbClr val="FF0000"/>
                </a:solidFill>
                <a:ea typeface="Calibri"/>
                <a:cs typeface="Simplified Arabic"/>
              </a:rPr>
              <a:t>4- مهارات القوى العاملة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وسيلة شرح على شكل سحابة 17"/>
          <p:cNvSpPr/>
          <p:nvPr/>
        </p:nvSpPr>
        <p:spPr>
          <a:xfrm>
            <a:off x="7333215" y="3564055"/>
            <a:ext cx="1783851" cy="1584176"/>
          </a:xfrm>
          <a:prstGeom prst="cloudCallout">
            <a:avLst>
              <a:gd name="adj1" fmla="val -190303"/>
              <a:gd name="adj2" fmla="val -17275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b="1" dirty="0">
                <a:solidFill>
                  <a:srgbClr val="FF0000"/>
                </a:solidFill>
                <a:ea typeface="Calibri"/>
                <a:cs typeface="Simplified Arabic"/>
              </a:rPr>
              <a:t>3- الامتثال للقوانين واللوائح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وسيلة شرح على شكل سحابة 6"/>
          <p:cNvSpPr/>
          <p:nvPr/>
        </p:nvSpPr>
        <p:spPr>
          <a:xfrm>
            <a:off x="3635896" y="5291661"/>
            <a:ext cx="1584176" cy="1584176"/>
          </a:xfrm>
          <a:prstGeom prst="cloudCallout">
            <a:avLst>
              <a:gd name="adj1" fmla="val 3654"/>
              <a:gd name="adj2" fmla="val -28732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>
                <a:solidFill>
                  <a:srgbClr val="FF0000"/>
                </a:solidFill>
                <a:ea typeface="Calibri"/>
                <a:cs typeface="Simplified Arabic"/>
              </a:rPr>
              <a:t>6- نظام </a:t>
            </a:r>
            <a:r>
              <a:rPr lang="ar-IQ" b="1" dirty="0">
                <a:solidFill>
                  <a:srgbClr val="FF0000"/>
                </a:solidFill>
                <a:ea typeface="Calibri"/>
                <a:cs typeface="Simplified Arabic"/>
              </a:rPr>
              <a:t>معلومات الموارد البشرية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وسيلة شرح على شكل سحابة 7"/>
          <p:cNvSpPr/>
          <p:nvPr/>
        </p:nvSpPr>
        <p:spPr>
          <a:xfrm>
            <a:off x="5442787" y="5291661"/>
            <a:ext cx="1584176" cy="1584176"/>
          </a:xfrm>
          <a:prstGeom prst="cloudCallout">
            <a:avLst>
              <a:gd name="adj1" fmla="val -95170"/>
              <a:gd name="adj2" fmla="val -28994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>
                <a:solidFill>
                  <a:srgbClr val="FF0000"/>
                </a:solidFill>
                <a:ea typeface="Calibri"/>
                <a:cs typeface="Simplified Arabic"/>
              </a:rPr>
              <a:t>5- التكنولوجية الحديثة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وسيلة شرح على شكل سحابة 8"/>
          <p:cNvSpPr/>
          <p:nvPr/>
        </p:nvSpPr>
        <p:spPr>
          <a:xfrm>
            <a:off x="1838610" y="5255243"/>
            <a:ext cx="1584176" cy="1584176"/>
          </a:xfrm>
          <a:prstGeom prst="cloudCallout">
            <a:avLst>
              <a:gd name="adj1" fmla="val 122594"/>
              <a:gd name="adj2" fmla="val -287324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>
                <a:solidFill>
                  <a:srgbClr val="FF0000"/>
                </a:solidFill>
                <a:ea typeface="Calibri"/>
                <a:cs typeface="Simplified Arabic"/>
              </a:rPr>
              <a:t>7- الاخلاق </a:t>
            </a:r>
            <a:r>
              <a:rPr lang="ar-IQ" b="1" dirty="0">
                <a:solidFill>
                  <a:srgbClr val="FF0000"/>
                </a:solidFill>
                <a:ea typeface="Calibri"/>
                <a:cs typeface="Simplified Arabic"/>
              </a:rPr>
              <a:t>في إدارة الموارد البشرية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وسيلة شرح على شكل سحابة 9"/>
          <p:cNvSpPr/>
          <p:nvPr/>
        </p:nvSpPr>
        <p:spPr>
          <a:xfrm>
            <a:off x="107504" y="5336189"/>
            <a:ext cx="1584176" cy="1584176"/>
          </a:xfrm>
          <a:prstGeom prst="cloudCallout">
            <a:avLst>
              <a:gd name="adj1" fmla="val 198681"/>
              <a:gd name="adj2" fmla="val -240098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>
                <a:solidFill>
                  <a:srgbClr val="FF0000"/>
                </a:solidFill>
                <a:ea typeface="Calibri"/>
                <a:cs typeface="Simplified Arabic"/>
              </a:rPr>
              <a:t>8- عولمة </a:t>
            </a:r>
            <a:r>
              <a:rPr lang="ar-IQ" b="1" dirty="0">
                <a:solidFill>
                  <a:srgbClr val="FF0000"/>
                </a:solidFill>
                <a:ea typeface="Calibri"/>
                <a:cs typeface="Simplified Arabic"/>
              </a:rPr>
              <a:t>الأعمال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وسيلة شرح على شكل سحابة 10"/>
          <p:cNvSpPr/>
          <p:nvPr/>
        </p:nvSpPr>
        <p:spPr>
          <a:xfrm>
            <a:off x="30088" y="3559340"/>
            <a:ext cx="1584176" cy="1584176"/>
          </a:xfrm>
          <a:prstGeom prst="cloudCallout">
            <a:avLst>
              <a:gd name="adj1" fmla="val 238912"/>
              <a:gd name="adj2" fmla="val -19112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b="1" dirty="0" smtClean="0">
                <a:solidFill>
                  <a:srgbClr val="FF0000"/>
                </a:solidFill>
                <a:ea typeface="Calibri"/>
                <a:cs typeface="Simplified Arabic"/>
              </a:rPr>
              <a:t>9- مجتمع </a:t>
            </a:r>
            <a:r>
              <a:rPr lang="ar-IQ" b="1" dirty="0">
                <a:solidFill>
                  <a:srgbClr val="FF0000"/>
                </a:solidFill>
                <a:ea typeface="Calibri"/>
                <a:cs typeface="Simplified Arabic"/>
              </a:rPr>
              <a:t>المعرفة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وسيلة شرح على شكل سحابة 11"/>
          <p:cNvSpPr/>
          <p:nvPr/>
        </p:nvSpPr>
        <p:spPr>
          <a:xfrm>
            <a:off x="-78852" y="1943619"/>
            <a:ext cx="1783851" cy="1584176"/>
          </a:xfrm>
          <a:prstGeom prst="cloudCallout">
            <a:avLst>
              <a:gd name="adj1" fmla="val 274142"/>
              <a:gd name="adj2" fmla="val -10541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b="1" dirty="0">
                <a:solidFill>
                  <a:srgbClr val="FF0000"/>
                </a:solidFill>
                <a:ea typeface="Calibri"/>
                <a:cs typeface="Simplified Arabic"/>
              </a:rPr>
              <a:t>10- العمالة الطارئة / المؤقتة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وسيلة شرح على شكل سحابة 12"/>
          <p:cNvSpPr/>
          <p:nvPr/>
        </p:nvSpPr>
        <p:spPr>
          <a:xfrm>
            <a:off x="-69750" y="488326"/>
            <a:ext cx="1783851" cy="1584176"/>
          </a:xfrm>
          <a:prstGeom prst="cloudCallout">
            <a:avLst>
              <a:gd name="adj1" fmla="val 274142"/>
              <a:gd name="adj2" fmla="val -10541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b="1" dirty="0">
                <a:solidFill>
                  <a:srgbClr val="FF0000"/>
                </a:solidFill>
                <a:ea typeface="Calibri"/>
                <a:cs typeface="Simplified Arabic"/>
              </a:rPr>
              <a:t>11-  تصغير حجم الأعمال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وسيلة شرح على شكل سحابة 13"/>
          <p:cNvSpPr/>
          <p:nvPr/>
        </p:nvSpPr>
        <p:spPr>
          <a:xfrm>
            <a:off x="2123728" y="2715816"/>
            <a:ext cx="1783851" cy="1584176"/>
          </a:xfrm>
          <a:prstGeom prst="cloudCallout">
            <a:avLst>
              <a:gd name="adj1" fmla="val 274142"/>
              <a:gd name="adj2" fmla="val -10541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b="1" dirty="0">
                <a:solidFill>
                  <a:srgbClr val="FF0000"/>
                </a:solidFill>
                <a:ea typeface="Calibri"/>
                <a:cs typeface="Simplified Arabic"/>
              </a:rPr>
              <a:t>13 المنظمة المتعلمة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وسيلة شرح على شكل سحابة 18"/>
          <p:cNvSpPr/>
          <p:nvPr/>
        </p:nvSpPr>
        <p:spPr>
          <a:xfrm>
            <a:off x="4714387" y="2779975"/>
            <a:ext cx="1584176" cy="1584176"/>
          </a:xfrm>
          <a:prstGeom prst="cloudCallout">
            <a:avLst>
              <a:gd name="adj1" fmla="val 3654"/>
              <a:gd name="adj2" fmla="val -28732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>
                <a:solidFill>
                  <a:srgbClr val="FF0000"/>
                </a:solidFill>
                <a:ea typeface="Calibri"/>
                <a:cs typeface="Simplified Arabic"/>
              </a:rPr>
              <a:t>12-  إدارة الجودة الشاملة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59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7452320" y="1772816"/>
            <a:ext cx="1404156" cy="388843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2400" b="1" dirty="0">
                <a:ea typeface="Calibri"/>
                <a:cs typeface="Times New Roman"/>
              </a:rPr>
              <a:t>طرق او اساليب ادارة الموارد البشرية في مواجهة التحديات المعاصرة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سهم لأعلى 5"/>
          <p:cNvSpPr/>
          <p:nvPr/>
        </p:nvSpPr>
        <p:spPr>
          <a:xfrm rot="18102447">
            <a:off x="5423931" y="-168929"/>
            <a:ext cx="432048" cy="40992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سهم لأعلى 6"/>
          <p:cNvSpPr/>
          <p:nvPr/>
        </p:nvSpPr>
        <p:spPr>
          <a:xfrm rot="17149786">
            <a:off x="5068587" y="185220"/>
            <a:ext cx="432048" cy="45480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سهم لأعلى 7"/>
          <p:cNvSpPr/>
          <p:nvPr/>
        </p:nvSpPr>
        <p:spPr>
          <a:xfrm rot="16200000">
            <a:off x="4888821" y="1030443"/>
            <a:ext cx="432048" cy="45427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مضلع سباعي 9"/>
          <p:cNvSpPr/>
          <p:nvPr/>
        </p:nvSpPr>
        <p:spPr>
          <a:xfrm>
            <a:off x="1256958" y="2761764"/>
            <a:ext cx="1576505" cy="1512168"/>
          </a:xfrm>
          <a:prstGeom prst="heptag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800"/>
              </a:spcAft>
            </a:pPr>
            <a:r>
              <a:rPr lang="ar-IQ" b="1" dirty="0">
                <a:latin typeface="Calibri"/>
                <a:ea typeface="Calibri"/>
                <a:cs typeface="Times New Roman"/>
              </a:rPr>
              <a:t>التركيز على الثقافة التنظيمية </a:t>
            </a:r>
            <a:endParaRPr lang="en-US" sz="12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1" name="مضلع سباعي 10"/>
          <p:cNvSpPr/>
          <p:nvPr/>
        </p:nvSpPr>
        <p:spPr>
          <a:xfrm>
            <a:off x="2545113" y="-171400"/>
            <a:ext cx="1368152" cy="1512168"/>
          </a:xfrm>
          <a:prstGeom prst="heptag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>
                <a:ea typeface="Calibri"/>
                <a:cs typeface="Times New Roman"/>
              </a:rPr>
              <a:t>تبنى فلسفة جديدة لتنفيذ الأنشطة</a:t>
            </a:r>
            <a:endParaRPr lang="en-US" dirty="0"/>
          </a:p>
        </p:txBody>
      </p:sp>
      <p:sp>
        <p:nvSpPr>
          <p:cNvPr id="12" name="مضلع سباعي 11"/>
          <p:cNvSpPr/>
          <p:nvPr/>
        </p:nvSpPr>
        <p:spPr>
          <a:xfrm>
            <a:off x="1281656" y="1124629"/>
            <a:ext cx="1756242" cy="1512168"/>
          </a:xfrm>
          <a:prstGeom prst="hept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>
                <a:ea typeface="Calibri"/>
                <a:cs typeface="Times New Roman"/>
              </a:rPr>
              <a:t>- ارتباط إدارة الموارد البشرية بشكل مباشر برسالة المنظمة</a:t>
            </a:r>
            <a:endParaRPr lang="en-US" dirty="0"/>
          </a:p>
        </p:txBody>
      </p:sp>
      <p:sp>
        <p:nvSpPr>
          <p:cNvPr id="9" name="سهم لأعلى 8"/>
          <p:cNvSpPr/>
          <p:nvPr/>
        </p:nvSpPr>
        <p:spPr>
          <a:xfrm rot="15009778">
            <a:off x="4888820" y="1875547"/>
            <a:ext cx="432048" cy="45427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مضلع سباعي 12"/>
          <p:cNvSpPr/>
          <p:nvPr/>
        </p:nvSpPr>
        <p:spPr>
          <a:xfrm>
            <a:off x="1260711" y="4278296"/>
            <a:ext cx="1756242" cy="1512168"/>
          </a:xfrm>
          <a:prstGeom prst="hept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rgbClr val="000000"/>
                </a:solidFill>
                <a:ea typeface="Times New Roman"/>
                <a:cs typeface="Simplified Arabic"/>
              </a:rPr>
              <a:t>استخدام أدوات التحفيز والإنجاز الشخصي</a:t>
            </a:r>
            <a:endParaRPr lang="en-US" dirty="0"/>
          </a:p>
        </p:txBody>
      </p:sp>
      <p:sp>
        <p:nvSpPr>
          <p:cNvPr id="14" name="سهم لأعلى 13"/>
          <p:cNvSpPr/>
          <p:nvPr/>
        </p:nvSpPr>
        <p:spPr>
          <a:xfrm rot="13746445">
            <a:off x="5926067" y="2592084"/>
            <a:ext cx="432048" cy="330136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مضلع سباعي 14"/>
          <p:cNvSpPr/>
          <p:nvPr/>
        </p:nvSpPr>
        <p:spPr>
          <a:xfrm>
            <a:off x="3348603" y="5111773"/>
            <a:ext cx="2291352" cy="1512168"/>
          </a:xfrm>
          <a:prstGeom prst="hept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>
                <a:ea typeface="Calibri"/>
                <a:cs typeface="Times New Roman"/>
              </a:rPr>
              <a:t>السياسات المرنة لإدارة الموارد البشرية التي تعتمد على حاجات ورغبات العاملين بالمنظمة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06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dirty="0"/>
              <a:t>خامسا: قضايا وتحديات إدارة الموارد البشرية في السوق العالمية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dirty="0">
                <a:latin typeface="Calibri"/>
                <a:ea typeface="Calibri"/>
                <a:cs typeface="Simplified Arabic"/>
              </a:rPr>
              <a:t>1- لنظام الاقتصادي (الرأسمالية والاقتصاد المختلط) ومستوى التنمية الاقتصادية (تطوير ، تطوير ، تحت التطوير)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dirty="0">
                <a:latin typeface="Calibri"/>
                <a:ea typeface="Calibri"/>
                <a:cs typeface="Simplified Arabic"/>
              </a:rPr>
              <a:t>2- النظام القانوني / البيئة والقيود (القوانين واللوائح وإدارة العدل) 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dirty="0">
                <a:latin typeface="Calibri"/>
                <a:ea typeface="Calibri"/>
                <a:cs typeface="Simplified Arabic"/>
              </a:rPr>
              <a:t>3- البيئة السياسية (السلطة ، الأيديولوجيات ، السياسات الحكومية واللوائح)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dirty="0">
                <a:latin typeface="Calibri"/>
                <a:ea typeface="Calibri"/>
                <a:cs typeface="Simplified Arabic"/>
              </a:rPr>
              <a:t>4- يختلف النظام التعليمي واللغة من دولة إلى أخرى</a:t>
            </a:r>
            <a:r>
              <a:rPr lang="en-US" dirty="0">
                <a:latin typeface="Simplified Arabic"/>
                <a:ea typeface="Calibri"/>
                <a:cs typeface="Arial"/>
              </a:rPr>
              <a:t>.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dirty="0">
                <a:latin typeface="Calibri"/>
                <a:ea typeface="Calibri"/>
                <a:cs typeface="Simplified Arabic"/>
              </a:rPr>
              <a:t>5- الاجتماعية - الثقافية / البيئة الأخلاقية (القيم ، التنظيم / النظام الاجتماعي).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54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تحديات الموارد البشرية في المستقبل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ar-IQ" dirty="0">
                <a:latin typeface="Calibri"/>
                <a:ea typeface="Calibri"/>
                <a:cs typeface="Simplified Arabic"/>
              </a:rPr>
              <a:t>التوظيف والاختيار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ar-IQ" dirty="0">
                <a:latin typeface="Calibri"/>
                <a:ea typeface="Calibri"/>
                <a:cs typeface="Simplified Arabic"/>
              </a:rPr>
              <a:t>التطور والنمو الوظيفي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ar-IQ" dirty="0">
                <a:latin typeface="Calibri"/>
                <a:ea typeface="Calibri"/>
                <a:cs typeface="Simplified Arabic"/>
              </a:rPr>
              <a:t>تعزيز الثقافة التنظيمية والقوى العاملة غير المتجانسة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ar-IQ" dirty="0">
                <a:latin typeface="Calibri"/>
                <a:ea typeface="Calibri"/>
                <a:cs typeface="Simplified Arabic"/>
              </a:rPr>
              <a:t>إدارة النزاعات وحلها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ar-IQ" dirty="0">
                <a:latin typeface="Calibri"/>
                <a:ea typeface="Calibri"/>
                <a:cs typeface="Simplified Arabic"/>
              </a:rPr>
              <a:t>قيم وأخلاقيات العمل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ar-IQ" dirty="0">
                <a:latin typeface="Calibri"/>
                <a:ea typeface="Calibri"/>
                <a:cs typeface="Simplified Arabic"/>
              </a:rPr>
              <a:t>إدارة القوى العاملة متعددة الأجيال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ar-IQ" dirty="0">
                <a:latin typeface="Calibri"/>
                <a:ea typeface="Calibri"/>
                <a:cs typeface="Simplified Arabic"/>
              </a:rPr>
              <a:t>استراتيجيات التحفيز والاحتفاظ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ar-IQ" dirty="0">
                <a:latin typeface="Calibri"/>
                <a:ea typeface="Calibri"/>
                <a:cs typeface="Simplified Arabic"/>
              </a:rPr>
              <a:t>ساعات عمل مرنة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ar-IQ" dirty="0">
                <a:latin typeface="Calibri"/>
                <a:ea typeface="Calibri"/>
                <a:cs typeface="Simplified Arabic"/>
              </a:rPr>
              <a:t>تحقيق التوازن بين العمل والحياة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ar-IQ" dirty="0">
                <a:latin typeface="Calibri"/>
                <a:ea typeface="Calibri"/>
                <a:cs typeface="Simplified Arabic"/>
              </a:rPr>
              <a:t>العلاقات الصناعية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3604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1396</TotalTime>
  <Words>308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Arial</vt:lpstr>
      <vt:lpstr>Baskerville Old Face</vt:lpstr>
      <vt:lpstr>Calibri</vt:lpstr>
      <vt:lpstr>Gill Sans MT</vt:lpstr>
      <vt:lpstr>Majalla UI</vt:lpstr>
      <vt:lpstr>Sakkal Majalla</vt:lpstr>
      <vt:lpstr>Simplified Arabic</vt:lpstr>
      <vt:lpstr>Times New Roman</vt:lpstr>
      <vt:lpstr>Verdana</vt:lpstr>
      <vt:lpstr>Wingdings 2</vt:lpstr>
      <vt:lpstr>انقلاب</vt:lpstr>
      <vt:lpstr>تحديات ادارة الموارد البشرية Human Resources Management Challenges</vt:lpstr>
      <vt:lpstr>PowerPoint Presentation</vt:lpstr>
      <vt:lpstr>مصادر التحديات لادارة الموارد البشرية 1- البيئة الخارجية 2- البيئة الداخلية</vt:lpstr>
      <vt:lpstr>PowerPoint Presentation</vt:lpstr>
      <vt:lpstr>PowerPoint Presentation</vt:lpstr>
      <vt:lpstr>PowerPoint Presentation</vt:lpstr>
      <vt:lpstr>خامسا: قضايا وتحديات إدارة الموارد البشرية في السوق العالمية</vt:lpstr>
      <vt:lpstr>تحديات الموارد البشرية في المستقبل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Planning and Management</dc:title>
  <dc:creator>nsr</dc:creator>
  <cp:lastModifiedBy>Maher</cp:lastModifiedBy>
  <cp:revision>77</cp:revision>
  <dcterms:created xsi:type="dcterms:W3CDTF">2022-09-11T23:09:31Z</dcterms:created>
  <dcterms:modified xsi:type="dcterms:W3CDTF">2023-10-21T15:51:01Z</dcterms:modified>
</cp:coreProperties>
</file>