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302" r:id="rId3"/>
    <p:sldId id="304" r:id="rId4"/>
    <p:sldId id="305" r:id="rId5"/>
    <p:sldId id="292" r:id="rId6"/>
    <p:sldId id="301" r:id="rId7"/>
    <p:sldId id="303" r:id="rId8"/>
    <p:sldId id="293" r:id="rId9"/>
    <p:sldId id="307" r:id="rId10"/>
    <p:sldId id="30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E3B32B0F-90C3-47BA-A1F9-25A985AA4038}">
          <p14:sldIdLst>
            <p14:sldId id="256"/>
            <p14:sldId id="302"/>
            <p14:sldId id="304"/>
            <p14:sldId id="305"/>
            <p14:sldId id="292"/>
            <p14:sldId id="301"/>
            <p14:sldId id="303"/>
            <p14:sldId id="293"/>
            <p14:sldId id="307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76" autoAdjust="0"/>
    <p:restoredTop sz="94660"/>
  </p:normalViewPr>
  <p:slideViewPr>
    <p:cSldViewPr>
      <p:cViewPr varScale="1">
        <p:scale>
          <a:sx n="69" d="100"/>
          <a:sy n="69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07/04/1445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49" y="836712"/>
            <a:ext cx="9144000" cy="1470025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4400" b="1" u="sng" dirty="0">
                <a:solidFill>
                  <a:srgbClr val="FF0000"/>
                </a:solidFill>
                <a:effectLst/>
                <a:latin typeface="Baskerville Old Face"/>
                <a:ea typeface="Calibri"/>
                <a:cs typeface="Arial"/>
              </a:rPr>
              <a:t>ادارة السمعة</a:t>
            </a:r>
            <a:r>
              <a:rPr lang="en-US" sz="4400" b="1" u="sng" dirty="0">
                <a:solidFill>
                  <a:srgbClr val="FF0000"/>
                </a:solidFill>
                <a:effectLst/>
                <a:latin typeface="Baskerville Old Face"/>
                <a:ea typeface="Calibri"/>
                <a:cs typeface="Arial"/>
              </a:rPr>
              <a:t>:</a:t>
            </a:r>
            <a:r>
              <a:rPr lang="en-US" sz="4400" b="1" u="sng" dirty="0">
                <a:solidFill>
                  <a:srgbClr val="FF0000"/>
                </a:solidFill>
                <a:effectLst/>
                <a:latin typeface="Arial"/>
                <a:ea typeface="Calibri"/>
                <a:cs typeface="Arial"/>
              </a:rPr>
              <a:t> </a:t>
            </a:r>
            <a:r>
              <a:rPr lang="ar-IQ" sz="4400" b="1" u="sng" smtClean="0">
                <a:effectLst/>
                <a:latin typeface="Calibri"/>
                <a:ea typeface="Times New Roman"/>
                <a:cs typeface="Hacen Tehran"/>
              </a:rPr>
              <a:t>التنمر في </a:t>
            </a:r>
            <a:r>
              <a:rPr lang="ar-IQ" sz="4400" b="1" u="sng" dirty="0">
                <a:effectLst/>
                <a:latin typeface="Calibri"/>
                <a:ea typeface="Times New Roman"/>
                <a:cs typeface="Hacen Tehran"/>
              </a:rPr>
              <a:t>مكان العمل </a:t>
            </a:r>
            <a:r>
              <a:rPr lang="en-US" sz="20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000" dirty="0">
                <a:effectLst/>
                <a:latin typeface="Calibri"/>
                <a:ea typeface="Calibri"/>
                <a:cs typeface="Arial"/>
              </a:rPr>
            </a:br>
            <a:r>
              <a:rPr lang="en-US" sz="4400" b="1" u="sng" dirty="0">
                <a:effectLst/>
                <a:latin typeface="Hacen Tehran"/>
                <a:ea typeface="Times New Roman"/>
                <a:cs typeface="Arial"/>
              </a:rPr>
              <a:t>bullying in the workplace </a:t>
            </a:r>
            <a:r>
              <a:rPr lang="en-US" sz="4400" b="1" u="sng" dirty="0">
                <a:solidFill>
                  <a:srgbClr val="FF0000"/>
                </a:solidFill>
                <a:effectLst/>
                <a:latin typeface="Baskerville Old Face"/>
                <a:ea typeface="Calibri"/>
                <a:cs typeface="Arial"/>
              </a:rPr>
              <a:t>&amp; reputation management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1979712" y="2492896"/>
            <a:ext cx="6400800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ar-SA" sz="2800" b="1" dirty="0">
                <a:solidFill>
                  <a:srgbClr val="FF0000"/>
                </a:solidFill>
                <a:ea typeface="Calibri"/>
                <a:cs typeface="Simplified Arabic"/>
              </a:rPr>
              <a:t>وهي جزء من متطلبات مادة ادارة </a:t>
            </a:r>
            <a:r>
              <a:rPr lang="ar-IQ" sz="2800" b="1" dirty="0" smtClean="0">
                <a:solidFill>
                  <a:srgbClr val="FF0000"/>
                </a:solidFill>
                <a:ea typeface="Calibri"/>
                <a:cs typeface="Simplified Arabic"/>
              </a:rPr>
              <a:t>الموارد البشرية </a:t>
            </a:r>
            <a:r>
              <a:rPr lang="ar-SA" sz="2800" b="1" dirty="0" smtClean="0">
                <a:solidFill>
                  <a:srgbClr val="FF0000"/>
                </a:solidFill>
                <a:ea typeface="Calibri"/>
                <a:cs typeface="Simplified Arabic"/>
              </a:rPr>
              <a:t>الكورس </a:t>
            </a:r>
            <a:r>
              <a:rPr lang="ar-SA" sz="2800" b="1" dirty="0">
                <a:solidFill>
                  <a:srgbClr val="FF0000"/>
                </a:solidFill>
                <a:ea typeface="Calibri"/>
                <a:cs typeface="Simplified Arabic"/>
              </a:rPr>
              <a:t>الاول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  <a:tabLst>
                <a:tab pos="949960" algn="l"/>
              </a:tabLst>
            </a:pPr>
            <a:r>
              <a:rPr lang="ar-IQ" sz="2800" b="1" dirty="0">
                <a:solidFill>
                  <a:srgbClr val="FF0000"/>
                </a:solidFill>
                <a:ea typeface="Calibri"/>
                <a:cs typeface="Sakkal Majalla"/>
              </a:rPr>
              <a:t>مقدمة من قبل </a:t>
            </a:r>
            <a:r>
              <a:rPr lang="ar-IQ" sz="2800" b="1" dirty="0" smtClean="0">
                <a:solidFill>
                  <a:srgbClr val="FF0000"/>
                </a:solidFill>
                <a:ea typeface="Calibri"/>
                <a:cs typeface="Sakkal Majalla"/>
              </a:rPr>
              <a:t>طلبة الدكتوراه</a:t>
            </a: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ar-IQ" sz="2800" b="1" dirty="0">
                <a:solidFill>
                  <a:srgbClr val="4F81BD"/>
                </a:solidFill>
                <a:latin typeface="Baskerville Old Face"/>
                <a:ea typeface="Calibri"/>
                <a:cs typeface="Arial"/>
              </a:rPr>
              <a:t>مصطفى اكرم </a:t>
            </a:r>
            <a:r>
              <a:rPr lang="ar-IQ" sz="2800" b="1" dirty="0" err="1">
                <a:solidFill>
                  <a:srgbClr val="4F81BD"/>
                </a:solidFill>
                <a:latin typeface="Baskerville Old Face"/>
                <a:ea typeface="Calibri"/>
                <a:cs typeface="Arial"/>
              </a:rPr>
              <a:t>حنتوش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ar-IQ" sz="2800" b="1" dirty="0" smtClean="0">
                <a:solidFill>
                  <a:srgbClr val="FF0000"/>
                </a:solidFill>
                <a:ea typeface="Calibri"/>
                <a:cs typeface="Sakkal Majalla"/>
              </a:rPr>
              <a:t>إلى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  <a:tabLst>
                <a:tab pos="949960" algn="l"/>
              </a:tabLst>
            </a:pPr>
            <a:r>
              <a:rPr lang="ar-IQ" sz="36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a typeface="Calibri"/>
                <a:cs typeface="Sakkal Majalla"/>
              </a:rPr>
              <a:t>أ.م.د</a:t>
            </a:r>
            <a:r>
              <a:rPr lang="ar-IQ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a typeface="Calibri"/>
                <a:cs typeface="Sakkal Majalla"/>
              </a:rPr>
              <a:t>. سمية عباس مجيد المحترمة 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a typeface="Calibri"/>
              <a:cs typeface="Arial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Simplified Arabic"/>
                <a:ea typeface="Calibri"/>
                <a:cs typeface="Arial"/>
              </a:rPr>
              <a:t> 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8754938" cy="6120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8231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496944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1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96552" y="274638"/>
            <a:ext cx="933024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ar-IQ" sz="4400" dirty="0">
                <a:effectLst/>
                <a:ea typeface="Calibri"/>
                <a:cs typeface="Times New Roman"/>
              </a:rPr>
              <a:t>غالبًا ما يتم تعريف سلوكيات التنمر في مكان العمل على</a:t>
            </a:r>
            <a:r>
              <a:rPr lang="ar-IQ" sz="4400" b="1" dirty="0">
                <a:effectLst/>
                <a:ea typeface="Calibri"/>
                <a:cs typeface="Times New Roman"/>
              </a:rPr>
              <a:t> </a:t>
            </a:r>
            <a:r>
              <a:rPr lang="ar-IQ" sz="4400" b="1" dirty="0" smtClean="0">
                <a:effectLst/>
                <a:ea typeface="Calibri"/>
                <a:cs typeface="Times New Roman"/>
              </a:rPr>
              <a:t>أنها </a:t>
            </a:r>
            <a:r>
              <a:rPr lang="ar-IQ" sz="4400" b="1" dirty="0">
                <a:effectLst/>
                <a:ea typeface="Calibri"/>
                <a:cs typeface="Times New Roman"/>
              </a:rPr>
              <a:t>سلوكيات غير لائقة أو غير </a:t>
            </a:r>
            <a:r>
              <a:rPr lang="ar-IQ" sz="4400" b="1" dirty="0" smtClean="0">
                <a:effectLst/>
                <a:ea typeface="Calibri"/>
                <a:cs typeface="Times New Roman"/>
              </a:rPr>
              <a:t>معقولة</a:t>
            </a:r>
            <a:r>
              <a:rPr lang="en-US" sz="4400" b="1" dirty="0" smtClean="0">
                <a:effectLst/>
                <a:ea typeface="Calibri"/>
                <a:cs typeface="Times New Roman"/>
              </a:rPr>
              <a:t/>
            </a:r>
            <a:br>
              <a:rPr lang="en-US" sz="4400" b="1" dirty="0" smtClean="0">
                <a:effectLst/>
                <a:ea typeface="Calibri"/>
                <a:cs typeface="Times New Roman"/>
              </a:rPr>
            </a:br>
            <a:r>
              <a:rPr lang="ar-IQ" sz="4000" b="1" dirty="0" smtClean="0">
                <a:effectLst/>
                <a:ea typeface="Calibri"/>
                <a:cs typeface="Times New Roman"/>
              </a:rPr>
              <a:t>1- الاساءة اللفظية 2- المضايقات 3- الاستبعاد 4- التصاعدي</a:t>
            </a:r>
            <a:endParaRPr lang="en-US" sz="4000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43100"/>
            <a:ext cx="7453957" cy="4222204"/>
          </a:xfrm>
        </p:spPr>
      </p:pic>
    </p:spTree>
    <p:extLst>
      <p:ext uri="{BB962C8B-B14F-4D97-AF65-F5344CB8AC3E}">
        <p14:creationId xmlns:p14="http://schemas.microsoft.com/office/powerpoint/2010/main" val="425180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>
            <a:noAutofit/>
          </a:bodyPr>
          <a:lstStyle/>
          <a:p>
            <a:pPr marL="0" marR="0" algn="just" rtl="1">
              <a:spcBef>
                <a:spcPts val="0"/>
              </a:spcBef>
              <a:spcAft>
                <a:spcPts val="800"/>
              </a:spcAft>
            </a:pPr>
            <a:r>
              <a:rPr lang="ar-IQ" sz="2800" b="1" u="sng" dirty="0">
                <a:effectLst/>
                <a:latin typeface="Calibri"/>
                <a:ea typeface="Calibri"/>
                <a:cs typeface="Times New Roman"/>
              </a:rPr>
              <a:t>ثانياً: أهمية القوة والتبعية في سلوك التنمر في مكان </a:t>
            </a:r>
            <a:r>
              <a:rPr lang="ar-IQ" sz="2800" b="1" u="sng" dirty="0" smtClean="0">
                <a:effectLst/>
                <a:latin typeface="Calibri"/>
                <a:ea typeface="Calibri"/>
                <a:cs typeface="Times New Roman"/>
              </a:rPr>
              <a:t>العمل</a:t>
            </a:r>
            <a:r>
              <a:rPr lang="en-US" sz="20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000" dirty="0">
                <a:effectLst/>
                <a:latin typeface="Calibri"/>
                <a:ea typeface="Calibri"/>
                <a:cs typeface="Arial"/>
              </a:rPr>
            </a:b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IQ" dirty="0">
                <a:ea typeface="Calibri"/>
                <a:cs typeface="Times New Roman"/>
              </a:rPr>
              <a:t>تشكل القوة واستخدامها مفهومًا مركزيًا عند مناقشة العلاقات في المنظمات ، وهي ذات صلة بشكل خاص بأي مناقشة حول التنمر في مكان العمل.  يمكن أن تشمل اختلالات القوة العجز النسبي للأهداف (الضحايا). يرتبط مفهوم التبعية ارتباطًا وثيقًا بالسلطة. الأهم من ذلك ، أن اعتماد الهدف على الجاني يؤدي إلى اختلال توازن القوة الضروري لحدوث التنمر. على الرغم من التبعية (والقوة) التي تحدث في اتجاهات متعددة (لأعلى ولأسفل وأفقياً) 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915816" y="404664"/>
            <a:ext cx="374441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u="sng" dirty="0">
                <a:ea typeface="Calibri"/>
                <a:cs typeface="Times New Roman"/>
              </a:rPr>
              <a:t>تأثيرات التنمر في مكان العمل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11960" y="3831898"/>
            <a:ext cx="2043473" cy="1541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dirty="0">
                <a:ea typeface="Calibri"/>
                <a:cs typeface="Times New Roman"/>
              </a:rPr>
              <a:t>تأثير التنمر في مكان العمل على الشهود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516216" y="3176972"/>
            <a:ext cx="2304256" cy="19082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dirty="0">
                <a:ea typeface="Calibri"/>
                <a:cs typeface="Times New Roman"/>
              </a:rPr>
              <a:t>تأثير التنمر في مكان العمل على الأهداف(المتنمر عليهم)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115616" y="3501008"/>
            <a:ext cx="2073665" cy="158417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400" b="1" u="sng" dirty="0">
                <a:ea typeface="Calibri"/>
                <a:cs typeface="Times New Roman"/>
              </a:rPr>
              <a:t>تأثير التنمر في مكان العمل على المنظمة </a:t>
            </a:r>
            <a:endParaRPr lang="en-US" sz="2400" b="1" dirty="0">
              <a:solidFill>
                <a:prstClr val="white"/>
              </a:solidFill>
            </a:endParaRPr>
          </a:p>
        </p:txBody>
      </p:sp>
      <p:cxnSp>
        <p:nvCxnSpPr>
          <p:cNvPr id="14" name="رابط كسهم مستقيم 13"/>
          <p:cNvCxnSpPr/>
          <p:nvPr/>
        </p:nvCxnSpPr>
        <p:spPr>
          <a:xfrm>
            <a:off x="4472743" y="1326858"/>
            <a:ext cx="531305" cy="24758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H="1">
            <a:off x="2555776" y="1326858"/>
            <a:ext cx="1800111" cy="2174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4644008" y="1302327"/>
            <a:ext cx="2744688" cy="19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3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عنصر نائب للمحتوى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3"/>
            <a:ext cx="8682930" cy="5714974"/>
          </a:xfrm>
        </p:spPr>
      </p:pic>
    </p:spTree>
    <p:extLst>
      <p:ext uri="{BB962C8B-B14F-4D97-AF65-F5344CB8AC3E}">
        <p14:creationId xmlns:p14="http://schemas.microsoft.com/office/powerpoint/2010/main" val="362241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188640"/>
            <a:ext cx="9114978" cy="66693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75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7452320" y="1772816"/>
            <a:ext cx="1404156" cy="29523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400" b="1" dirty="0">
                <a:ea typeface="Calibri"/>
                <a:cs typeface="Times New Roman"/>
              </a:rPr>
              <a:t>رابعاً: </a:t>
            </a:r>
            <a:r>
              <a:rPr lang="ar-SA" sz="2400" b="1" dirty="0">
                <a:ea typeface="Calibri"/>
                <a:cs typeface="Times New Roman"/>
              </a:rPr>
              <a:t>مقدمات</a:t>
            </a:r>
            <a:r>
              <a:rPr lang="ar-IQ" sz="2400" b="1" dirty="0">
                <a:ea typeface="Calibri"/>
                <a:cs typeface="Times New Roman"/>
              </a:rPr>
              <a:t> التنمر في مكان العمل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سهم لأعلى 5"/>
          <p:cNvSpPr/>
          <p:nvPr/>
        </p:nvSpPr>
        <p:spPr>
          <a:xfrm rot="17702498">
            <a:off x="5158637" y="-100198"/>
            <a:ext cx="432048" cy="44312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سهم لأعلى 6"/>
          <p:cNvSpPr/>
          <p:nvPr/>
        </p:nvSpPr>
        <p:spPr>
          <a:xfrm rot="16573406">
            <a:off x="4991351" y="782554"/>
            <a:ext cx="432048" cy="4548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سهم لأعلى 7"/>
          <p:cNvSpPr/>
          <p:nvPr/>
        </p:nvSpPr>
        <p:spPr>
          <a:xfrm rot="15630924">
            <a:off x="5005257" y="1672967"/>
            <a:ext cx="432048" cy="4542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ضلع سباعي 9"/>
          <p:cNvSpPr/>
          <p:nvPr/>
        </p:nvSpPr>
        <p:spPr>
          <a:xfrm>
            <a:off x="1835696" y="399366"/>
            <a:ext cx="1576505" cy="1512168"/>
          </a:xfrm>
          <a:prstGeom prst="hept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ar-IQ" b="1" dirty="0">
                <a:latin typeface="Calibri"/>
                <a:ea typeface="Calibri"/>
                <a:cs typeface="Times New Roman"/>
              </a:rPr>
              <a:t>1- المستوى الفردي  </a:t>
            </a:r>
            <a:r>
              <a:rPr lang="en-US" b="1" dirty="0" err="1">
                <a:latin typeface="Times New Roman"/>
                <a:ea typeface="Calibri"/>
                <a:cs typeface="Arial"/>
              </a:rPr>
              <a:t>Indivdual</a:t>
            </a:r>
            <a:r>
              <a:rPr lang="en-US" b="1" dirty="0">
                <a:latin typeface="Times New Roman"/>
                <a:ea typeface="Calibri"/>
                <a:cs typeface="Arial"/>
              </a:rPr>
              <a:t> level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1" name="مضلع سباعي 10"/>
          <p:cNvSpPr/>
          <p:nvPr/>
        </p:nvSpPr>
        <p:spPr>
          <a:xfrm>
            <a:off x="1641280" y="2044431"/>
            <a:ext cx="1368152" cy="1512168"/>
          </a:xfrm>
          <a:prstGeom prst="hep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>
                <a:ea typeface="Calibri"/>
                <a:cs typeface="Times New Roman"/>
              </a:rPr>
              <a:t>التفاعلات بين المتنمرين والأهداف </a:t>
            </a:r>
            <a:endParaRPr lang="en-US" dirty="0"/>
          </a:p>
        </p:txBody>
      </p:sp>
      <p:sp>
        <p:nvSpPr>
          <p:cNvPr id="12" name="مضلع سباعي 11"/>
          <p:cNvSpPr/>
          <p:nvPr/>
        </p:nvSpPr>
        <p:spPr>
          <a:xfrm>
            <a:off x="1370434" y="3673029"/>
            <a:ext cx="1756242" cy="1512168"/>
          </a:xfrm>
          <a:prstGeom prst="hep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>
                <a:ea typeface="Calibri"/>
                <a:cs typeface="Times New Roman"/>
              </a:rPr>
              <a:t>المجموعة والمستوى البيئي </a:t>
            </a:r>
            <a:endParaRPr lang="en-US" dirty="0"/>
          </a:p>
        </p:txBody>
      </p:sp>
      <p:sp>
        <p:nvSpPr>
          <p:cNvPr id="9" name="سهم لأعلى 8"/>
          <p:cNvSpPr/>
          <p:nvPr/>
        </p:nvSpPr>
        <p:spPr>
          <a:xfrm rot="14538327">
            <a:off x="5124731" y="2610599"/>
            <a:ext cx="432048" cy="4542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مضلع سباعي 12"/>
          <p:cNvSpPr/>
          <p:nvPr/>
        </p:nvSpPr>
        <p:spPr>
          <a:xfrm>
            <a:off x="1617391" y="5337597"/>
            <a:ext cx="1756242" cy="1512168"/>
          </a:xfrm>
          <a:prstGeom prst="hept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0000"/>
                </a:solidFill>
                <a:ea typeface="Times New Roman"/>
                <a:cs typeface="Simplified Arabic"/>
              </a:rPr>
              <a:t>التنمر الإداري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064896" cy="5328592"/>
          </a:xfrm>
        </p:spPr>
      </p:pic>
    </p:spTree>
    <p:extLst>
      <p:ext uri="{BB962C8B-B14F-4D97-AF65-F5344CB8AC3E}">
        <p14:creationId xmlns:p14="http://schemas.microsoft.com/office/powerpoint/2010/main" val="4052554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1137</TotalTime>
  <Words>187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Baskerville Old Face</vt:lpstr>
      <vt:lpstr>Calibri</vt:lpstr>
      <vt:lpstr>Gill Sans MT</vt:lpstr>
      <vt:lpstr>Hacen Tehran</vt:lpstr>
      <vt:lpstr>Majalla UI</vt:lpstr>
      <vt:lpstr>Sakkal Majalla</vt:lpstr>
      <vt:lpstr>Simplified Arabic</vt:lpstr>
      <vt:lpstr>Times New Roman</vt:lpstr>
      <vt:lpstr>Verdana</vt:lpstr>
      <vt:lpstr>Wingdings 2</vt:lpstr>
      <vt:lpstr>انقلاب</vt:lpstr>
      <vt:lpstr>ادارة السمعة: التنمر في مكان العمل  bullying in the workplace &amp; reputation management</vt:lpstr>
      <vt:lpstr>PowerPoint Presentation</vt:lpstr>
      <vt:lpstr>غالبًا ما يتم تعريف سلوكيات التنمر في مكان العمل على أنها سلوكيات غير لائقة أو غير معقولة 1- الاساءة اللفظية 2- المضايقات 3- الاستبعاد 4- التصاعدي</vt:lpstr>
      <vt:lpstr>ثانياً: أهمية القوة والتبعية في سلوك التنمر في مكان العمل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Planning and Management</dc:title>
  <dc:creator>nsr</dc:creator>
  <cp:lastModifiedBy>Maher</cp:lastModifiedBy>
  <cp:revision>73</cp:revision>
  <dcterms:created xsi:type="dcterms:W3CDTF">2022-09-11T23:09:31Z</dcterms:created>
  <dcterms:modified xsi:type="dcterms:W3CDTF">2023-10-21T15:50:32Z</dcterms:modified>
</cp:coreProperties>
</file>