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0548C-7867-49C5-AE6B-87EC93E2709F}" type="doc">
      <dgm:prSet loTypeId="urn:microsoft.com/office/officeart/2005/8/layout/cycle3" loCatId="cycle" qsTypeId="urn:microsoft.com/office/officeart/2005/8/quickstyle/simple1" qsCatId="simple" csTypeId="urn:microsoft.com/office/officeart/2005/8/colors/colorful2" csCatId="colorful" phldr="1"/>
      <dgm:spPr/>
      <dgm:t>
        <a:bodyPr/>
        <a:lstStyle/>
        <a:p>
          <a:pPr rtl="1"/>
          <a:endParaRPr lang="ar-SA"/>
        </a:p>
      </dgm:t>
    </dgm:pt>
    <dgm:pt modelId="{4D31A47D-919F-4924-9231-1DA5A212A7CF}">
      <dgm:prSet phldrT="[نص]"/>
      <dgm:spPr/>
      <dgm:t>
        <a:bodyPr/>
        <a:lstStyle/>
        <a:p>
          <a:pPr rtl="1"/>
          <a:r>
            <a:rPr lang="ar-IQ"/>
            <a:t>اعادة هندسة الموارد البشرية</a:t>
          </a:r>
          <a:endParaRPr lang="ar-SA"/>
        </a:p>
      </dgm:t>
    </dgm:pt>
    <dgm:pt modelId="{0FC52DDD-9488-4D73-A62F-A60285A211AA}" type="parTrans" cxnId="{4C4E3EA3-E421-4DA5-AB30-B5CEE89CFAAA}">
      <dgm:prSet/>
      <dgm:spPr/>
      <dgm:t>
        <a:bodyPr/>
        <a:lstStyle/>
        <a:p>
          <a:pPr rtl="1"/>
          <a:endParaRPr lang="ar-SA"/>
        </a:p>
      </dgm:t>
    </dgm:pt>
    <dgm:pt modelId="{D3A0A268-1284-47D5-B850-4EE689A42D4F}" type="sibTrans" cxnId="{4C4E3EA3-E421-4DA5-AB30-B5CEE89CFAAA}">
      <dgm:prSet/>
      <dgm:spPr/>
      <dgm:t>
        <a:bodyPr/>
        <a:lstStyle/>
        <a:p>
          <a:pPr rtl="1"/>
          <a:endParaRPr lang="ar-SA"/>
        </a:p>
      </dgm:t>
    </dgm:pt>
    <dgm:pt modelId="{F5FA9692-46D3-4635-A15C-AA24803B76AF}">
      <dgm:prSet phldrT="[نص]"/>
      <dgm:spPr/>
      <dgm:t>
        <a:bodyPr/>
        <a:lstStyle/>
        <a:p>
          <a:pPr rtl="1"/>
          <a:r>
            <a:rPr lang="ar-SA" b="1"/>
            <a:t>1.التحضير</a:t>
          </a:r>
        </a:p>
      </dgm:t>
    </dgm:pt>
    <dgm:pt modelId="{E7F7D662-75B9-43AE-B5B5-EA3ACFD2177A}" type="parTrans" cxnId="{70DB9CC1-53FE-44FE-B8D3-B20A820D7F08}">
      <dgm:prSet/>
      <dgm:spPr/>
      <dgm:t>
        <a:bodyPr/>
        <a:lstStyle/>
        <a:p>
          <a:pPr rtl="1"/>
          <a:endParaRPr lang="ar-SA"/>
        </a:p>
      </dgm:t>
    </dgm:pt>
    <dgm:pt modelId="{00513B83-1530-49AC-B2F0-54D3EBB323F8}" type="sibTrans" cxnId="{70DB9CC1-53FE-44FE-B8D3-B20A820D7F08}">
      <dgm:prSet/>
      <dgm:spPr/>
      <dgm:t>
        <a:bodyPr/>
        <a:lstStyle/>
        <a:p>
          <a:pPr rtl="1"/>
          <a:endParaRPr lang="ar-SA"/>
        </a:p>
      </dgm:t>
    </dgm:pt>
    <dgm:pt modelId="{8B926D9D-BE7B-45DF-98C8-4E17625053F5}">
      <dgm:prSet phldrT="[نص]"/>
      <dgm:spPr/>
      <dgm:t>
        <a:bodyPr/>
        <a:lstStyle/>
        <a:p>
          <a:pPr rtl="1"/>
          <a:r>
            <a:rPr lang="en-US" b="1"/>
            <a:t>2</a:t>
          </a:r>
          <a:r>
            <a:rPr lang="ar-SA" b="1"/>
            <a:t>.التحديد </a:t>
          </a:r>
          <a:endParaRPr lang="ar-SA"/>
        </a:p>
      </dgm:t>
    </dgm:pt>
    <dgm:pt modelId="{E1C78B1C-626C-44AF-BC70-04364E861F91}" type="parTrans" cxnId="{684F051F-12C9-468E-B75F-42827DD01FE3}">
      <dgm:prSet/>
      <dgm:spPr/>
      <dgm:t>
        <a:bodyPr/>
        <a:lstStyle/>
        <a:p>
          <a:pPr rtl="1"/>
          <a:endParaRPr lang="ar-SA"/>
        </a:p>
      </dgm:t>
    </dgm:pt>
    <dgm:pt modelId="{F8DF22E3-98BB-4D0B-8B93-F01FA1856846}" type="sibTrans" cxnId="{684F051F-12C9-468E-B75F-42827DD01FE3}">
      <dgm:prSet/>
      <dgm:spPr/>
      <dgm:t>
        <a:bodyPr/>
        <a:lstStyle/>
        <a:p>
          <a:pPr rtl="1"/>
          <a:endParaRPr lang="ar-SA"/>
        </a:p>
      </dgm:t>
    </dgm:pt>
    <dgm:pt modelId="{72B0E416-E9C7-49C0-8549-98F27814442B}">
      <dgm:prSet phldrT="[نص]"/>
      <dgm:spPr/>
      <dgm:t>
        <a:bodyPr/>
        <a:lstStyle/>
        <a:p>
          <a:pPr rtl="1"/>
          <a:r>
            <a:rPr lang="ar-SA" b="1"/>
            <a:t>3.الرؤية </a:t>
          </a:r>
          <a:endParaRPr lang="ar-SA"/>
        </a:p>
      </dgm:t>
    </dgm:pt>
    <dgm:pt modelId="{E2DB6636-80DB-4F23-BDBD-516CFA419F5F}" type="parTrans" cxnId="{4AF492E3-5BFD-4F86-B402-C9FFCE2E465F}">
      <dgm:prSet/>
      <dgm:spPr/>
      <dgm:t>
        <a:bodyPr/>
        <a:lstStyle/>
        <a:p>
          <a:pPr rtl="1"/>
          <a:endParaRPr lang="ar-SA"/>
        </a:p>
      </dgm:t>
    </dgm:pt>
    <dgm:pt modelId="{2E2F5F1F-3282-48AB-8B06-EC05C56A8B76}" type="sibTrans" cxnId="{4AF492E3-5BFD-4F86-B402-C9FFCE2E465F}">
      <dgm:prSet/>
      <dgm:spPr/>
      <dgm:t>
        <a:bodyPr/>
        <a:lstStyle/>
        <a:p>
          <a:pPr rtl="1"/>
          <a:endParaRPr lang="ar-SA"/>
        </a:p>
      </dgm:t>
    </dgm:pt>
    <dgm:pt modelId="{9461FE28-4879-4848-BED8-BEBF771E23C1}">
      <dgm:prSet phldrT="[نص]"/>
      <dgm:spPr/>
      <dgm:t>
        <a:bodyPr/>
        <a:lstStyle/>
        <a:p>
          <a:pPr rtl="1"/>
          <a:r>
            <a:rPr lang="ar-IQ" b="1"/>
            <a:t>4.الت</a:t>
          </a:r>
          <a:r>
            <a:rPr lang="ar-SA" b="1"/>
            <a:t>حول </a:t>
          </a:r>
          <a:endParaRPr lang="ar-SA"/>
        </a:p>
      </dgm:t>
    </dgm:pt>
    <dgm:pt modelId="{2EC1AD93-2D5E-491E-AD16-95CAA448C2C2}" type="sibTrans" cxnId="{D1F7BB4F-0D01-48C8-8130-119458D7BCCD}">
      <dgm:prSet/>
      <dgm:spPr/>
      <dgm:t>
        <a:bodyPr/>
        <a:lstStyle/>
        <a:p>
          <a:pPr rtl="1"/>
          <a:endParaRPr lang="ar-SA"/>
        </a:p>
      </dgm:t>
    </dgm:pt>
    <dgm:pt modelId="{F26A5E5F-A3FA-4CE0-8C86-E4C050204E1C}" type="parTrans" cxnId="{D1F7BB4F-0D01-48C8-8130-119458D7BCCD}">
      <dgm:prSet/>
      <dgm:spPr/>
      <dgm:t>
        <a:bodyPr/>
        <a:lstStyle/>
        <a:p>
          <a:pPr rtl="1"/>
          <a:endParaRPr lang="ar-SA"/>
        </a:p>
      </dgm:t>
    </dgm:pt>
    <dgm:pt modelId="{96092CA7-2F98-4F74-8DD5-B1337AC6591B}" type="pres">
      <dgm:prSet presAssocID="{4470548C-7867-49C5-AE6B-87EC93E2709F}" presName="Name0" presStyleCnt="0">
        <dgm:presLayoutVars>
          <dgm:dir/>
          <dgm:resizeHandles val="exact"/>
        </dgm:presLayoutVars>
      </dgm:prSet>
      <dgm:spPr/>
      <dgm:t>
        <a:bodyPr/>
        <a:lstStyle/>
        <a:p>
          <a:endParaRPr lang="en-US"/>
        </a:p>
      </dgm:t>
    </dgm:pt>
    <dgm:pt modelId="{9E51E6E1-B6FE-4A99-BE69-E27497A18EC0}" type="pres">
      <dgm:prSet presAssocID="{4470548C-7867-49C5-AE6B-87EC93E2709F}" presName="cycle" presStyleCnt="0"/>
      <dgm:spPr/>
    </dgm:pt>
    <dgm:pt modelId="{C3284FE3-1EE7-4B24-9E82-9055B51AEE8C}" type="pres">
      <dgm:prSet presAssocID="{4D31A47D-919F-4924-9231-1DA5A212A7CF}" presName="nodeFirstNode" presStyleLbl="node1" presStyleIdx="0" presStyleCnt="5">
        <dgm:presLayoutVars>
          <dgm:bulletEnabled val="1"/>
        </dgm:presLayoutVars>
      </dgm:prSet>
      <dgm:spPr/>
      <dgm:t>
        <a:bodyPr/>
        <a:lstStyle/>
        <a:p>
          <a:endParaRPr lang="en-US"/>
        </a:p>
      </dgm:t>
    </dgm:pt>
    <dgm:pt modelId="{06CA9D39-09B5-425D-BB1E-34F501896515}" type="pres">
      <dgm:prSet presAssocID="{D3A0A268-1284-47D5-B850-4EE689A42D4F}" presName="sibTransFirstNode" presStyleLbl="bgShp" presStyleIdx="0" presStyleCnt="1"/>
      <dgm:spPr/>
      <dgm:t>
        <a:bodyPr/>
        <a:lstStyle/>
        <a:p>
          <a:endParaRPr lang="en-US"/>
        </a:p>
      </dgm:t>
    </dgm:pt>
    <dgm:pt modelId="{B791551E-C482-4A51-B412-6852AF8FD780}" type="pres">
      <dgm:prSet presAssocID="{F5FA9692-46D3-4635-A15C-AA24803B76AF}" presName="nodeFollowingNodes" presStyleLbl="node1" presStyleIdx="1" presStyleCnt="5">
        <dgm:presLayoutVars>
          <dgm:bulletEnabled val="1"/>
        </dgm:presLayoutVars>
      </dgm:prSet>
      <dgm:spPr/>
      <dgm:t>
        <a:bodyPr/>
        <a:lstStyle/>
        <a:p>
          <a:pPr rtl="1"/>
          <a:endParaRPr lang="ar-SA"/>
        </a:p>
      </dgm:t>
    </dgm:pt>
    <dgm:pt modelId="{69D99AA9-A13A-412C-9F7E-69987D4FBCC1}" type="pres">
      <dgm:prSet presAssocID="{8B926D9D-BE7B-45DF-98C8-4E17625053F5}" presName="nodeFollowingNodes" presStyleLbl="node1" presStyleIdx="2" presStyleCnt="5" custRadScaleRad="87416" custRadScaleInc="-9094">
        <dgm:presLayoutVars>
          <dgm:bulletEnabled val="1"/>
        </dgm:presLayoutVars>
      </dgm:prSet>
      <dgm:spPr/>
      <dgm:t>
        <a:bodyPr/>
        <a:lstStyle/>
        <a:p>
          <a:pPr rtl="1"/>
          <a:endParaRPr lang="ar-SA"/>
        </a:p>
      </dgm:t>
    </dgm:pt>
    <dgm:pt modelId="{F1C99AB8-71DD-4743-8DAC-365F48C56EF2}" type="pres">
      <dgm:prSet presAssocID="{72B0E416-E9C7-49C0-8549-98F27814442B}" presName="nodeFollowingNodes" presStyleLbl="node1" presStyleIdx="3" presStyleCnt="5" custScaleX="79308" custRadScaleRad="87917" custRadScaleInc="12606">
        <dgm:presLayoutVars>
          <dgm:bulletEnabled val="1"/>
        </dgm:presLayoutVars>
      </dgm:prSet>
      <dgm:spPr/>
      <dgm:t>
        <a:bodyPr/>
        <a:lstStyle/>
        <a:p>
          <a:pPr rtl="1"/>
          <a:endParaRPr lang="ar-SA"/>
        </a:p>
      </dgm:t>
    </dgm:pt>
    <dgm:pt modelId="{08D11D4C-DB72-4CFD-9AC8-9818E1BB539E}" type="pres">
      <dgm:prSet presAssocID="{9461FE28-4879-4848-BED8-BEBF771E23C1}" presName="nodeFollowingNodes" presStyleLbl="node1" presStyleIdx="4" presStyleCnt="5">
        <dgm:presLayoutVars>
          <dgm:bulletEnabled val="1"/>
        </dgm:presLayoutVars>
      </dgm:prSet>
      <dgm:spPr/>
      <dgm:t>
        <a:bodyPr/>
        <a:lstStyle/>
        <a:p>
          <a:pPr rtl="1"/>
          <a:endParaRPr lang="ar-SA"/>
        </a:p>
      </dgm:t>
    </dgm:pt>
  </dgm:ptLst>
  <dgm:cxnLst>
    <dgm:cxn modelId="{4AF492E3-5BFD-4F86-B402-C9FFCE2E465F}" srcId="{4470548C-7867-49C5-AE6B-87EC93E2709F}" destId="{72B0E416-E9C7-49C0-8549-98F27814442B}" srcOrd="3" destOrd="0" parTransId="{E2DB6636-80DB-4F23-BDBD-516CFA419F5F}" sibTransId="{2E2F5F1F-3282-48AB-8B06-EC05C56A8B76}"/>
    <dgm:cxn modelId="{684F051F-12C9-468E-B75F-42827DD01FE3}" srcId="{4470548C-7867-49C5-AE6B-87EC93E2709F}" destId="{8B926D9D-BE7B-45DF-98C8-4E17625053F5}" srcOrd="2" destOrd="0" parTransId="{E1C78B1C-626C-44AF-BC70-04364E861F91}" sibTransId="{F8DF22E3-98BB-4D0B-8B93-F01FA1856846}"/>
    <dgm:cxn modelId="{539DA314-8107-4B5E-AB85-1DC36D81CB04}" type="presOf" srcId="{9461FE28-4879-4848-BED8-BEBF771E23C1}" destId="{08D11D4C-DB72-4CFD-9AC8-9818E1BB539E}" srcOrd="0" destOrd="0" presId="urn:microsoft.com/office/officeart/2005/8/layout/cycle3"/>
    <dgm:cxn modelId="{2EDB6AB3-6B36-4967-B8FB-45F096F842AB}" type="presOf" srcId="{4470548C-7867-49C5-AE6B-87EC93E2709F}" destId="{96092CA7-2F98-4F74-8DD5-B1337AC6591B}" srcOrd="0" destOrd="0" presId="urn:microsoft.com/office/officeart/2005/8/layout/cycle3"/>
    <dgm:cxn modelId="{E95677EB-0969-4A5C-AF63-26BBA9BD5DDD}" type="presOf" srcId="{D3A0A268-1284-47D5-B850-4EE689A42D4F}" destId="{06CA9D39-09B5-425D-BB1E-34F501896515}" srcOrd="0" destOrd="0" presId="urn:microsoft.com/office/officeart/2005/8/layout/cycle3"/>
    <dgm:cxn modelId="{D1F7BB4F-0D01-48C8-8130-119458D7BCCD}" srcId="{4470548C-7867-49C5-AE6B-87EC93E2709F}" destId="{9461FE28-4879-4848-BED8-BEBF771E23C1}" srcOrd="4" destOrd="0" parTransId="{F26A5E5F-A3FA-4CE0-8C86-E4C050204E1C}" sibTransId="{2EC1AD93-2D5E-491E-AD16-95CAA448C2C2}"/>
    <dgm:cxn modelId="{4C4E3EA3-E421-4DA5-AB30-B5CEE89CFAAA}" srcId="{4470548C-7867-49C5-AE6B-87EC93E2709F}" destId="{4D31A47D-919F-4924-9231-1DA5A212A7CF}" srcOrd="0" destOrd="0" parTransId="{0FC52DDD-9488-4D73-A62F-A60285A211AA}" sibTransId="{D3A0A268-1284-47D5-B850-4EE689A42D4F}"/>
    <dgm:cxn modelId="{5B7D5F82-16EC-43B2-8538-4D3E161A4A2A}" type="presOf" srcId="{72B0E416-E9C7-49C0-8549-98F27814442B}" destId="{F1C99AB8-71DD-4743-8DAC-365F48C56EF2}" srcOrd="0" destOrd="0" presId="urn:microsoft.com/office/officeart/2005/8/layout/cycle3"/>
    <dgm:cxn modelId="{C021F7F6-56BD-4100-938A-F11F11CD53D9}" type="presOf" srcId="{F5FA9692-46D3-4635-A15C-AA24803B76AF}" destId="{B791551E-C482-4A51-B412-6852AF8FD780}" srcOrd="0" destOrd="0" presId="urn:microsoft.com/office/officeart/2005/8/layout/cycle3"/>
    <dgm:cxn modelId="{70DB9CC1-53FE-44FE-B8D3-B20A820D7F08}" srcId="{4470548C-7867-49C5-AE6B-87EC93E2709F}" destId="{F5FA9692-46D3-4635-A15C-AA24803B76AF}" srcOrd="1" destOrd="0" parTransId="{E7F7D662-75B9-43AE-B5B5-EA3ACFD2177A}" sibTransId="{00513B83-1530-49AC-B2F0-54D3EBB323F8}"/>
    <dgm:cxn modelId="{531B7D18-BF63-4FFF-8A40-A70771163329}" type="presOf" srcId="{4D31A47D-919F-4924-9231-1DA5A212A7CF}" destId="{C3284FE3-1EE7-4B24-9E82-9055B51AEE8C}" srcOrd="0" destOrd="0" presId="urn:microsoft.com/office/officeart/2005/8/layout/cycle3"/>
    <dgm:cxn modelId="{6608569E-E88E-446A-B1C8-E62D42629449}" type="presOf" srcId="{8B926D9D-BE7B-45DF-98C8-4E17625053F5}" destId="{69D99AA9-A13A-412C-9F7E-69987D4FBCC1}" srcOrd="0" destOrd="0" presId="urn:microsoft.com/office/officeart/2005/8/layout/cycle3"/>
    <dgm:cxn modelId="{3D8C886A-8033-4C84-952B-AE3AB795B4DA}" type="presParOf" srcId="{96092CA7-2F98-4F74-8DD5-B1337AC6591B}" destId="{9E51E6E1-B6FE-4A99-BE69-E27497A18EC0}" srcOrd="0" destOrd="0" presId="urn:microsoft.com/office/officeart/2005/8/layout/cycle3"/>
    <dgm:cxn modelId="{8BBA2245-B024-42D6-9E6E-FE2B5C09DE6E}" type="presParOf" srcId="{9E51E6E1-B6FE-4A99-BE69-E27497A18EC0}" destId="{C3284FE3-1EE7-4B24-9E82-9055B51AEE8C}" srcOrd="0" destOrd="0" presId="urn:microsoft.com/office/officeart/2005/8/layout/cycle3"/>
    <dgm:cxn modelId="{2CE62F2E-A8AC-4944-9CB8-145351C2036D}" type="presParOf" srcId="{9E51E6E1-B6FE-4A99-BE69-E27497A18EC0}" destId="{06CA9D39-09B5-425D-BB1E-34F501896515}" srcOrd="1" destOrd="0" presId="urn:microsoft.com/office/officeart/2005/8/layout/cycle3"/>
    <dgm:cxn modelId="{7765C87D-A271-4604-8193-DC6B4AB2AA4F}" type="presParOf" srcId="{9E51E6E1-B6FE-4A99-BE69-E27497A18EC0}" destId="{B791551E-C482-4A51-B412-6852AF8FD780}" srcOrd="2" destOrd="0" presId="urn:microsoft.com/office/officeart/2005/8/layout/cycle3"/>
    <dgm:cxn modelId="{F522C3F3-1F76-45EC-A6F1-6CD5FBE1ED5C}" type="presParOf" srcId="{9E51E6E1-B6FE-4A99-BE69-E27497A18EC0}" destId="{69D99AA9-A13A-412C-9F7E-69987D4FBCC1}" srcOrd="3" destOrd="0" presId="urn:microsoft.com/office/officeart/2005/8/layout/cycle3"/>
    <dgm:cxn modelId="{2DEAC3B0-ED46-4E58-8149-7826F80369B4}" type="presParOf" srcId="{9E51E6E1-B6FE-4A99-BE69-E27497A18EC0}" destId="{F1C99AB8-71DD-4743-8DAC-365F48C56EF2}" srcOrd="4" destOrd="0" presId="urn:microsoft.com/office/officeart/2005/8/layout/cycle3"/>
    <dgm:cxn modelId="{B4465C24-B11D-48A3-B135-E0D745523431}" type="presParOf" srcId="{9E51E6E1-B6FE-4A99-BE69-E27497A18EC0}" destId="{08D11D4C-DB72-4CFD-9AC8-9818E1BB539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8ABB09-4A1D-463E-8065-109CC2B7EFAA}" type="datetimeFigureOut">
              <a:rPr lang="ar-SA" smtClean="0"/>
              <a:t>07/04/1445</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07/04/1445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07/04/1445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07/04/1445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07/04/1445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07/04/1445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07/04/1445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07/04/1445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07/04/1445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1B8ABB09-4A1D-463E-8065-109CC2B7EFAA}" type="datetimeFigureOut">
              <a:rPr lang="ar-SA" smtClean="0"/>
              <a:t>07/04/1445</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1B8ABB09-4A1D-463E-8065-109CC2B7EFAA}" type="datetimeFigureOut">
              <a:rPr lang="ar-SA" smtClean="0"/>
              <a:t>07/04/1445</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8ABB09-4A1D-463E-8065-109CC2B7EFAA}" type="datetimeFigureOut">
              <a:rPr lang="ar-SA" smtClean="0"/>
              <a:t>07/04/1445</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ar-SA" sz="2000" b="1" dirty="0" smtClean="0"/>
              <a:t>وزارة </a:t>
            </a:r>
            <a:r>
              <a:rPr lang="ar-SA" sz="2000" b="1" dirty="0"/>
              <a:t>التعليم العالي والبحث العلمي</a:t>
            </a:r>
            <a:r>
              <a:rPr lang="en-US" sz="2000" b="1" dirty="0"/>
              <a:t/>
            </a:r>
            <a:br>
              <a:rPr lang="en-US" sz="2000" b="1" dirty="0"/>
            </a:br>
            <a:r>
              <a:rPr lang="ar-SA" sz="2000" b="1" dirty="0"/>
              <a:t>الجامعة المستنصرية</a:t>
            </a:r>
            <a:r>
              <a:rPr lang="en-US" sz="2000" b="1" dirty="0"/>
              <a:t/>
            </a:r>
            <a:br>
              <a:rPr lang="en-US" sz="2000" b="1" dirty="0"/>
            </a:br>
            <a:r>
              <a:rPr lang="ar-SA" sz="2000" b="1" dirty="0"/>
              <a:t>كلية الادارة والاقتصاد</a:t>
            </a:r>
            <a:r>
              <a:rPr lang="en-US" sz="2000" b="1" dirty="0"/>
              <a:t/>
            </a:r>
            <a:br>
              <a:rPr lang="en-US" sz="2000" b="1" dirty="0"/>
            </a:br>
            <a:r>
              <a:rPr lang="ar-SA" sz="2000" b="1" dirty="0"/>
              <a:t>قسم ادارة الاعمال</a:t>
            </a:r>
            <a:r>
              <a:rPr lang="en-US" sz="2000" b="1" dirty="0"/>
              <a:t/>
            </a:r>
            <a:br>
              <a:rPr lang="en-US" sz="2000" b="1" dirty="0"/>
            </a:br>
            <a:r>
              <a:rPr lang="ar-SA" sz="2000" b="1" dirty="0"/>
              <a:t>الدراسات العليا</a:t>
            </a:r>
            <a:r>
              <a:rPr lang="en-US" dirty="0"/>
              <a:t/>
            </a:r>
            <a:br>
              <a:rPr lang="en-US" dirty="0"/>
            </a:br>
            <a:r>
              <a:rPr lang="en-US" dirty="0"/>
              <a:t> </a:t>
            </a:r>
            <a:br>
              <a:rPr lang="en-US" dirty="0"/>
            </a:br>
            <a:endParaRPr lang="ar-IQ" dirty="0"/>
          </a:p>
        </p:txBody>
      </p:sp>
      <p:sp>
        <p:nvSpPr>
          <p:cNvPr id="3" name="عنصر نائب للمحتوى 2"/>
          <p:cNvSpPr>
            <a:spLocks noGrp="1"/>
          </p:cNvSpPr>
          <p:nvPr>
            <p:ph idx="1"/>
          </p:nvPr>
        </p:nvSpPr>
        <p:spPr/>
        <p:txBody>
          <a:bodyPr>
            <a:normAutofit lnSpcReduction="10000"/>
          </a:bodyPr>
          <a:lstStyle/>
          <a:p>
            <a:pPr marL="0" indent="0" algn="ctr">
              <a:buNone/>
            </a:pPr>
            <a:r>
              <a:rPr lang="ar-SA" sz="1800" b="1" dirty="0" smtClean="0"/>
              <a:t>ورقة بحثية بعنوان </a:t>
            </a:r>
            <a:endParaRPr lang="en-US" sz="1800" dirty="0" smtClean="0"/>
          </a:p>
          <a:p>
            <a:pPr marL="0" indent="0" algn="ctr">
              <a:buNone/>
            </a:pPr>
            <a:r>
              <a:rPr lang="en-US" sz="1800" b="1" dirty="0" err="1" smtClean="0"/>
              <a:t>Delivring</a:t>
            </a:r>
            <a:endParaRPr lang="en-US" sz="1800" dirty="0"/>
          </a:p>
          <a:p>
            <a:pPr marL="0" indent="0" algn="ctr">
              <a:buNone/>
            </a:pPr>
            <a:r>
              <a:rPr lang="en-US" sz="1800" b="1" dirty="0"/>
              <a:t> Human Resource </a:t>
            </a:r>
            <a:r>
              <a:rPr lang="en-US" sz="1800" b="1" dirty="0" smtClean="0"/>
              <a:t>Management</a:t>
            </a:r>
          </a:p>
          <a:p>
            <a:pPr marL="0" indent="0" algn="ctr">
              <a:buNone/>
            </a:pPr>
            <a:r>
              <a:rPr lang="en-US" sz="1800" b="1" dirty="0" smtClean="0"/>
              <a:t>Systems </a:t>
            </a:r>
            <a:r>
              <a:rPr lang="ar-SA" sz="1800" b="1" dirty="0" smtClean="0"/>
              <a:t>&amp;</a:t>
            </a:r>
            <a:r>
              <a:rPr lang="ar-IQ" sz="1800" b="1" dirty="0" smtClean="0"/>
              <a:t> </a:t>
            </a:r>
            <a:r>
              <a:rPr lang="en-US" sz="1800" b="1" dirty="0" smtClean="0"/>
              <a:t> Roles</a:t>
            </a:r>
            <a:endParaRPr lang="ar-IQ" sz="1800" b="1" dirty="0" smtClean="0"/>
          </a:p>
          <a:p>
            <a:pPr marL="0" indent="0" algn="ctr">
              <a:buNone/>
            </a:pPr>
            <a:r>
              <a:rPr lang="ar-SA" sz="1800" b="1" dirty="0"/>
              <a:t>كجزء من متطلبات مادة  إدارة الموارد البشرية/ الكورس الاول</a:t>
            </a:r>
            <a:endParaRPr lang="en-US" sz="1800" dirty="0"/>
          </a:p>
          <a:p>
            <a:pPr marL="0" indent="0" algn="ctr">
              <a:buNone/>
            </a:pPr>
            <a:r>
              <a:rPr lang="ar-SA" sz="1800" b="1" dirty="0"/>
              <a:t> </a:t>
            </a:r>
            <a:endParaRPr lang="en-US" sz="1800" dirty="0"/>
          </a:p>
          <a:p>
            <a:pPr marL="0" indent="0" algn="ctr">
              <a:buNone/>
            </a:pPr>
            <a:r>
              <a:rPr lang="ar-SA" sz="1800" b="1" dirty="0"/>
              <a:t>مقدمة </a:t>
            </a:r>
            <a:r>
              <a:rPr lang="ar-SA" sz="1800" dirty="0"/>
              <a:t>إلى</a:t>
            </a:r>
            <a:endParaRPr lang="en-US" sz="1800" dirty="0"/>
          </a:p>
          <a:p>
            <a:pPr marL="0" indent="0" algn="ctr">
              <a:buNone/>
            </a:pPr>
            <a:r>
              <a:rPr lang="ar-SA" sz="1800" b="1" dirty="0" err="1"/>
              <a:t>أ.م.د</a:t>
            </a:r>
            <a:r>
              <a:rPr lang="ar-SA" sz="1800" b="1" dirty="0"/>
              <a:t> سميه عباس </a:t>
            </a:r>
            <a:r>
              <a:rPr lang="ar-IQ" sz="1800" b="1" dirty="0"/>
              <a:t> مجيد المحترمة </a:t>
            </a:r>
            <a:endParaRPr lang="en-US" sz="1800" dirty="0"/>
          </a:p>
          <a:p>
            <a:pPr marL="0" indent="0" algn="ctr">
              <a:buNone/>
            </a:pPr>
            <a:r>
              <a:rPr lang="ar-SA" sz="1800" b="1" dirty="0"/>
              <a:t>من قبل الطالبين </a:t>
            </a:r>
            <a:endParaRPr lang="en-US" sz="1800" dirty="0"/>
          </a:p>
          <a:p>
            <a:pPr marL="0" indent="0" algn="ctr">
              <a:buNone/>
            </a:pPr>
            <a:r>
              <a:rPr lang="ar-SA" sz="1800" b="1" dirty="0"/>
              <a:t>كرار خزعل موجر  </a:t>
            </a:r>
            <a:r>
              <a:rPr lang="ar-SA" sz="1800" b="1" dirty="0" err="1"/>
              <a:t>الشموسي</a:t>
            </a:r>
            <a:r>
              <a:rPr lang="ar-SA" sz="1800" b="1" dirty="0"/>
              <a:t>   و   فاتن نهاد جواد</a:t>
            </a:r>
            <a:endParaRPr lang="en-US" sz="1800" dirty="0"/>
          </a:p>
          <a:p>
            <a:pPr marL="0" indent="0">
              <a:buNone/>
            </a:pPr>
            <a:r>
              <a:rPr lang="ar-SA" sz="1800" b="1" dirty="0"/>
              <a:t>دكتوراه</a:t>
            </a:r>
            <a:r>
              <a:rPr lang="en-US" sz="1800" b="1" dirty="0"/>
              <a:t>2022                                                                                                                     </a:t>
            </a:r>
            <a:endParaRPr lang="en-US" sz="1800" dirty="0"/>
          </a:p>
          <a:p>
            <a:pPr marL="0" indent="0" algn="ctr">
              <a:buNone/>
            </a:pPr>
            <a:endParaRPr lang="en-US" sz="1800" dirty="0"/>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971600" y="811142"/>
            <a:ext cx="1676400" cy="990600"/>
          </a:xfrm>
          <a:prstGeom prst="rect">
            <a:avLst/>
          </a:prstGeom>
          <a:noFill/>
        </p:spPr>
      </p:pic>
    </p:spTree>
    <p:extLst>
      <p:ext uri="{BB962C8B-B14F-4D97-AF65-F5344CB8AC3E}">
        <p14:creationId xmlns:p14="http://schemas.microsoft.com/office/powerpoint/2010/main" val="2539457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a:t>سابعا :تقييم وظائف الموارد البشرية :-</a:t>
            </a:r>
            <a:r>
              <a:rPr lang="en-US" dirty="0"/>
              <a:t/>
            </a:r>
            <a:br>
              <a:rPr lang="en-US" dirty="0"/>
            </a:br>
            <a:endParaRPr lang="ar-IQ" dirty="0"/>
          </a:p>
        </p:txBody>
      </p:sp>
      <p:sp>
        <p:nvSpPr>
          <p:cNvPr id="3" name="عنصر نائب للمحتوى 2"/>
          <p:cNvSpPr>
            <a:spLocks noGrp="1"/>
          </p:cNvSpPr>
          <p:nvPr>
            <p:ph idx="1"/>
          </p:nvPr>
        </p:nvSpPr>
        <p:spPr/>
        <p:txBody>
          <a:bodyPr/>
          <a:lstStyle/>
          <a:p>
            <a:pPr marL="0" indent="0">
              <a:buNone/>
            </a:pPr>
            <a:r>
              <a:rPr lang="ar-SA" dirty="0"/>
              <a:t>1 .الدعم المتواصل في أوقات التغيير وتقديم النصح والمشورة للموظفين .</a:t>
            </a:r>
            <a:endParaRPr lang="en-US" dirty="0"/>
          </a:p>
          <a:p>
            <a:pPr marL="0" indent="0">
              <a:buNone/>
            </a:pPr>
            <a:r>
              <a:rPr lang="ar-SA" dirty="0"/>
              <a:t>2. الدعم الجيد عند التعامل مع </a:t>
            </a:r>
            <a:r>
              <a:rPr lang="ar-SA" dirty="0" err="1"/>
              <a:t>ألاشخاص</a:t>
            </a:r>
            <a:r>
              <a:rPr lang="ar-SA" dirty="0"/>
              <a:t> أو المواقف الصعبة .</a:t>
            </a:r>
            <a:endParaRPr lang="en-US" dirty="0"/>
          </a:p>
          <a:p>
            <a:pPr marL="0" indent="0">
              <a:buNone/>
            </a:pPr>
            <a:r>
              <a:rPr lang="ar-SA" dirty="0"/>
              <a:t>3. السعي لحصول الموارد البشرية على اساسيات العمل بشكل صحيح</a:t>
            </a:r>
            <a:r>
              <a:rPr lang="en-US" dirty="0"/>
              <a:t>.</a:t>
            </a:r>
          </a:p>
          <a:p>
            <a:endParaRPr lang="ar-IQ" dirty="0"/>
          </a:p>
        </p:txBody>
      </p:sp>
    </p:spTree>
    <p:extLst>
      <p:ext uri="{BB962C8B-B14F-4D97-AF65-F5344CB8AC3E}">
        <p14:creationId xmlns:p14="http://schemas.microsoft.com/office/powerpoint/2010/main" val="179958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3100" b="1" dirty="0"/>
              <a:t>ثامنا :دور الموارد البشرية في المنظمات الصغيرة متوسطة الحجم  :-</a:t>
            </a:r>
            <a:r>
              <a:rPr lang="en-US" dirty="0"/>
              <a:t/>
            </a:r>
            <a:br>
              <a:rPr lang="en-US" dirty="0"/>
            </a:br>
            <a:endParaRPr lang="ar-IQ" dirty="0"/>
          </a:p>
        </p:txBody>
      </p:sp>
      <p:sp>
        <p:nvSpPr>
          <p:cNvPr id="3" name="عنصر نائب للمحتوى 2"/>
          <p:cNvSpPr>
            <a:spLocks noGrp="1"/>
          </p:cNvSpPr>
          <p:nvPr>
            <p:ph idx="1"/>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63284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591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a:t>تاسعا : اعادة هندسة  الموارد البشرية :-</a:t>
            </a:r>
            <a:r>
              <a:rPr lang="en-US" dirty="0"/>
              <a:t/>
            </a:r>
            <a:br>
              <a:rPr lang="en-US" dirty="0"/>
            </a:br>
            <a:endParaRPr lang="ar-IQ" dirty="0"/>
          </a:p>
        </p:txBody>
      </p:sp>
      <p:sp>
        <p:nvSpPr>
          <p:cNvPr id="3" name="عنصر نائب للمحتوى 2"/>
          <p:cNvSpPr>
            <a:spLocks noGrp="1"/>
          </p:cNvSpPr>
          <p:nvPr>
            <p:ph idx="1"/>
          </p:nvPr>
        </p:nvSpPr>
        <p:spPr/>
        <p:txBody>
          <a:bodyPr>
            <a:normAutofit lnSpcReduction="10000"/>
          </a:bodyPr>
          <a:lstStyle/>
          <a:p>
            <a:r>
              <a:rPr lang="ar-SA" dirty="0" smtClean="0"/>
              <a:t> </a:t>
            </a:r>
            <a:r>
              <a:rPr lang="ar-SA" dirty="0"/>
              <a:t>بإعادة هندسة الموارد البشرية  هي البدء من جديد أي من نقطة الصفر وليس عملية اصلاح وترميم الوضع القائم او إجراء تغييرات تجميلية وانما التخلي التام عن إجراءات العمل القديمة والتفكير بصورة جديدة لمواجهة التغييرات الجذرية المفاجئة التي طرأت على الاحداث المؤثرة في السوق ، كما تعرف ايضا بكونها عملية إعادة النظر في الاسلوب المتبع في تجزئة العمل إلى مهام بسيطة وإعادة دمج المهام الاساسية الكلية ضمن عمليات مترابطة ومتماسكة اي ان المنظمة تبدأ من الصفر في إعادة تصميم وترتيب عملياتها من ضمنها العمليات البشرية</a:t>
            </a:r>
            <a:endParaRPr lang="en-US" dirty="0"/>
          </a:p>
          <a:p>
            <a:endParaRPr lang="ar-IQ" dirty="0"/>
          </a:p>
        </p:txBody>
      </p:sp>
    </p:spTree>
    <p:extLst>
      <p:ext uri="{BB962C8B-B14F-4D97-AF65-F5344CB8AC3E}">
        <p14:creationId xmlns:p14="http://schemas.microsoft.com/office/powerpoint/2010/main" val="1008683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t>مفهوم </a:t>
            </a:r>
            <a:r>
              <a:rPr lang="ar-SA" b="1" dirty="0"/>
              <a:t>هندسة الموارد </a:t>
            </a:r>
            <a:r>
              <a:rPr lang="ar-SA" b="1" dirty="0" smtClean="0"/>
              <a:t>البشرية</a:t>
            </a:r>
            <a:r>
              <a:rPr lang="ar-IQ" b="1" dirty="0" smtClean="0"/>
              <a:t> :-</a:t>
            </a:r>
            <a:endParaRPr lang="ar-IQ" b="1" dirty="0"/>
          </a:p>
        </p:txBody>
      </p:sp>
      <p:sp>
        <p:nvSpPr>
          <p:cNvPr id="3" name="عنصر نائب للمحتوى 2"/>
          <p:cNvSpPr>
            <a:spLocks noGrp="1"/>
          </p:cNvSpPr>
          <p:nvPr>
            <p:ph idx="1"/>
          </p:nvPr>
        </p:nvSpPr>
        <p:spPr/>
        <p:txBody>
          <a:bodyPr/>
          <a:lstStyle/>
          <a:p>
            <a:pPr algn="justLow"/>
            <a:r>
              <a:rPr lang="ar-SA" dirty="0" smtClean="0"/>
              <a:t>فهي </a:t>
            </a:r>
            <a:r>
              <a:rPr lang="ar-SA" dirty="0"/>
              <a:t>عملية إلغاء الخدمات ذات القيمة المنخفضة واستخدام لتكنولوجيا المعلومات الحديثة مع والاعتماد على المصادر الخارجية التي من شأنها التأثير على دور وأنشطة ومكانة المورد البشري" ، وكذلك "إعادة التفكير الكلي وترتيب عمل الموارد البشرية الخاصة بالمنظمة وتحسين ما هو موجود بالفعل والمهام ذات العلاقة والتي تولد قيمة للعملاء الداخليين ورفع انتاجية العمل وتبسيط اجراءاته</a:t>
            </a:r>
            <a:endParaRPr lang="ar-IQ" dirty="0"/>
          </a:p>
        </p:txBody>
      </p:sp>
    </p:spTree>
    <p:extLst>
      <p:ext uri="{BB962C8B-B14F-4D97-AF65-F5344CB8AC3E}">
        <p14:creationId xmlns:p14="http://schemas.microsoft.com/office/powerpoint/2010/main" val="392504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sz="3100" b="1" dirty="0"/>
              <a:t>عاشرا  :اهداف هندسة الموارد البشرية هي : -</a:t>
            </a:r>
            <a:r>
              <a:rPr lang="en-US" dirty="0"/>
              <a:t/>
            </a:r>
            <a:br>
              <a:rPr lang="en-US" dirty="0"/>
            </a:br>
            <a:endParaRPr lang="ar-IQ" dirty="0"/>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419450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محتوى 3"/>
          <p:cNvSpPr>
            <a:spLocks noGrp="1"/>
          </p:cNvSpPr>
          <p:nvPr>
            <p:ph sz="quarter" idx="14"/>
          </p:nvPr>
        </p:nvSpPr>
        <p:spPr>
          <a:xfrm>
            <a:off x="5148064" y="1484784"/>
            <a:ext cx="3200400" cy="4536504"/>
          </a:xfrm>
        </p:spPr>
        <p:txBody>
          <a:bodyPr>
            <a:normAutofit fontScale="25000" lnSpcReduction="20000"/>
          </a:bodyPr>
          <a:lstStyle/>
          <a:p>
            <a:r>
              <a:rPr lang="ar-SA" sz="3200" b="1" dirty="0"/>
              <a:t> </a:t>
            </a:r>
            <a:endParaRPr lang="en-US" sz="3200" dirty="0"/>
          </a:p>
          <a:p>
            <a:pPr marL="0" indent="0">
              <a:buNone/>
            </a:pPr>
            <a:r>
              <a:rPr lang="ar-SA" sz="6200" dirty="0">
                <a:latin typeface="Simplified Arabic" pitchFamily="18" charset="-78"/>
                <a:cs typeface="Simplified Arabic" pitchFamily="18" charset="-78"/>
              </a:rPr>
              <a:t>1.جعل بيئة العمل منسجمة مع حاجات وقدرات الانسان بما يحقق الراحة القصوى في العمل على أساس حاجاته الاساسية . </a:t>
            </a:r>
            <a:endParaRPr lang="ar-IQ" sz="6200" dirty="0" smtClean="0">
              <a:latin typeface="Simplified Arabic" pitchFamily="18" charset="-78"/>
              <a:cs typeface="Simplified Arabic" pitchFamily="18" charset="-78"/>
            </a:endParaRPr>
          </a:p>
          <a:p>
            <a:pPr marL="0" indent="0">
              <a:buNone/>
            </a:pPr>
            <a:endParaRPr lang="en-US" sz="6200" dirty="0">
              <a:latin typeface="Simplified Arabic" pitchFamily="18" charset="-78"/>
              <a:cs typeface="Simplified Arabic" pitchFamily="18" charset="-78"/>
            </a:endParaRPr>
          </a:p>
          <a:p>
            <a:pPr marL="0" indent="0">
              <a:buNone/>
            </a:pPr>
            <a:r>
              <a:rPr lang="ar-SA" sz="6200" dirty="0">
                <a:latin typeface="Simplified Arabic" pitchFamily="18" charset="-78"/>
                <a:cs typeface="Simplified Arabic" pitchFamily="18" charset="-78"/>
              </a:rPr>
              <a:t>2.تنظيم بيئة العمل وفق مبادئ وقواعد ومفاهيم </a:t>
            </a:r>
            <a:r>
              <a:rPr lang="ar-IQ" sz="6200" dirty="0" smtClean="0">
                <a:latin typeface="Simplified Arabic" pitchFamily="18" charset="-78"/>
                <a:cs typeface="Simplified Arabic" pitchFamily="18" charset="-78"/>
              </a:rPr>
              <a:t>الهندسة</a:t>
            </a:r>
            <a:r>
              <a:rPr lang="ar-SA" sz="6200" dirty="0" smtClean="0">
                <a:latin typeface="Simplified Arabic" pitchFamily="18" charset="-78"/>
                <a:cs typeface="Simplified Arabic" pitchFamily="18" charset="-78"/>
              </a:rPr>
              <a:t> </a:t>
            </a:r>
            <a:r>
              <a:rPr lang="ar-SA" sz="6200" dirty="0">
                <a:latin typeface="Simplified Arabic" pitchFamily="18" charset="-78"/>
                <a:cs typeface="Simplified Arabic" pitchFamily="18" charset="-78"/>
              </a:rPr>
              <a:t>البشرية بما يؤدي إلى زيادة فاعلية العامل من مكانيات العمل.  </a:t>
            </a:r>
            <a:endParaRPr lang="ar-IQ" sz="6200" dirty="0" smtClean="0">
              <a:latin typeface="Simplified Arabic" pitchFamily="18" charset="-78"/>
              <a:cs typeface="Simplified Arabic" pitchFamily="18" charset="-78"/>
            </a:endParaRPr>
          </a:p>
          <a:p>
            <a:pPr marL="0" indent="0">
              <a:buNone/>
            </a:pPr>
            <a:endParaRPr lang="en-US" sz="6200" dirty="0">
              <a:latin typeface="Simplified Arabic" pitchFamily="18" charset="-78"/>
              <a:cs typeface="Simplified Arabic" pitchFamily="18" charset="-78"/>
            </a:endParaRPr>
          </a:p>
          <a:p>
            <a:pPr marL="0" indent="0">
              <a:buNone/>
            </a:pPr>
            <a:r>
              <a:rPr lang="ar-SA" sz="6200" dirty="0">
                <a:latin typeface="Simplified Arabic" pitchFamily="18" charset="-78"/>
                <a:cs typeface="Simplified Arabic" pitchFamily="18" charset="-78"/>
              </a:rPr>
              <a:t>3.تحسين البيئة العامة التي يعمل في إطارها المشروع من خلال حماية العامل أو البيئة من مخاطر التلوث وايضا خدمة الجمهور بتقديم منتجات ذات نوعية عالية وبأسعار مناسبة </a:t>
            </a:r>
            <a:endParaRPr lang="ar-IQ" sz="6200" dirty="0" smtClean="0">
              <a:latin typeface="Simplified Arabic" pitchFamily="18" charset="-78"/>
              <a:cs typeface="Simplified Arabic" pitchFamily="18" charset="-78"/>
            </a:endParaRPr>
          </a:p>
          <a:p>
            <a:pPr marL="0" indent="0">
              <a:buNone/>
            </a:pPr>
            <a:endParaRPr lang="en-US" sz="6200" dirty="0">
              <a:latin typeface="Simplified Arabic" pitchFamily="18" charset="-78"/>
              <a:cs typeface="Simplified Arabic" pitchFamily="18" charset="-78"/>
            </a:endParaRPr>
          </a:p>
          <a:p>
            <a:pPr marL="0" indent="0">
              <a:buNone/>
            </a:pPr>
            <a:r>
              <a:rPr lang="ar-SA" sz="6200" dirty="0">
                <a:latin typeface="Simplified Arabic" pitchFamily="18" charset="-78"/>
                <a:cs typeface="Simplified Arabic" pitchFamily="18" charset="-78"/>
              </a:rPr>
              <a:t>4.المساهمة على العمل على وضع قاعدة علمية واسعة التي تنطلق منها مفاهيم وتطبيقات هندسة الموارد البشرية </a:t>
            </a:r>
            <a:r>
              <a:rPr lang="ar-SA" sz="5500" dirty="0">
                <a:latin typeface="Simplified Arabic" pitchFamily="18" charset="-78"/>
                <a:cs typeface="Simplified Arabic" pitchFamily="18" charset="-78"/>
              </a:rPr>
              <a:t>.</a:t>
            </a:r>
            <a:endParaRPr lang="en-US" sz="5500" dirty="0">
              <a:latin typeface="Simplified Arabic" pitchFamily="18" charset="-78"/>
              <a:cs typeface="Simplified Arabic" pitchFamily="18" charset="-78"/>
            </a:endParaRPr>
          </a:p>
          <a:p>
            <a:endParaRPr lang="ar-IQ" dirty="0"/>
          </a:p>
        </p:txBody>
      </p:sp>
    </p:spTree>
    <p:extLst>
      <p:ext uri="{BB962C8B-B14F-4D97-AF65-F5344CB8AC3E}">
        <p14:creationId xmlns:p14="http://schemas.microsoft.com/office/powerpoint/2010/main" val="751450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sz="3600" b="1" dirty="0"/>
              <a:t>حادي عشر : مراحل اعادة الهندسة الموارد البشرية </a:t>
            </a:r>
            <a:r>
              <a:rPr lang="ar-SA" b="1" dirty="0"/>
              <a:t>:-</a:t>
            </a:r>
            <a:r>
              <a:rPr lang="en-US" dirty="0"/>
              <a:t/>
            </a:r>
            <a:br>
              <a:rPr lang="en-US" dirty="0"/>
            </a:br>
            <a:endParaRPr lang="ar-IQ"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472119241"/>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32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62500" lnSpcReduction="20000"/>
          </a:bodyPr>
          <a:lstStyle/>
          <a:p>
            <a:r>
              <a:rPr lang="ar-SA" dirty="0"/>
              <a:t>يكون تسليم ادارة الموارد البشرية من ضمن الإطار المقدم لبنية الموارد البشرية للمنظمة ، من حيث نظام الموارد البشرية وممارساتها والنماذج التي تتبناها ، وهي تعمل على التوظيف والإدارة والتطوير والأداء للأفراد في المنظمات</a:t>
            </a:r>
            <a:r>
              <a:rPr lang="en-US" dirty="0"/>
              <a:t>.</a:t>
            </a:r>
            <a:r>
              <a:rPr lang="ar-SA" dirty="0"/>
              <a:t>. كما انها تشارك أعضاء الوظيفة في الأنشطة </a:t>
            </a:r>
            <a:r>
              <a:rPr lang="ar-SA" dirty="0" err="1"/>
              <a:t>الإستراتيجية</a:t>
            </a:r>
            <a:r>
              <a:rPr lang="ar-SA" dirty="0"/>
              <a:t> أو التحويلية .</a:t>
            </a:r>
            <a:endParaRPr lang="en-US" dirty="0"/>
          </a:p>
          <a:p>
            <a:r>
              <a:rPr lang="ar-SA" dirty="0"/>
              <a:t>  ان نظام إدارة الموارد البشرية قبل كل شيء هو وسيلة لتنفيذ استراتيجية المنظمة ، وفي شكلها  التقليدي يمكن اعتباره "مجموعة من الممارسات المنفصلة المتعددة دون ارتباط واضح أو واضح بينها ، فيما ينظر اليه كنظام استراتيجيًا بكونه حزمة متكاملة ومتماسكة من الممارسات التي يعزز بعضها بعضًا ، فهو يجمع بين فلسفات الموارد البشرية التي تصف القيم الشاملة والمبادئ التوجيهية المعتمدة في ادارة العاملين ، مع الأخذ في الاعتبار البيئات الداخلية والخارجية التي تعمل فيها المنظمة ، يشتمل النظام على استراتيجيات الموارد البشرية التي تحدد الاتجاه الذي تنوي إدارة الموارد البشرية السير فيه في كل من أنشطتها الرئيسة ومجالات النشاط وسياسات الموارد البشرية التي توفر مبادئ توجيهية تحدد كيفية تطبيق هذه القيم والمبادئ والاستراتيجيات وتنفيذها في جوانب محددة من إدارة الموارد البشرية</a:t>
            </a:r>
            <a:r>
              <a:rPr lang="en-US" dirty="0"/>
              <a:t>. </a:t>
            </a:r>
            <a:r>
              <a:rPr lang="ar-SA" dirty="0"/>
              <a:t>وكذلك الأساليب الرسمية المستخدمة لوضع الخطط والسياسات الاستراتيجية للموارد البشرية موضع التنفيذ ، وممارسات الموارد البشرية المرتبطة التي تتكون من الأساليب المستخدمة في إدارة الأفراد ، وبرامج الموارد البشرية - الأنشطة المخطط لها التي تمكن استراتيجيات وسياسات الموارد البشرية والممارسات التي سيتم تنفيذها حسب الخطة.</a:t>
            </a:r>
            <a:endParaRPr lang="en-US" dirty="0"/>
          </a:p>
          <a:p>
            <a:endParaRPr lang="ar-IQ" dirty="0"/>
          </a:p>
        </p:txBody>
      </p:sp>
    </p:spTree>
    <p:extLst>
      <p:ext uri="{BB962C8B-B14F-4D97-AF65-F5344CB8AC3E}">
        <p14:creationId xmlns:p14="http://schemas.microsoft.com/office/powerpoint/2010/main" val="2344898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980728"/>
            <a:ext cx="6965245" cy="379170"/>
          </a:xfrm>
        </p:spPr>
        <p:txBody>
          <a:bodyPr>
            <a:normAutofit fontScale="90000"/>
          </a:bodyPr>
          <a:lstStyle/>
          <a:p>
            <a:pPr algn="r"/>
            <a:r>
              <a:rPr lang="ar-SA" sz="3100" b="1" dirty="0"/>
              <a:t>ثانيا :المساهمة الإجمالية المقدمة من الموارد البشرية :-</a:t>
            </a:r>
            <a:r>
              <a:rPr lang="en-US" dirty="0"/>
              <a:t/>
            </a:r>
            <a:br>
              <a:rPr lang="en-US" dirty="0"/>
            </a:br>
            <a:endParaRPr lang="ar-IQ" dirty="0"/>
          </a:p>
        </p:txBody>
      </p:sp>
      <p:sp>
        <p:nvSpPr>
          <p:cNvPr id="3" name="عنصر نائب للمحتوى 2"/>
          <p:cNvSpPr>
            <a:spLocks noGrp="1"/>
          </p:cNvSpPr>
          <p:nvPr>
            <p:ph idx="1"/>
          </p:nvPr>
        </p:nvSpPr>
        <p:spPr>
          <a:xfrm>
            <a:off x="899592" y="1484784"/>
            <a:ext cx="7488832" cy="5073427"/>
          </a:xfrm>
        </p:spPr>
        <p:txBody>
          <a:bodyPr>
            <a:normAutofit fontScale="62500" lnSpcReduction="20000"/>
          </a:bodyPr>
          <a:lstStyle/>
          <a:p>
            <a:pPr marL="0" indent="0">
              <a:buNone/>
            </a:pPr>
            <a:r>
              <a:rPr lang="ar-SA" sz="3400" dirty="0" smtClean="0"/>
              <a:t>تتجسد </a:t>
            </a:r>
            <a:r>
              <a:rPr lang="ar-SA" sz="3400" dirty="0"/>
              <a:t>المساهمة الاجمالية التي تقدمها بالتالي  : </a:t>
            </a:r>
            <a:endParaRPr lang="en-US" sz="3400" dirty="0"/>
          </a:p>
          <a:p>
            <a:pPr marL="0" indent="0">
              <a:buNone/>
            </a:pPr>
            <a:r>
              <a:rPr lang="ar-SA" sz="3400" dirty="0"/>
              <a:t>1) </a:t>
            </a:r>
            <a:r>
              <a:rPr lang="ar-SA" sz="3400" b="1" dirty="0"/>
              <a:t>تقديم نظرة ثاقبة </a:t>
            </a:r>
            <a:r>
              <a:rPr lang="ar-SA" sz="3400" dirty="0"/>
              <a:t>: اي السعي لفهم القضايا التي تؤثر على المنظمة وموظفيها واستكشاف الآثار المترتبة على هذه القضايا لإدارة الأعمال والأفراد ونقل هذه الرسائل إلى الإدارة بهدف مساعدة المنظمات "لإيجاد طرق جديدة لمواجهة التحديات الحالية والمستقبلية .</a:t>
            </a:r>
            <a:endParaRPr lang="en-US" sz="3400" dirty="0"/>
          </a:p>
          <a:p>
            <a:pPr marL="0" indent="0">
              <a:buNone/>
            </a:pPr>
            <a:r>
              <a:rPr lang="ar-SA" sz="3400" dirty="0"/>
              <a:t>2) </a:t>
            </a:r>
            <a:r>
              <a:rPr lang="ar-SA" sz="3400" b="1" dirty="0"/>
              <a:t>المساهمة في صياغة وتنفيذ </a:t>
            </a:r>
            <a:r>
              <a:rPr lang="ar-SA" sz="3400" b="1" dirty="0" err="1"/>
              <a:t>إستراتيجية</a:t>
            </a:r>
            <a:r>
              <a:rPr lang="ar-SA" sz="3400" b="1" dirty="0"/>
              <a:t> الشركة : </a:t>
            </a:r>
            <a:r>
              <a:rPr lang="ar-SA" sz="3400" dirty="0"/>
              <a:t>حيث يمكن للموارد البشرية أن تلعب دورًا مهمًا في صياغة الاستراتيجية من خلال توضيح موارد رأس المال البشري المطلوبة لدعم الاستراتيجيات المختلفة والمبادرات الاستراتيجية من خلال لعب الدور القيادي في مساعدة المنظمة على تطوير القدرات اللازمة لسن الاستراتيجية وفي التنفيذ وإدارة التغيير</a:t>
            </a:r>
            <a:r>
              <a:rPr lang="en-US" sz="3400" dirty="0"/>
              <a:t>.</a:t>
            </a:r>
          </a:p>
          <a:p>
            <a:pPr marL="0" indent="0">
              <a:buNone/>
            </a:pPr>
            <a:r>
              <a:rPr lang="ar-SA" sz="3400" dirty="0"/>
              <a:t>3) تحسين الفعالية التنظيمية : وهي قدرة المنظمة على تحقيق أهدافها من خلال حسن استخدام الموارد المتاحة ، حيث ان للموارد البشرية دور فريد تلعبه في مساعدة المؤسسة على النجاح اليوم بطريقة تضع الأسس للنجاح المستدام في المستقبل </a:t>
            </a:r>
            <a:endParaRPr lang="ar-IQ" sz="3400" dirty="0" smtClean="0"/>
          </a:p>
          <a:p>
            <a:pPr marL="0" indent="0">
              <a:buNone/>
            </a:pPr>
            <a:r>
              <a:rPr lang="ar-SA" sz="3400" dirty="0"/>
              <a:t>4) </a:t>
            </a:r>
            <a:r>
              <a:rPr lang="ar-SA" sz="3400" b="1" dirty="0"/>
              <a:t>تسهيل التغيير </a:t>
            </a:r>
            <a:r>
              <a:rPr lang="ar-SA" sz="3400" dirty="0"/>
              <a:t>: اي الوفاء بدور وكيل التغيير فضلا عن قيادة وتقديم المشورة للمديرين في المستويات العليا في الهرم التنظيمي والمديرين المباشرين حول أفضل السبل لإدارة التغيير التنظيمي. </a:t>
            </a:r>
            <a:endParaRPr lang="en-US" sz="3400" dirty="0"/>
          </a:p>
          <a:p>
            <a:endParaRPr lang="ar-IQ" dirty="0"/>
          </a:p>
        </p:txBody>
      </p:sp>
    </p:spTree>
    <p:extLst>
      <p:ext uri="{BB962C8B-B14F-4D97-AF65-F5344CB8AC3E}">
        <p14:creationId xmlns:p14="http://schemas.microsoft.com/office/powerpoint/2010/main" val="3179576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a:t>ثالثا : دور وانشطة ادارة الموارد البشرية :-</a:t>
            </a:r>
            <a:r>
              <a:rPr lang="en-US" dirty="0"/>
              <a:t/>
            </a:r>
            <a:br>
              <a:rPr lang="en-US" dirty="0"/>
            </a:br>
            <a:endParaRPr lang="ar-IQ" dirty="0"/>
          </a:p>
        </p:txBody>
      </p:sp>
      <p:sp>
        <p:nvSpPr>
          <p:cNvPr id="3" name="عنصر نائب للمحتوى 2"/>
          <p:cNvSpPr>
            <a:spLocks noGrp="1"/>
          </p:cNvSpPr>
          <p:nvPr>
            <p:ph idx="1"/>
          </p:nvPr>
        </p:nvSpPr>
        <p:spPr/>
        <p:txBody>
          <a:bodyPr>
            <a:normAutofit fontScale="92500" lnSpcReduction="10000"/>
          </a:bodyPr>
          <a:lstStyle/>
          <a:p>
            <a:pPr marL="0" indent="0" algn="justLow">
              <a:buNone/>
            </a:pPr>
            <a:r>
              <a:rPr lang="ar-SA" dirty="0" smtClean="0"/>
              <a:t>على </a:t>
            </a:r>
            <a:r>
              <a:rPr lang="ar-SA" dirty="0"/>
              <a:t>الرغم مما تلعبه ادارة الموارد البشرية في المنظمة من دور اساسي إلا أنها تفعل أكثر من ذلك بكثير ، فهي تعمل على توليد البيئة الملائمة لتوفير التجربة للفرد العامل لتعزز من خلاله مشاركته والتمكين مع الاستفادة القصوى قدراته ، ويتم ذلك من خلال التركيز على المهارات والتحفيز وتعزيز الفرص</a:t>
            </a:r>
            <a:r>
              <a:rPr lang="en-US" dirty="0"/>
              <a:t>. </a:t>
            </a:r>
          </a:p>
          <a:p>
            <a:pPr marL="0" indent="0" algn="justLow">
              <a:buNone/>
            </a:pPr>
            <a:r>
              <a:rPr lang="ar-SA" dirty="0"/>
              <a:t> ويمكن تقسيم أنشطة الموارد البشرية إلى فئتين رئيسيتين</a:t>
            </a:r>
            <a:r>
              <a:rPr lang="en-US" dirty="0"/>
              <a:t>:</a:t>
            </a:r>
          </a:p>
          <a:p>
            <a:pPr marL="0" indent="0" algn="justLow">
              <a:buNone/>
            </a:pPr>
            <a:r>
              <a:rPr lang="ar-SA" dirty="0"/>
              <a:t>1) الأنشطة التحويلية (الاستراتيجية) وهي التي تهتم بتطوير الفعالية التنظيمية ومواءمة وتنفيذ استراتيجيات الموارد البشرية .</a:t>
            </a:r>
            <a:endParaRPr lang="en-US" dirty="0"/>
          </a:p>
          <a:p>
            <a:pPr marL="0" indent="0" algn="justLow">
              <a:buNone/>
            </a:pPr>
            <a:r>
              <a:rPr lang="en-US" dirty="0"/>
              <a:t>  </a:t>
            </a:r>
            <a:r>
              <a:rPr lang="ar-SA" dirty="0"/>
              <a:t>2) أنشطة المعاملات وهي تغطي المجالات الرئيسة لتقديم خدمات الموارد البشرية</a:t>
            </a:r>
            <a:r>
              <a:rPr lang="en-US" dirty="0"/>
              <a:t>.</a:t>
            </a:r>
            <a:endParaRPr lang="ar-IQ" dirty="0"/>
          </a:p>
        </p:txBody>
      </p:sp>
    </p:spTree>
    <p:extLst>
      <p:ext uri="{BB962C8B-B14F-4D97-AF65-F5344CB8AC3E}">
        <p14:creationId xmlns:p14="http://schemas.microsoft.com/office/powerpoint/2010/main" val="4076067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رابعا : نماذج انشطة وظيفة الموارد البشرية  :-</a:t>
            </a:r>
            <a:endParaRPr lang="ar-IQ" dirty="0"/>
          </a:p>
        </p:txBody>
      </p:sp>
      <p:sp>
        <p:nvSpPr>
          <p:cNvPr id="3" name="عنصر نائب للمحتوى 2"/>
          <p:cNvSpPr>
            <a:spLocks noGrp="1"/>
          </p:cNvSpPr>
          <p:nvPr>
            <p:ph idx="1"/>
          </p:nvPr>
        </p:nvSpPr>
        <p:spPr/>
        <p:txBody>
          <a:bodyPr/>
          <a:lstStyle/>
          <a:p>
            <a:r>
              <a:rPr lang="ar-SA" dirty="0"/>
              <a:t>1</a:t>
            </a:r>
            <a:r>
              <a:rPr lang="ar-SA" b="1" dirty="0"/>
              <a:t>. نموذج تشغيل الموارد البشرية :-</a:t>
            </a:r>
            <a:endParaRPr lang="en-US" dirty="0"/>
          </a:p>
          <a:p>
            <a:r>
              <a:rPr lang="ar-SA" dirty="0"/>
              <a:t>أ. هو على مستوى المؤسسة والذي يتمثل بإدارة المهام المتعلقة بالعاملين من تحديد الرواتب واجراء المعاملات . </a:t>
            </a:r>
            <a:endParaRPr lang="en-US" dirty="0"/>
          </a:p>
          <a:p>
            <a:r>
              <a:rPr lang="ar-SA" dirty="0"/>
              <a:t>ب. هو الأدوات فيتمثل بالمكافأة والتطوير </a:t>
            </a:r>
            <a:endParaRPr lang="en-US" dirty="0"/>
          </a:p>
          <a:p>
            <a:r>
              <a:rPr lang="ar-SA" dirty="0"/>
              <a:t>ج. فهو المشاركة الاستراتيجية.</a:t>
            </a:r>
            <a:endParaRPr lang="en-US" dirty="0"/>
          </a:p>
          <a:p>
            <a:endParaRPr lang="ar-IQ" dirty="0"/>
          </a:p>
        </p:txBody>
      </p:sp>
    </p:spTree>
    <p:extLst>
      <p:ext uri="{BB962C8B-B14F-4D97-AF65-F5344CB8AC3E}">
        <p14:creationId xmlns:p14="http://schemas.microsoft.com/office/powerpoint/2010/main" val="2317771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2. نموذج </a:t>
            </a:r>
            <a:r>
              <a:rPr lang="ar-IQ" b="1" dirty="0"/>
              <a:t>الكرسي</a:t>
            </a:r>
            <a:r>
              <a:rPr lang="ar-SA" b="1" dirty="0"/>
              <a:t> ثلاثي الأرجل :-</a:t>
            </a:r>
            <a:endParaRPr lang="en-US" dirty="0"/>
          </a:p>
        </p:txBody>
      </p:sp>
      <p:sp>
        <p:nvSpPr>
          <p:cNvPr id="3" name="عنصر نائب للمحتوى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71283"/>
            <a:ext cx="770021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62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sz="3600" b="1" dirty="0"/>
              <a:t>خامسا :</a:t>
            </a:r>
            <a:r>
              <a:rPr lang="ar-SA" sz="3600" b="1" dirty="0"/>
              <a:t>الاستعانة بمصادر خارجية لأعمال الموارد البشرية </a:t>
            </a:r>
            <a:r>
              <a:rPr lang="ar-SA" b="1" dirty="0"/>
              <a:t>:-</a:t>
            </a:r>
            <a:r>
              <a:rPr lang="en-US" dirty="0"/>
              <a:t/>
            </a:r>
            <a:br>
              <a:rPr lang="en-US" dirty="0"/>
            </a:br>
            <a:endParaRPr lang="ar-IQ" dirty="0"/>
          </a:p>
        </p:txBody>
      </p:sp>
      <p:sp>
        <p:nvSpPr>
          <p:cNvPr id="3" name="عنصر نائب للمحتوى 2"/>
          <p:cNvSpPr>
            <a:spLocks noGrp="1"/>
          </p:cNvSpPr>
          <p:nvPr>
            <p:ph idx="1"/>
          </p:nvPr>
        </p:nvSpPr>
        <p:spPr/>
        <p:txBody>
          <a:bodyPr/>
          <a:lstStyle/>
          <a:p>
            <a:pPr marL="0" indent="0" algn="justLow">
              <a:buNone/>
            </a:pPr>
            <a:r>
              <a:rPr lang="ar-SA" dirty="0"/>
              <a:t>قد تستعين ادارة الموارد البشرية بمصادر خارجية كمستشارين وذلك </a:t>
            </a:r>
            <a:r>
              <a:rPr lang="ar-SA" dirty="0" err="1"/>
              <a:t>للاسباب</a:t>
            </a:r>
            <a:r>
              <a:rPr lang="ar-SA" dirty="0"/>
              <a:t> الاتية : -</a:t>
            </a:r>
            <a:endParaRPr lang="en-US" dirty="0"/>
          </a:p>
          <a:p>
            <a:pPr marL="0" indent="0" algn="justLow">
              <a:buNone/>
            </a:pPr>
            <a:r>
              <a:rPr lang="ar-SA" dirty="0"/>
              <a:t> 1) لغرض السماح لقسم الموارد البشرية بالتركيز على المهام الرئيسة في المنظمة والتي  التي تضيف قيمة لها . </a:t>
            </a:r>
            <a:endParaRPr lang="en-US" dirty="0"/>
          </a:p>
          <a:p>
            <a:pPr marL="0" indent="0" algn="justLow">
              <a:buNone/>
            </a:pPr>
            <a:r>
              <a:rPr lang="ar-SA" dirty="0"/>
              <a:t>2) قد لا يمتلك  اعضاء المنظمة المعرفة والخبرة والتسهيلات اللازمة والضرورية . </a:t>
            </a:r>
            <a:endParaRPr lang="en-US" dirty="0"/>
          </a:p>
          <a:p>
            <a:pPr marL="0" indent="0" algn="justLow">
              <a:buNone/>
            </a:pPr>
            <a:r>
              <a:rPr lang="ar-SA" dirty="0"/>
              <a:t>3) لتحقيق عدد من </a:t>
            </a:r>
            <a:r>
              <a:rPr lang="ar-SA" dirty="0" err="1"/>
              <a:t>الوفورات</a:t>
            </a:r>
            <a:r>
              <a:rPr lang="ar-SA" dirty="0"/>
              <a:t> طالما أن اختيار المورد أو الشريك وإدارتهما سيتم بحرص .  </a:t>
            </a:r>
            <a:endParaRPr lang="en-US" dirty="0"/>
          </a:p>
        </p:txBody>
      </p:sp>
    </p:spTree>
    <p:extLst>
      <p:ext uri="{BB962C8B-B14F-4D97-AF65-F5344CB8AC3E}">
        <p14:creationId xmlns:p14="http://schemas.microsoft.com/office/powerpoint/2010/main" val="230982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7704856" cy="551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76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a:t>سادسا :سلطة وظيفة الموارد البشرية :-</a:t>
            </a:r>
            <a:r>
              <a:rPr lang="en-US" dirty="0"/>
              <a:t/>
            </a:r>
            <a:br>
              <a:rPr lang="en-US" dirty="0"/>
            </a:br>
            <a:endParaRPr lang="ar-IQ" dirty="0"/>
          </a:p>
        </p:txBody>
      </p:sp>
      <p:sp>
        <p:nvSpPr>
          <p:cNvPr id="3" name="عنصر نائب للمحتوى 2"/>
          <p:cNvSpPr>
            <a:spLocks noGrp="1"/>
          </p:cNvSpPr>
          <p:nvPr>
            <p:ph idx="1"/>
          </p:nvPr>
        </p:nvSpPr>
        <p:spPr/>
        <p:txBody>
          <a:bodyPr>
            <a:normAutofit fontScale="92500" lnSpcReduction="20000"/>
          </a:bodyPr>
          <a:lstStyle/>
          <a:p>
            <a:pPr marL="0" indent="0" algn="justLow">
              <a:buNone/>
            </a:pPr>
            <a:r>
              <a:rPr lang="ar-SA" dirty="0" smtClean="0"/>
              <a:t>اشار </a:t>
            </a:r>
            <a:r>
              <a:rPr lang="ar-SA" dirty="0"/>
              <a:t>عدد من الكتاب الى مدى القوة التي تمتلكها وظيفة الموارد البشرية تتجسد في مقدار التأثير الذي تمارسه ، ويعتمد ذلك على ثلاثة أبعاد</a:t>
            </a:r>
            <a:r>
              <a:rPr lang="en-US" dirty="0"/>
              <a:t>:</a:t>
            </a:r>
            <a:r>
              <a:rPr lang="ar-IQ" dirty="0"/>
              <a:t>- </a:t>
            </a:r>
            <a:endParaRPr lang="en-US" dirty="0"/>
          </a:p>
          <a:p>
            <a:pPr marL="0" indent="0" algn="justLow">
              <a:buNone/>
            </a:pPr>
            <a:r>
              <a:rPr lang="ar-SA" b="1" dirty="0"/>
              <a:t>1. قوة الموارد :</a:t>
            </a:r>
            <a:r>
              <a:rPr lang="ar-SA" dirty="0"/>
              <a:t> وتتمثل بالخبرة الوظيفية للموارد البشرية وإدارة الموارد البشرية الداخلية (عند عدم الاستعانة بمصادر خارجية بشكل كبير)</a:t>
            </a:r>
            <a:r>
              <a:rPr lang="en-US" dirty="0"/>
              <a:t>.</a:t>
            </a:r>
          </a:p>
          <a:p>
            <a:pPr marL="0" indent="0" algn="justLow">
              <a:buNone/>
            </a:pPr>
            <a:r>
              <a:rPr lang="ar-SA" b="1" dirty="0"/>
              <a:t>2. قوة العمليات</a:t>
            </a:r>
            <a:r>
              <a:rPr lang="ar-SA" dirty="0"/>
              <a:t> : يعمل قسم الموارد البشرية بشكل وثيق مع فريق الإدارة العليا ، ووظائف الموارد البشرية </a:t>
            </a:r>
            <a:r>
              <a:rPr lang="ar-SA" dirty="0" err="1"/>
              <a:t>كميسرللاعمال</a:t>
            </a:r>
            <a:r>
              <a:rPr lang="ar-SA" dirty="0"/>
              <a:t> .</a:t>
            </a:r>
            <a:endParaRPr lang="en-US" dirty="0"/>
          </a:p>
          <a:p>
            <a:pPr marL="0" indent="0" algn="justLow">
              <a:buNone/>
            </a:pPr>
            <a:r>
              <a:rPr lang="ar-SA" b="1" dirty="0"/>
              <a:t>3. قوة المعنى</a:t>
            </a:r>
            <a:r>
              <a:rPr lang="ar-SA" dirty="0"/>
              <a:t> : الدعم من الرئيس التنفيذي ، واستخدام لغة الأعمال في التواصل مع المديرين التنفيذيين ، واستخدام تحليلات الموارد البشرية</a:t>
            </a:r>
            <a:r>
              <a:rPr lang="en-US" dirty="0"/>
              <a:t>. </a:t>
            </a:r>
          </a:p>
          <a:p>
            <a:endParaRPr lang="ar-IQ" dirty="0"/>
          </a:p>
        </p:txBody>
      </p:sp>
    </p:spTree>
    <p:extLst>
      <p:ext uri="{BB962C8B-B14F-4D97-AF65-F5344CB8AC3E}">
        <p14:creationId xmlns:p14="http://schemas.microsoft.com/office/powerpoint/2010/main" val="2279949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109</TotalTime>
  <Words>981</Words>
  <Application>Microsoft Office PowerPoint</Application>
  <PresentationFormat>On-screen Show (4:3)</PresentationFormat>
  <Paragraphs>65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Brush Script MT</vt:lpstr>
      <vt:lpstr>Constantia</vt:lpstr>
      <vt:lpstr>Franklin Gothic Book</vt:lpstr>
      <vt:lpstr>Majalla UI</vt:lpstr>
      <vt:lpstr>Rage Italic</vt:lpstr>
      <vt:lpstr>Simplified Arabic</vt:lpstr>
      <vt:lpstr>دبوس تثبيت</vt:lpstr>
      <vt:lpstr>     وزارة التعليم العالي والبحث العلمي الجامعة المستنصرية كلية الادارة والاقتصاد قسم ادارة الاعمال الدراسات العليا   </vt:lpstr>
      <vt:lpstr>PowerPoint Presentation</vt:lpstr>
      <vt:lpstr>ثانيا :المساهمة الإجمالية المقدمة من الموارد البشرية :- </vt:lpstr>
      <vt:lpstr>ثالثا : دور وانشطة ادارة الموارد البشرية :- </vt:lpstr>
      <vt:lpstr>رابعا : نماذج انشطة وظيفة الموارد البشرية  :-</vt:lpstr>
      <vt:lpstr>2. نموذج الكرسي ثلاثي الأرجل :-</vt:lpstr>
      <vt:lpstr>خامسا :الاستعانة بمصادر خارجية لأعمال الموارد البشرية :- </vt:lpstr>
      <vt:lpstr>PowerPoint Presentation</vt:lpstr>
      <vt:lpstr>سادسا :سلطة وظيفة الموارد البشرية :- </vt:lpstr>
      <vt:lpstr>سابعا :تقييم وظائف الموارد البشرية :- </vt:lpstr>
      <vt:lpstr>ثامنا :دور الموارد البشرية في المنظمات الصغيرة متوسطة الحجم  :- </vt:lpstr>
      <vt:lpstr>تاسعا : اعادة هندسة  الموارد البشرية :- </vt:lpstr>
      <vt:lpstr>مفهوم هندسة الموارد البشرية :-</vt:lpstr>
      <vt:lpstr>عاشرا  :اهداف هندسة الموارد البشرية هي : - </vt:lpstr>
      <vt:lpstr>حادي عشر : مراحل اعادة الهندسة الموارد البشرية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الجامعة المستنصرية كلية الادارة والاقتصاد قسم ادارة الاعمال الدراسات العليا</dc:title>
  <dc:creator>ALFANY</dc:creator>
  <cp:lastModifiedBy>Maher</cp:lastModifiedBy>
  <cp:revision>8</cp:revision>
  <dcterms:created xsi:type="dcterms:W3CDTF">2022-11-26T16:18:34Z</dcterms:created>
  <dcterms:modified xsi:type="dcterms:W3CDTF">2023-10-21T15:49:39Z</dcterms:modified>
</cp:coreProperties>
</file>