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07/04/1445</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07/04/1445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07/04/1445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07/04/1445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07/04/1445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07/04/1445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07/04/1445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07/04/1445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07/04/1445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07/04/1445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07/04/1445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07/04/1445</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068960"/>
            <a:ext cx="8291264" cy="3456384"/>
          </a:xfrm>
        </p:spPr>
        <p:txBody>
          <a:bodyPr>
            <a:normAutofit fontScale="92500" lnSpcReduction="10000"/>
          </a:bodyPr>
          <a:lstStyle/>
          <a:p>
            <a:pPr algn="ctr"/>
            <a:r>
              <a:rPr lang="ar-IQ" sz="3000" b="1" dirty="0"/>
              <a:t>كجزء من </a:t>
            </a:r>
            <a:r>
              <a:rPr lang="ar-IQ" sz="4300" b="1" dirty="0"/>
              <a:t>متطلبات مادة إدارة الموارد البشرية/ الكورس الاول</a:t>
            </a:r>
            <a:endParaRPr lang="en-US" sz="4300" dirty="0"/>
          </a:p>
          <a:p>
            <a:pPr marL="0" indent="0" algn="ctr">
              <a:buNone/>
            </a:pPr>
            <a:r>
              <a:rPr lang="ar-IQ" sz="3600" b="1" dirty="0"/>
              <a:t>مقدمة </a:t>
            </a:r>
            <a:r>
              <a:rPr lang="ar-IQ" sz="3600" dirty="0"/>
              <a:t>إلى</a:t>
            </a:r>
            <a:endParaRPr lang="en-US" sz="3600" dirty="0"/>
          </a:p>
          <a:p>
            <a:pPr marL="0" indent="0" algn="ctr">
              <a:buNone/>
            </a:pPr>
            <a:r>
              <a:rPr lang="ar-IQ" sz="3600" b="1" dirty="0" err="1"/>
              <a:t>أ.م.د</a:t>
            </a:r>
            <a:r>
              <a:rPr lang="ar-IQ" sz="3600" b="1" dirty="0"/>
              <a:t> سميه عباس</a:t>
            </a:r>
            <a:endParaRPr lang="en-US" sz="3600" dirty="0"/>
          </a:p>
          <a:p>
            <a:pPr marL="0" indent="0" algn="ctr">
              <a:buNone/>
            </a:pPr>
            <a:r>
              <a:rPr lang="ar-IQ" sz="3600" b="1" dirty="0"/>
              <a:t>من قبل </a:t>
            </a:r>
            <a:r>
              <a:rPr lang="ar-IQ" sz="3600" b="1" dirty="0" smtClean="0"/>
              <a:t>الطالب الدكتوراه</a:t>
            </a:r>
            <a:endParaRPr lang="en-US" sz="3600" dirty="0"/>
          </a:p>
          <a:p>
            <a:pPr marL="0" indent="0" algn="ctr">
              <a:buNone/>
            </a:pPr>
            <a:r>
              <a:rPr lang="ar-IQ" sz="3600" b="1" dirty="0"/>
              <a:t>كرار خزعل موجر </a:t>
            </a:r>
            <a:r>
              <a:rPr lang="ar-IQ" sz="3600" b="1" dirty="0" err="1"/>
              <a:t>الشموسي</a:t>
            </a:r>
            <a:endParaRPr lang="ar-IQ" sz="3600" dirty="0"/>
          </a:p>
        </p:txBody>
      </p:sp>
      <p:sp>
        <p:nvSpPr>
          <p:cNvPr id="2" name="عنوان 1"/>
          <p:cNvSpPr>
            <a:spLocks noGrp="1"/>
          </p:cNvSpPr>
          <p:nvPr>
            <p:ph type="title"/>
          </p:nvPr>
        </p:nvSpPr>
        <p:spPr>
          <a:xfrm>
            <a:off x="6491" y="908720"/>
            <a:ext cx="8229600" cy="2376264"/>
          </a:xfrm>
        </p:spPr>
        <p:txBody>
          <a:bodyPr>
            <a:normAutofit fontScale="90000"/>
          </a:bodyPr>
          <a:lstStyle/>
          <a:p>
            <a:r>
              <a:rPr lang="ar-IQ" sz="3600" b="1" dirty="0"/>
              <a:t>ورقة بحثية بعنوان </a:t>
            </a:r>
            <a:r>
              <a:rPr lang="en-US" sz="3600" dirty="0"/>
              <a:t/>
            </a:r>
            <a:br>
              <a:rPr lang="en-US" sz="3600" dirty="0"/>
            </a:br>
            <a:r>
              <a:rPr lang="en-US" sz="3600" b="1" dirty="0"/>
              <a:t>managing Employee relations&amp; Employee voice + career silence</a:t>
            </a:r>
            <a:r>
              <a:rPr lang="en-US" dirty="0"/>
              <a:t/>
            </a:r>
            <a:br>
              <a:rPr lang="en-US" dirty="0"/>
            </a:br>
            <a:r>
              <a:rPr lang="ar-IQ" dirty="0"/>
              <a:t> </a:t>
            </a:r>
            <a:r>
              <a:rPr lang="en-US" dirty="0"/>
              <a:t/>
            </a:r>
            <a:br>
              <a:rPr lang="en-US" dirty="0"/>
            </a:br>
            <a:endParaRPr lang="ar-IQ" dirty="0"/>
          </a:p>
        </p:txBody>
      </p:sp>
    </p:spTree>
    <p:extLst>
      <p:ext uri="{BB962C8B-B14F-4D97-AF65-F5344CB8AC3E}">
        <p14:creationId xmlns:p14="http://schemas.microsoft.com/office/powerpoint/2010/main" val="1831869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en-US" dirty="0"/>
              <a:t> </a:t>
            </a:r>
          </a:p>
          <a:p>
            <a:endParaRPr lang="en-US" dirty="0"/>
          </a:p>
        </p:txBody>
      </p:sp>
      <p:sp>
        <p:nvSpPr>
          <p:cNvPr id="3" name="عنوان 2"/>
          <p:cNvSpPr>
            <a:spLocks noGrp="1"/>
          </p:cNvSpPr>
          <p:nvPr>
            <p:ph type="title"/>
          </p:nvPr>
        </p:nvSpPr>
        <p:spPr/>
        <p:txBody>
          <a:bodyPr/>
          <a:lstStyle/>
          <a:p>
            <a:pPr algn="r"/>
            <a:r>
              <a:rPr lang="ar-IQ" b="1" dirty="0"/>
              <a:t>ثامنا: ابعاد صوت الموظفين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1738"/>
            <a:ext cx="8964488" cy="412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1251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427984" y="1124744"/>
            <a:ext cx="4464496" cy="5616623"/>
          </a:xfrm>
        </p:spPr>
        <p:txBody>
          <a:bodyPr>
            <a:noAutofit/>
          </a:bodyPr>
          <a:lstStyle/>
          <a:p>
            <a:r>
              <a:rPr lang="ar-IQ" sz="2000" b="1" dirty="0"/>
              <a:t>1.يسعى الموظف إلى إيصال المعلومات والمقترحات الى الادارة العليا عن ما يدور من ايجابيات وسلبيات المنظمة بالوقت المناسب  والتي تمكنها من وضع الحلول الملائمة لتلك الحالات التي من شأنها التأثير على المنظمات بشكل عام .</a:t>
            </a:r>
            <a:endParaRPr lang="en-US" sz="2000" b="1" dirty="0"/>
          </a:p>
          <a:p>
            <a:r>
              <a:rPr lang="ar-IQ" sz="2000" b="1" dirty="0"/>
              <a:t>2.تسعى المنظمات الناجحة الى الاهتمام بالموظف وجعل صوته مسموع لرفع الروح المعنوية   وتحفيزهم لتحسين مستوى الأداء, ومن خلال ذلك يولد إبداع الموظف في العمل.</a:t>
            </a:r>
            <a:endParaRPr lang="en-US" sz="2000" b="1" dirty="0"/>
          </a:p>
          <a:p>
            <a:r>
              <a:rPr lang="ar-IQ" sz="2000" b="1" dirty="0"/>
              <a:t>3.يهدف صوت الموظفان يكون مؤثرا داخل المنظمة من خلال إيصال  للحلول السريعة لمعالجة   للمشاكل والمعوقات التي تحصل سواء كانت داخل المنظمة أو خارجها الخاصة بالعمل يهدف حلها ومحاولة تفاديها في المستقبل .</a:t>
            </a:r>
            <a:endParaRPr lang="en-US" sz="2000" b="1" dirty="0"/>
          </a:p>
          <a:p>
            <a:r>
              <a:rPr lang="ar-IQ" sz="2000" b="1" dirty="0"/>
              <a:t>4.ان اعتماد صوت الموظف يقلل من مقاومة التغيير التي تحصل بالمنظمة ، لكون الموظفين هم من ساهموا بالتغيير ، مما يكونوا اكثر حرصا لتحقيق نجاح هذا التغيير</a:t>
            </a:r>
          </a:p>
        </p:txBody>
      </p:sp>
      <p:sp>
        <p:nvSpPr>
          <p:cNvPr id="3" name="عنوان 2"/>
          <p:cNvSpPr>
            <a:spLocks noGrp="1"/>
          </p:cNvSpPr>
          <p:nvPr>
            <p:ph type="title"/>
          </p:nvPr>
        </p:nvSpPr>
        <p:spPr>
          <a:xfrm>
            <a:off x="4223927" y="116632"/>
            <a:ext cx="4791968" cy="1054250"/>
          </a:xfrm>
        </p:spPr>
        <p:txBody>
          <a:bodyPr/>
          <a:lstStyle/>
          <a:p>
            <a:pPr algn="r"/>
            <a:r>
              <a:rPr lang="ar-IQ" sz="4400" b="1" dirty="0"/>
              <a:t>تاسعا : اهداف صوت الموظف :-</a:t>
            </a:r>
            <a:endParaRPr lang="en-US" sz="4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7" y="0"/>
            <a:ext cx="4211960" cy="683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4115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491880" y="1268760"/>
            <a:ext cx="5652120" cy="5589239"/>
          </a:xfrm>
        </p:spPr>
        <p:txBody>
          <a:bodyPr>
            <a:normAutofit fontScale="85000" lnSpcReduction="20000"/>
          </a:bodyPr>
          <a:lstStyle/>
          <a:p>
            <a:pPr algn="justLow"/>
            <a:r>
              <a:rPr lang="ar-IQ" sz="2600" b="1" dirty="0">
                <a:cs typeface="+mj-cs"/>
              </a:rPr>
              <a:t>1.صلاحية اتخاذ القرارات :-  ان  للإدارة العليا صلاحية اتخاذ القرارات وأن يخضعوا. قد تكون مثل هذه القرارات صعبة ، ولكن تتعزز فرص اتخاذهم القرار الصحيح إذا استمعوا إلى آراء الآخرين وسمحوا لأفكارهم بأن تخضع لدرجة من التدقيق والنقد البناء. فضلا عن السماح لهم بالمشاركة في طرح الأفكار والآراء في  </a:t>
            </a:r>
            <a:r>
              <a:rPr lang="ar-IQ" sz="2600" b="1" dirty="0" err="1">
                <a:cs typeface="+mj-cs"/>
              </a:rPr>
              <a:t>في</a:t>
            </a:r>
            <a:r>
              <a:rPr lang="ar-IQ" sz="2600" b="1" dirty="0">
                <a:cs typeface="+mj-cs"/>
              </a:rPr>
              <a:t> عملية صناعة القرارات الى الاستفادة من تلك أفكار ولاقتراحات،  والتي غالبًا ما تنشأ أفضل الأفكار الجديدة من الموظفين  في أسفل التسلسل الهرمي (مستوى التشغيلي)  لأنهم الأقرب الى الواقع وعلى تماس بمباشر بالزبائن .</a:t>
            </a:r>
            <a:endParaRPr lang="en-US" sz="2600" b="1" dirty="0">
              <a:cs typeface="+mj-cs"/>
            </a:endParaRPr>
          </a:p>
          <a:p>
            <a:pPr algn="justLow"/>
            <a:r>
              <a:rPr lang="ar-IQ" sz="2600" b="1" dirty="0">
                <a:cs typeface="+mj-cs"/>
              </a:rPr>
              <a:t>2.الموظفون يحبون أن يكون لهم صوت</a:t>
            </a:r>
            <a:r>
              <a:rPr lang="en-US" sz="2600" b="1" dirty="0">
                <a:cs typeface="+mj-cs"/>
              </a:rPr>
              <a:t>:</a:t>
            </a:r>
            <a:r>
              <a:rPr lang="ar-IQ" sz="2600" b="1" dirty="0">
                <a:cs typeface="+mj-cs"/>
              </a:rPr>
              <a:t>- إنهم يقدرون الاستماع إلى آرائهم واتخاذ إجراءات بشأنها ، لا سيما في الأمور التي تتعلق مباشرة بأنشطتهم اليومية. وبالتالي ، فإن فرص رضاهم الإيجابي عن عملهم تتحسن وتغيير داخل المنظمة  بشكل كبير إذا كانوا قادرين حقًا على المشاركة ، فضلا عن مساعدة المنظمة في حل مشاكل المنظمة  مما يخلق نوع من السعادة  للموظفين لكونهم ساعد في حل المشاكل .</a:t>
            </a:r>
            <a:endParaRPr lang="en-US" sz="2600" b="1" dirty="0">
              <a:cs typeface="+mj-cs"/>
            </a:endParaRPr>
          </a:p>
          <a:p>
            <a:endParaRPr lang="ar-IQ" dirty="0"/>
          </a:p>
        </p:txBody>
      </p:sp>
      <p:sp>
        <p:nvSpPr>
          <p:cNvPr id="3" name="عنوان 2"/>
          <p:cNvSpPr>
            <a:spLocks noGrp="1"/>
          </p:cNvSpPr>
          <p:nvPr>
            <p:ph type="title"/>
          </p:nvPr>
        </p:nvSpPr>
        <p:spPr>
          <a:xfrm>
            <a:off x="1043608" y="188640"/>
            <a:ext cx="7756263" cy="1054250"/>
          </a:xfrm>
        </p:spPr>
        <p:txBody>
          <a:bodyPr/>
          <a:lstStyle/>
          <a:p>
            <a:pPr algn="r"/>
            <a:r>
              <a:rPr lang="ar-IQ" sz="2800" b="1" dirty="0"/>
              <a:t>عاشرا :اسباب اعتماد صوت الموظفين </a:t>
            </a:r>
            <a:r>
              <a:rPr lang="ar-IQ" sz="4000" b="1" dirty="0"/>
              <a:t>:-</a:t>
            </a:r>
            <a:r>
              <a:rPr lang="en-US" dirty="0"/>
              <a:t/>
            </a:r>
            <a:br>
              <a:rPr lang="en-US" dirty="0"/>
            </a:br>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491880" cy="680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449388"/>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ar-IQ" b="1" dirty="0"/>
              <a:t>احد عشر : مراحل صوت الموظف </a:t>
            </a:r>
            <a:endParaRPr lang="ar-IQ" dirty="0"/>
          </a:p>
        </p:txBody>
      </p:sp>
      <p:pic>
        <p:nvPicPr>
          <p:cNvPr id="4" name="Picture 2"/>
          <p:cNvPicPr>
            <a:picLocks noGrp="1"/>
          </p:cNvPicPr>
          <p:nvPr>
            <p:ph idx="1"/>
          </p:nvPr>
        </p:nvPicPr>
        <p:blipFill>
          <a:blip r:embed="rId2"/>
          <a:stretch>
            <a:fillRect/>
          </a:stretch>
        </p:blipFill>
        <p:spPr>
          <a:xfrm>
            <a:off x="0" y="1772816"/>
            <a:ext cx="8820471" cy="5085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267345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IQ"/>
          </a:p>
        </p:txBody>
      </p:sp>
      <p:sp>
        <p:nvSpPr>
          <p:cNvPr id="3" name="عنوان 2"/>
          <p:cNvSpPr>
            <a:spLocks noGrp="1"/>
          </p:cNvSpPr>
          <p:nvPr>
            <p:ph type="title"/>
          </p:nvPr>
        </p:nvSpPr>
        <p:spPr/>
        <p:txBody>
          <a:bodyPr/>
          <a:lstStyle/>
          <a:p>
            <a:r>
              <a:rPr lang="ar-IQ" b="1" dirty="0"/>
              <a:t>اثنا عشر :انواع صوت الموظف:-</a:t>
            </a:r>
            <a:r>
              <a:rPr lang="en-US" dirty="0"/>
              <a:t/>
            </a:r>
            <a:br>
              <a:rPr lang="en-US" dirty="0"/>
            </a:br>
            <a:endParaRPr lang="ar-IQ"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40769"/>
            <a:ext cx="9252519"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1965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IQ" dirty="0"/>
              <a:t>1. </a:t>
            </a:r>
            <a:r>
              <a:rPr lang="ar-IQ" sz="4000" b="1" dirty="0"/>
              <a:t>الاتصالات  النازلة </a:t>
            </a:r>
            <a:endParaRPr lang="ar-IQ" sz="4000" b="1" dirty="0" smtClean="0"/>
          </a:p>
          <a:p>
            <a:endParaRPr lang="ar-IQ" sz="4000" b="1" dirty="0" smtClean="0"/>
          </a:p>
          <a:p>
            <a:r>
              <a:rPr lang="ar-IQ" sz="4000" dirty="0"/>
              <a:t>2.</a:t>
            </a:r>
            <a:r>
              <a:rPr lang="ar-IQ" sz="4000" b="1" dirty="0"/>
              <a:t>الاتصالات </a:t>
            </a:r>
            <a:r>
              <a:rPr lang="ar-IQ" sz="4000" b="1" dirty="0" smtClean="0"/>
              <a:t>الصاعدة</a:t>
            </a:r>
          </a:p>
          <a:p>
            <a:endParaRPr lang="ar-IQ" sz="4000" b="1" dirty="0" smtClean="0"/>
          </a:p>
          <a:p>
            <a:r>
              <a:rPr lang="ar-IQ" sz="4000" dirty="0" smtClean="0"/>
              <a:t>3</a:t>
            </a:r>
            <a:r>
              <a:rPr lang="ar-IQ" sz="4000" dirty="0"/>
              <a:t>. </a:t>
            </a:r>
            <a:r>
              <a:rPr lang="ar-IQ" sz="4000" b="1" dirty="0"/>
              <a:t>مشاركة </a:t>
            </a:r>
            <a:r>
              <a:rPr lang="ar-IQ" sz="4000" b="1" dirty="0" smtClean="0"/>
              <a:t>الممثل</a:t>
            </a:r>
            <a:endParaRPr lang="ar-IQ" dirty="0"/>
          </a:p>
        </p:txBody>
      </p:sp>
      <p:sp>
        <p:nvSpPr>
          <p:cNvPr id="3" name="عنوان 2"/>
          <p:cNvSpPr>
            <a:spLocks noGrp="1"/>
          </p:cNvSpPr>
          <p:nvPr>
            <p:ph type="title"/>
          </p:nvPr>
        </p:nvSpPr>
        <p:spPr>
          <a:xfrm>
            <a:off x="1376897" y="188640"/>
            <a:ext cx="7756263" cy="1054250"/>
          </a:xfrm>
        </p:spPr>
        <p:txBody>
          <a:bodyPr/>
          <a:lstStyle/>
          <a:p>
            <a:r>
              <a:rPr lang="ar-IQ" sz="3200" b="1" dirty="0"/>
              <a:t>الثالث عشر :ممارسة الصوت داخل المنظمات الاعمال :- </a:t>
            </a:r>
            <a:r>
              <a:rPr lang="en-US" dirty="0"/>
              <a:t/>
            </a:r>
            <a:br>
              <a:rPr lang="en-US" dirty="0"/>
            </a:br>
            <a:endParaRPr lang="ar-IQ"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692696"/>
            <a:ext cx="4392488"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96888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Low"/>
            <a:r>
              <a:rPr lang="ar-SA" sz="2800" b="1" dirty="0"/>
              <a:t>الصمت الوظيفي هو عدم مشاركة الموظفين للمعلومات لانهم ، كما عرف ايضاً على انها ظاهرة اجتماعية يحاول الموظفين عدم طرح آرائهم خوفا من المشاكل التنظيمية المحتملة </a:t>
            </a:r>
            <a:endParaRPr lang="ar-IQ" sz="2800" b="1" dirty="0" smtClean="0"/>
          </a:p>
          <a:p>
            <a:pPr algn="justLow"/>
            <a:r>
              <a:rPr lang="ar-SA" sz="2800" b="1" dirty="0"/>
              <a:t>عرف الصمت الوظيفي :-هي ظاهرة على مستوى المنظمة يعمل الموظفين على عدم اعطاء آرائهم او افكارهم والتعبير عن وجهات نظرهم لكونهم  مقاومين لتغيير .</a:t>
            </a:r>
            <a:endParaRPr lang="en-US" sz="2800" b="1" dirty="0"/>
          </a:p>
          <a:p>
            <a:pPr algn="justLow"/>
            <a:r>
              <a:rPr lang="ar-SA" sz="2800" b="1" dirty="0"/>
              <a:t>هو امتناع الموظف عن الحديث بما لدية من افكار او مقترحات او مشاكل تخص العمل </a:t>
            </a:r>
            <a:r>
              <a:rPr lang="ar-IQ" sz="2800" b="1" dirty="0"/>
              <a:t>.</a:t>
            </a:r>
            <a:endParaRPr lang="en-US" sz="2800" b="1" dirty="0"/>
          </a:p>
          <a:p>
            <a:endParaRPr lang="ar-IQ" dirty="0"/>
          </a:p>
        </p:txBody>
      </p:sp>
      <p:sp>
        <p:nvSpPr>
          <p:cNvPr id="3" name="عنوان 2"/>
          <p:cNvSpPr>
            <a:spLocks noGrp="1"/>
          </p:cNvSpPr>
          <p:nvPr>
            <p:ph type="title"/>
          </p:nvPr>
        </p:nvSpPr>
        <p:spPr/>
        <p:txBody>
          <a:bodyPr/>
          <a:lstStyle/>
          <a:p>
            <a:pPr algn="r"/>
            <a:r>
              <a:rPr lang="ar-IQ" sz="4800" b="1" dirty="0"/>
              <a:t>الرابع عشر :مفهوم الصمت الوظيفي </a:t>
            </a:r>
            <a:endParaRPr lang="ar-IQ" sz="4800" dirty="0"/>
          </a:p>
        </p:txBody>
      </p:sp>
    </p:spTree>
    <p:extLst>
      <p:ext uri="{BB962C8B-B14F-4D97-AF65-F5344CB8AC3E}">
        <p14:creationId xmlns:p14="http://schemas.microsoft.com/office/powerpoint/2010/main" val="41136864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 y="3429000"/>
            <a:ext cx="9144000" cy="3661791"/>
          </a:xfrm>
        </p:spPr>
        <p:txBody>
          <a:bodyPr>
            <a:noAutofit/>
          </a:bodyPr>
          <a:lstStyle/>
          <a:p>
            <a:pPr algn="justLow"/>
            <a:r>
              <a:rPr lang="ar-IQ" b="1" dirty="0"/>
              <a:t>يحاول الموظفين عدم التعبير عن افكارهم تجنبا للمشاكل التنظيمية التي تحصل </a:t>
            </a:r>
            <a:endParaRPr lang="en-US" b="1" dirty="0"/>
          </a:p>
          <a:p>
            <a:pPr algn="justLow"/>
            <a:r>
              <a:rPr lang="ar-IQ" b="1" dirty="0"/>
              <a:t>2.تخوف بعض الموظفين من انهيار العلاقات بين الموظفين  او بين الموظف والمدير بسب </a:t>
            </a:r>
            <a:r>
              <a:rPr lang="ar-IQ" b="1" dirty="0" err="1"/>
              <a:t>ارئهم</a:t>
            </a:r>
            <a:r>
              <a:rPr lang="ar-IQ" b="1" dirty="0"/>
              <a:t> </a:t>
            </a:r>
            <a:endParaRPr lang="en-US" b="1" dirty="0"/>
          </a:p>
          <a:p>
            <a:pPr algn="justLow"/>
            <a:r>
              <a:rPr lang="ar-IQ" b="1" dirty="0"/>
              <a:t>3. يخشى الموظفين من طرح وجهات النظر والافكار خوفاً من الاستبعاد والاستقصاء </a:t>
            </a:r>
            <a:endParaRPr lang="en-US" b="1" dirty="0"/>
          </a:p>
          <a:p>
            <a:pPr algn="justLow"/>
            <a:r>
              <a:rPr lang="ar-IQ" b="1" dirty="0"/>
              <a:t>4.يحاول بعض الموظفين اللجوء الى الصمت الوظيفي لثقة الموظفين بمديرهم وقدرته في حل تلك المشاكل </a:t>
            </a:r>
            <a:endParaRPr lang="en-US" b="1" dirty="0"/>
          </a:p>
          <a:p>
            <a:pPr algn="justLow"/>
            <a:r>
              <a:rPr lang="ar-IQ" b="1" dirty="0"/>
              <a:t>5.اكتقاء الادارة العليا بأخذ اراء من هم في المستويات الادارية العليا والاعتقاد </a:t>
            </a:r>
            <a:r>
              <a:rPr lang="ar-IQ" b="1" dirty="0" err="1"/>
              <a:t>بكفائتهم</a:t>
            </a:r>
            <a:r>
              <a:rPr lang="ar-IQ" b="1" dirty="0"/>
              <a:t> </a:t>
            </a:r>
          </a:p>
        </p:txBody>
      </p:sp>
      <p:sp>
        <p:nvSpPr>
          <p:cNvPr id="3" name="عنوان 2"/>
          <p:cNvSpPr>
            <a:spLocks noGrp="1"/>
          </p:cNvSpPr>
          <p:nvPr>
            <p:ph type="title"/>
          </p:nvPr>
        </p:nvSpPr>
        <p:spPr>
          <a:xfrm>
            <a:off x="1364478" y="2204864"/>
            <a:ext cx="7756263" cy="1054250"/>
          </a:xfrm>
        </p:spPr>
        <p:txBody>
          <a:bodyPr/>
          <a:lstStyle/>
          <a:p>
            <a:pPr algn="r"/>
            <a:r>
              <a:rPr lang="ar-IQ" sz="4800" b="1" dirty="0"/>
              <a:t>الخامس عشر :اسباب الصمت الوظيفي </a:t>
            </a:r>
            <a:endParaRPr lang="ar-IQ" sz="4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32452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3044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IQ" dirty="0"/>
          </a:p>
        </p:txBody>
      </p:sp>
      <p:sp>
        <p:nvSpPr>
          <p:cNvPr id="3" name="عنوان 2"/>
          <p:cNvSpPr>
            <a:spLocks noGrp="1"/>
          </p:cNvSpPr>
          <p:nvPr>
            <p:ph type="title"/>
          </p:nvPr>
        </p:nvSpPr>
        <p:spPr/>
        <p:txBody>
          <a:bodyPr/>
          <a:lstStyle/>
          <a:p>
            <a:pPr algn="r"/>
            <a:r>
              <a:rPr lang="ar-IQ" sz="4000" b="1" dirty="0" smtClean="0"/>
              <a:t>السادس عشر: انواع الصمت الوظيفي :-</a:t>
            </a:r>
            <a:r>
              <a:rPr lang="en-US" sz="4000" dirty="0" smtClean="0"/>
              <a:t/>
            </a:r>
            <a:br>
              <a:rPr lang="en-US" sz="4000" dirty="0" smtClean="0"/>
            </a:br>
            <a:endParaRPr lang="ar-IQ" sz="4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5513"/>
            <a:ext cx="9144000" cy="454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252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340768"/>
            <a:ext cx="8933129" cy="5112568"/>
          </a:xfrm>
        </p:spPr>
        <p:txBody>
          <a:bodyPr>
            <a:normAutofit fontScale="92500"/>
          </a:bodyPr>
          <a:lstStyle/>
          <a:p>
            <a:r>
              <a:rPr lang="ar-IQ" dirty="0"/>
              <a:t>1</a:t>
            </a:r>
            <a:r>
              <a:rPr lang="ar-IQ" sz="3000" dirty="0"/>
              <a:t>.يعمل الصمت الوظيفي على انخفاض مستوى الاداء الوظيفي  وبالتالي يؤدي الى فشل تحقيق الاهداف التي تسعى المنظمات الحصول عليها .</a:t>
            </a:r>
            <a:endParaRPr lang="en-US" sz="3000" dirty="0"/>
          </a:p>
          <a:p>
            <a:r>
              <a:rPr lang="ar-IQ" sz="3000" dirty="0"/>
              <a:t>2. يقلل الرضا الوظيفي  لكون الموظف يمتلكه شعور عن عدم قناعة الادارة العليا بأفكاره واراء مما يقلل الانتماء الوظيفي اتجاه منظمته</a:t>
            </a:r>
            <a:endParaRPr lang="en-US" sz="3000" dirty="0"/>
          </a:p>
          <a:p>
            <a:r>
              <a:rPr lang="ar-IQ" sz="3000" dirty="0"/>
              <a:t>3.قلة الالتزام التنظيمية والشعور بعدم المسؤولية اتجاه تحقيق اهداف المنظمة </a:t>
            </a:r>
            <a:endParaRPr lang="en-US" sz="3000" dirty="0"/>
          </a:p>
          <a:p>
            <a:r>
              <a:rPr lang="ar-IQ" sz="3000" dirty="0"/>
              <a:t>4. يقلل من العلاقات بين الموظفين او الموظفين والمديرون مما يزيد من التوترات والمشاكل الداخلية </a:t>
            </a:r>
            <a:endParaRPr lang="en-US" sz="3000" dirty="0"/>
          </a:p>
          <a:p>
            <a:r>
              <a:rPr lang="ar-IQ" sz="3000" dirty="0"/>
              <a:t>5. اضعاف عملية صناعة القرارات وتصحيح الاخطاء والتعلم </a:t>
            </a:r>
            <a:endParaRPr lang="en-US" sz="3000" dirty="0"/>
          </a:p>
          <a:p>
            <a:r>
              <a:rPr lang="ar-IQ" sz="3000" dirty="0"/>
              <a:t>6.عدم البلاغ عن القضايا الغير القانونية  او غير الاخلاقية داخل المنظمة .</a:t>
            </a:r>
          </a:p>
        </p:txBody>
      </p:sp>
      <p:sp>
        <p:nvSpPr>
          <p:cNvPr id="3" name="عنوان 2"/>
          <p:cNvSpPr>
            <a:spLocks noGrp="1"/>
          </p:cNvSpPr>
          <p:nvPr>
            <p:ph type="title"/>
          </p:nvPr>
        </p:nvSpPr>
        <p:spPr>
          <a:xfrm>
            <a:off x="179512" y="188640"/>
            <a:ext cx="8957433" cy="1054250"/>
          </a:xfrm>
        </p:spPr>
        <p:txBody>
          <a:bodyPr/>
          <a:lstStyle/>
          <a:p>
            <a:pPr algn="r"/>
            <a:r>
              <a:rPr lang="ar-SA" sz="3600" b="1" dirty="0"/>
              <a:t>السابع عشر :-الاثار المترتبة على الصمت الوظيفي :-</a:t>
            </a:r>
            <a:r>
              <a:rPr lang="en-US" dirty="0"/>
              <a:t/>
            </a:r>
            <a:br>
              <a:rPr lang="en-US" dirty="0"/>
            </a:br>
            <a:endParaRPr lang="ar-IQ" dirty="0"/>
          </a:p>
        </p:txBody>
      </p:sp>
    </p:spTree>
    <p:extLst>
      <p:ext uri="{BB962C8B-B14F-4D97-AF65-F5344CB8AC3E}">
        <p14:creationId xmlns:p14="http://schemas.microsoft.com/office/powerpoint/2010/main" val="35815597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903011157"/>
              </p:ext>
            </p:extLst>
          </p:nvPr>
        </p:nvGraphicFramePr>
        <p:xfrm>
          <a:off x="2" y="764698"/>
          <a:ext cx="8820471" cy="6234272"/>
        </p:xfrm>
        <a:graphic>
          <a:graphicData uri="http://schemas.openxmlformats.org/drawingml/2006/table">
            <a:tbl>
              <a:tblPr rtl="1" firstRow="1" firstCol="1" bandRow="1">
                <a:tableStyleId>{5C22544A-7EE6-4342-B048-85BDC9FD1C3A}</a:tableStyleId>
              </a:tblPr>
              <a:tblGrid>
                <a:gridCol w="1067613"/>
                <a:gridCol w="5743233"/>
                <a:gridCol w="2009625"/>
              </a:tblGrid>
              <a:tr h="323482">
                <a:tc>
                  <a:txBody>
                    <a:bodyPr/>
                    <a:lstStyle/>
                    <a:p>
                      <a:pPr algn="ct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1000">
                          <a:effectLst/>
                        </a:rPr>
                        <a:t>ت</a:t>
                      </a:r>
                      <a:endParaRPr lang="en-US" sz="700">
                        <a:effectLst/>
                        <a:latin typeface="Calibri"/>
                        <a:ea typeface="Calibri"/>
                        <a:cs typeface="Arial"/>
                      </a:endParaRPr>
                    </a:p>
                  </a:txBody>
                  <a:tcPr marL="43630" marR="43630" marT="0" marB="0"/>
                </a:tc>
                <a:tc>
                  <a:txBody>
                    <a:bodyPr/>
                    <a:lstStyle/>
                    <a:p>
                      <a:pPr algn="ct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1000">
                          <a:effectLst/>
                        </a:rPr>
                        <a:t>المواضيع</a:t>
                      </a:r>
                      <a:endParaRPr lang="en-US" sz="700">
                        <a:effectLst/>
                        <a:latin typeface="Calibri"/>
                        <a:ea typeface="Calibri"/>
                        <a:cs typeface="Arial"/>
                      </a:endParaRPr>
                    </a:p>
                  </a:txBody>
                  <a:tcPr marL="43630" marR="43630" marT="0" marB="0"/>
                </a:tc>
                <a:tc>
                  <a:txBody>
                    <a:bodyPr/>
                    <a:lstStyle/>
                    <a:p>
                      <a:pPr algn="ctr"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1000">
                          <a:effectLst/>
                        </a:rPr>
                        <a:t>رقم الصفحة</a:t>
                      </a:r>
                      <a:endParaRPr lang="en-US" sz="700">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a:t>
                      </a:r>
                      <a:endParaRPr lang="en-US" sz="2400" b="1" dirty="0">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مقدمة </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1</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مفهوم ادارة علاقات الموظفين</a:t>
                      </a:r>
                      <a:endParaRPr lang="en-US" sz="2400" b="1" dirty="0">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1</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2</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اهمية ادارة علاقات الموظفين</a:t>
                      </a:r>
                      <a:endParaRPr lang="en-US" sz="2400" b="1" dirty="0">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2</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3</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خصائص ادارة علاقات الموظفين</a:t>
                      </a:r>
                      <a:endParaRPr lang="en-US" sz="2400" b="1" dirty="0">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2-3</a:t>
                      </a:r>
                      <a:endParaRPr lang="en-US" sz="2400" b="1">
                        <a:effectLst/>
                        <a:latin typeface="Calibri"/>
                        <a:ea typeface="Calibri"/>
                        <a:cs typeface="Arial"/>
                      </a:endParaRPr>
                    </a:p>
                  </a:txBody>
                  <a:tcPr marL="43630" marR="43630" marT="0" marB="0"/>
                </a:tc>
              </a:tr>
              <a:tr h="411596">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4</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400" b="1" dirty="0">
                          <a:effectLst/>
                        </a:rPr>
                        <a:t>العوامل التي تعزز إدارة علاقات الموظفين داخل المنظمة</a:t>
                      </a:r>
                      <a:endParaRPr lang="en-US" sz="2400" b="1" dirty="0">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3</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5</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أسس  اداة العلاقات للموظفين:-</a:t>
                      </a:r>
                      <a:endParaRPr lang="en-US" sz="2400" b="1" dirty="0">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4</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6</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مفهوم صوت الموظفين</a:t>
                      </a:r>
                      <a:endParaRPr lang="en-US" sz="2400" b="1" dirty="0">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4-5</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7</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400" b="1">
                          <a:effectLst/>
                        </a:rPr>
                        <a:t>اهمية صوت الموظف</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5</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8</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مراحل صوت الموظفين</a:t>
                      </a:r>
                      <a:endParaRPr lang="en-US" sz="2400" b="1" dirty="0">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5-7</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9</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اهداف صوت الموظف</a:t>
                      </a:r>
                      <a:endParaRPr lang="en-US" sz="2400" b="1" dirty="0">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7</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10</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اسباب اعتماد صوت الموظفين</a:t>
                      </a:r>
                      <a:endParaRPr lang="en-US" sz="2400" b="1" dirty="0">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7-8</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11</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مراحل صوت الموظف                                   </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8-9</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12</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انواع صوت الموظف</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9-10</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13</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ممارسة الصوت داخل المنظمات الاعمال</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10-11</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14</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مفهوم الصمت الوظيفي</a:t>
                      </a:r>
                      <a:endParaRPr lang="en-US" sz="2400" b="1" dirty="0">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11</a:t>
                      </a:r>
                      <a:endParaRPr lang="en-US" sz="2400" b="1">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15</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اسباب الصمت الوظيفي</a:t>
                      </a:r>
                      <a:endParaRPr lang="en-US" sz="2400" b="1" dirty="0">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11-12</a:t>
                      </a:r>
                      <a:endParaRPr lang="en-US" sz="2400" b="1" dirty="0">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16</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 انواع الصمت الوظيفي</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12-13</a:t>
                      </a:r>
                      <a:endParaRPr lang="en-US" sz="2400" b="1" dirty="0">
                        <a:effectLst/>
                        <a:latin typeface="Calibri"/>
                        <a:ea typeface="Calibri"/>
                        <a:cs typeface="Arial"/>
                      </a:endParaRPr>
                    </a:p>
                  </a:txBody>
                  <a:tcPr marL="43630" marR="43630" marT="0" marB="0"/>
                </a:tc>
              </a:tr>
              <a:tr h="323482">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a:effectLst/>
                        </a:rPr>
                        <a:t>17</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2400" b="1">
                          <a:effectLst/>
                        </a:rPr>
                        <a:t>الاثار المترتبة على الصمت الوظيفي</a:t>
                      </a:r>
                      <a:endParaRPr lang="en-US" sz="2400" b="1">
                        <a:effectLst/>
                        <a:latin typeface="Calibri"/>
                        <a:ea typeface="Calibri"/>
                        <a:cs typeface="Arial"/>
                      </a:endParaRPr>
                    </a:p>
                  </a:txBody>
                  <a:tcPr marL="43630" marR="43630" marT="0" marB="0"/>
                </a:tc>
                <a:tc>
                  <a:txBody>
                    <a:bodyPr/>
                    <a:lstStyle/>
                    <a:p>
                      <a:pPr algn="justLow" rtl="1">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sz="2400" b="1" dirty="0">
                          <a:effectLst/>
                        </a:rPr>
                        <a:t>13</a:t>
                      </a:r>
                      <a:endParaRPr lang="en-US" sz="2400" b="1" dirty="0">
                        <a:effectLst/>
                        <a:latin typeface="Calibri"/>
                        <a:ea typeface="Calibri"/>
                        <a:cs typeface="Arial"/>
                      </a:endParaRPr>
                    </a:p>
                  </a:txBody>
                  <a:tcPr marL="43630" marR="43630" marT="0" marB="0"/>
                </a:tc>
              </a:tr>
            </a:tbl>
          </a:graphicData>
        </a:graphic>
      </p:graphicFrame>
      <p:sp>
        <p:nvSpPr>
          <p:cNvPr id="3" name="شريط إلى الأسفل 2"/>
          <p:cNvSpPr/>
          <p:nvPr/>
        </p:nvSpPr>
        <p:spPr>
          <a:xfrm>
            <a:off x="107504" y="0"/>
            <a:ext cx="8856984" cy="750570"/>
          </a:xfrm>
          <a:prstGeom prst="ribbon">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ar-IQ" sz="2600" b="1" dirty="0">
                <a:effectLst/>
                <a:ea typeface="Calibri"/>
                <a:cs typeface="Simplified Arabic"/>
              </a:rPr>
              <a:t>قائمة المحتويات </a:t>
            </a:r>
            <a:endParaRPr lang="en-US" sz="1100" dirty="0">
              <a:effectLst/>
              <a:ea typeface="Calibri"/>
              <a:cs typeface="Arial"/>
            </a:endParaRPr>
          </a:p>
        </p:txBody>
      </p:sp>
    </p:spTree>
    <p:extLst>
      <p:ext uri="{BB962C8B-B14F-4D97-AF65-F5344CB8AC3E}">
        <p14:creationId xmlns:p14="http://schemas.microsoft.com/office/powerpoint/2010/main" val="106278219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1844824"/>
            <a:ext cx="7756263" cy="3168352"/>
          </a:xfrm>
        </p:spPr>
        <p:txBody>
          <a:bodyPr/>
          <a:lstStyle/>
          <a:p>
            <a:r>
              <a:rPr lang="ar-IQ" dirty="0" smtClean="0"/>
              <a:t>شكرا لأصغائكم </a:t>
            </a:r>
            <a:endParaRPr lang="ar-IQ" dirty="0"/>
          </a:p>
        </p:txBody>
      </p:sp>
    </p:spTree>
    <p:extLst>
      <p:ext uri="{BB962C8B-B14F-4D97-AF65-F5344CB8AC3E}">
        <p14:creationId xmlns:p14="http://schemas.microsoft.com/office/powerpoint/2010/main" val="239080628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699247" y="1196753"/>
            <a:ext cx="7745505" cy="4929410"/>
          </a:xfrm>
        </p:spPr>
        <p:txBody>
          <a:bodyPr>
            <a:normAutofit fontScale="92500" lnSpcReduction="20000"/>
          </a:bodyPr>
          <a:lstStyle/>
          <a:p>
            <a:pPr algn="justLow"/>
            <a:r>
              <a:rPr lang="ar-SA" sz="3200" dirty="0" smtClean="0">
                <a:cs typeface="+mj-cs"/>
              </a:rPr>
              <a:t>ان </a:t>
            </a:r>
            <a:r>
              <a:rPr lang="ar-IQ" sz="3200" dirty="0">
                <a:cs typeface="+mj-cs"/>
              </a:rPr>
              <a:t>مفهوم ادارة علاقات الموظفين : وهي علاقة الموظفين داخل المنظمة والتي  تتضمن الأنشطة الخاصة بإدارة الموارد البشرية والخاصة   بكافة الامتيازات الوظيفية </a:t>
            </a:r>
            <a:endParaRPr lang="en-US" sz="3200" dirty="0">
              <a:cs typeface="+mj-cs"/>
            </a:endParaRPr>
          </a:p>
          <a:p>
            <a:pPr algn="justLow"/>
            <a:r>
              <a:rPr lang="ar-SA" sz="3200" dirty="0" smtClean="0">
                <a:cs typeface="+mj-cs"/>
              </a:rPr>
              <a:t>شعور </a:t>
            </a:r>
            <a:r>
              <a:rPr lang="ar-SA" sz="3200" dirty="0">
                <a:cs typeface="+mj-cs"/>
              </a:rPr>
              <a:t>الموظفين  بان المنظمة سوف تتخذ قرارات تعو الفائدة عليهم ولا تنتهك مصلحتهم </a:t>
            </a:r>
            <a:r>
              <a:rPr lang="ar-IQ" sz="3200" dirty="0">
                <a:cs typeface="+mj-cs"/>
              </a:rPr>
              <a:t> مما ينمي شعور بالولاء الوظيفي وتحقيق الأهداف والحوافز المشتركة للمجموعات في محيط العمل</a:t>
            </a:r>
            <a:r>
              <a:rPr lang="ar-SA" sz="3200" dirty="0">
                <a:cs typeface="+mj-cs"/>
              </a:rPr>
              <a:t> </a:t>
            </a:r>
            <a:r>
              <a:rPr lang="ar-IQ" sz="3200" dirty="0" smtClean="0">
                <a:cs typeface="+mj-cs"/>
              </a:rPr>
              <a:t>، ان </a:t>
            </a:r>
            <a:r>
              <a:rPr lang="ar-IQ" sz="3200" dirty="0">
                <a:cs typeface="+mj-cs"/>
              </a:rPr>
              <a:t>ادارة علاقات الموظفين تعتبر </a:t>
            </a:r>
            <a:r>
              <a:rPr lang="ar-SA" sz="3200" dirty="0">
                <a:cs typeface="+mj-cs"/>
              </a:rPr>
              <a:t>مورد اساس ومهم في المنظمة لتعزيز وتحسين التزام الموظفين بمتطلبات وقواعد المنظمة</a:t>
            </a:r>
            <a:r>
              <a:rPr lang="en-US" sz="3200" dirty="0">
                <a:cs typeface="+mj-cs"/>
              </a:rPr>
              <a:t>.</a:t>
            </a:r>
            <a:r>
              <a:rPr lang="ar-SA" sz="3200" dirty="0">
                <a:cs typeface="+mj-cs"/>
              </a:rPr>
              <a:t> واوضح </a:t>
            </a:r>
            <a:r>
              <a:rPr lang="ar-IQ" sz="3200" dirty="0" smtClean="0">
                <a:cs typeface="+mj-cs"/>
              </a:rPr>
              <a:t> ان </a:t>
            </a:r>
            <a:r>
              <a:rPr lang="ar-IQ" sz="3200" dirty="0">
                <a:cs typeface="+mj-cs"/>
              </a:rPr>
              <a:t>ادارة علاقات الموظفين يعتبر </a:t>
            </a:r>
            <a:r>
              <a:rPr lang="ar-SA" sz="3200" dirty="0">
                <a:cs typeface="+mj-cs"/>
              </a:rPr>
              <a:t>سياق يرتبط به الموظفين من خلال خلق علاقة ايجابية بينهم و بالإدارات المنظمة  مما يركز على الموثوقية والمصداقية تجاه </a:t>
            </a:r>
            <a:r>
              <a:rPr lang="ar-SA" sz="3200" dirty="0" smtClean="0">
                <a:cs typeface="+mj-cs"/>
              </a:rPr>
              <a:t>بعضهم</a:t>
            </a:r>
            <a:r>
              <a:rPr lang="ar-IQ" sz="3200" dirty="0">
                <a:cs typeface="+mj-cs"/>
              </a:rPr>
              <a:t> </a:t>
            </a:r>
            <a:r>
              <a:rPr lang="ar-SA" sz="3200" dirty="0" smtClean="0">
                <a:cs typeface="+mj-cs"/>
              </a:rPr>
              <a:t>البعض</a:t>
            </a:r>
            <a:r>
              <a:rPr lang="en-US" sz="3200" dirty="0" smtClean="0">
                <a:cs typeface="+mj-cs"/>
              </a:rPr>
              <a:t> </a:t>
            </a:r>
            <a:r>
              <a:rPr lang="en-US" sz="3200" dirty="0">
                <a:cs typeface="+mj-cs"/>
              </a:rPr>
              <a:t>.</a:t>
            </a:r>
          </a:p>
          <a:p>
            <a:endParaRPr lang="ar-IQ" dirty="0"/>
          </a:p>
        </p:txBody>
      </p:sp>
      <p:sp>
        <p:nvSpPr>
          <p:cNvPr id="3" name="عنوان 2"/>
          <p:cNvSpPr>
            <a:spLocks noGrp="1"/>
          </p:cNvSpPr>
          <p:nvPr>
            <p:ph type="title"/>
          </p:nvPr>
        </p:nvSpPr>
        <p:spPr>
          <a:xfrm>
            <a:off x="683568" y="332656"/>
            <a:ext cx="7756263" cy="1054250"/>
          </a:xfrm>
        </p:spPr>
        <p:txBody>
          <a:bodyPr/>
          <a:lstStyle/>
          <a:p>
            <a:r>
              <a:rPr lang="ar-IQ" b="1" dirty="0"/>
              <a:t>مفهوم ادارة علاقات الموظفين:-</a:t>
            </a:r>
            <a:r>
              <a:rPr lang="en-US" dirty="0"/>
              <a:t/>
            </a:r>
            <a:br>
              <a:rPr lang="en-US" dirty="0"/>
            </a:br>
            <a:endParaRPr lang="ar-IQ" dirty="0"/>
          </a:p>
        </p:txBody>
      </p:sp>
    </p:spTree>
    <p:extLst>
      <p:ext uri="{BB962C8B-B14F-4D97-AF65-F5344CB8AC3E}">
        <p14:creationId xmlns:p14="http://schemas.microsoft.com/office/powerpoint/2010/main" val="2101419485"/>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340769"/>
            <a:ext cx="8928991" cy="4785394"/>
          </a:xfrm>
        </p:spPr>
        <p:txBody>
          <a:bodyPr>
            <a:normAutofit fontScale="92500"/>
          </a:bodyPr>
          <a:lstStyle/>
          <a:p>
            <a:r>
              <a:rPr lang="ar-IQ" dirty="0" smtClean="0"/>
              <a:t>تبرز </a:t>
            </a:r>
            <a:r>
              <a:rPr lang="ar-IQ" dirty="0"/>
              <a:t>اهمية ادارة علاقات الموظفين داخل </a:t>
            </a:r>
            <a:r>
              <a:rPr lang="ar-IQ" dirty="0" smtClean="0"/>
              <a:t>المنظمة بالاتي </a:t>
            </a:r>
            <a:r>
              <a:rPr lang="ar-IQ" dirty="0"/>
              <a:t>:-</a:t>
            </a:r>
            <a:endParaRPr lang="en-US" dirty="0"/>
          </a:p>
          <a:p>
            <a:pPr lvl="0"/>
            <a:r>
              <a:rPr lang="ar-SA" dirty="0"/>
              <a:t>تساعد ادارة علاقات الموظفين على  تحسين قدرة المنظمة على اتخاذ قرارات عالية المخاطر</a:t>
            </a:r>
            <a:r>
              <a:rPr lang="ar-IQ" dirty="0"/>
              <a:t>ة وذلك لكون الموظفين يدعمون تلك القرارات ويتحملون المخاطر من اجل انجاحها</a:t>
            </a:r>
            <a:endParaRPr lang="en-US" dirty="0"/>
          </a:p>
          <a:p>
            <a:pPr lvl="0"/>
            <a:r>
              <a:rPr lang="ar-SA" dirty="0"/>
              <a:t> ان ادارة علاقات الموظفين  تساهم في تحسين مستوى التعاون بين الموظفين  العاملين والادارة والتي تنعكس على </a:t>
            </a:r>
            <a:r>
              <a:rPr lang="ar-IQ" dirty="0"/>
              <a:t>مستوى </a:t>
            </a:r>
            <a:r>
              <a:rPr lang="ar-SA" dirty="0"/>
              <a:t>اداء الانتاجية </a:t>
            </a:r>
            <a:r>
              <a:rPr lang="ar-IQ" dirty="0"/>
              <a:t>ل</a:t>
            </a:r>
            <a:r>
              <a:rPr lang="ar-SA" dirty="0"/>
              <a:t>لمنظمة</a:t>
            </a:r>
            <a:endParaRPr lang="en-US" dirty="0"/>
          </a:p>
          <a:p>
            <a:pPr lvl="0"/>
            <a:r>
              <a:rPr lang="ar-SA" dirty="0"/>
              <a:t> من خلال العلاقات الطيبة التي تخلقها الادارة تستطيع من خلالها توجيه الموظفين نحو تحقيق الاهداف المشتركة</a:t>
            </a:r>
            <a:r>
              <a:rPr lang="en-US" dirty="0"/>
              <a:t>.</a:t>
            </a:r>
          </a:p>
          <a:p>
            <a:pPr lvl="0"/>
            <a:r>
              <a:rPr lang="ar-SA" dirty="0"/>
              <a:t> ان  التعامل الجيد من قبل الادارة العليا في ادارة علاقات الموظفين تؤدي الى  تحسين العلاقة بين زملاء العمل أي زيادة الرغبة في الثقة بالأخرين</a:t>
            </a:r>
            <a:r>
              <a:rPr lang="ar-IQ" dirty="0"/>
              <a:t> .</a:t>
            </a:r>
            <a:endParaRPr lang="en-US" dirty="0"/>
          </a:p>
          <a:p>
            <a:r>
              <a:rPr lang="ar-SA" dirty="0"/>
              <a:t>ان ادارة علاقات الجيدة بين الموظفين والادارة تمكنها من رفع مستوى قدرة المنظمة على ادارة الاجراءات واستحداث التكنولوجيا ونظم الادارة وتحقيق الاهداف لكون الموظفين يدعمون ذلك التغيير ويساهمون في نجاحه لكونهم يشعرون ان تحقيق اهداف المنظمة هي تحقيق اهدافهم</a:t>
            </a:r>
            <a:endParaRPr lang="ar-IQ" dirty="0"/>
          </a:p>
        </p:txBody>
      </p:sp>
      <p:sp>
        <p:nvSpPr>
          <p:cNvPr id="3" name="عنوان 2"/>
          <p:cNvSpPr>
            <a:spLocks noGrp="1"/>
          </p:cNvSpPr>
          <p:nvPr>
            <p:ph type="title"/>
          </p:nvPr>
        </p:nvSpPr>
        <p:spPr/>
        <p:txBody>
          <a:bodyPr/>
          <a:lstStyle/>
          <a:p>
            <a:pPr algn="r"/>
            <a:r>
              <a:rPr lang="ar-IQ" sz="4400" b="1" dirty="0"/>
              <a:t>ثانيا: اهمية ادارة علاقات الموظفين:-</a:t>
            </a:r>
            <a:r>
              <a:rPr lang="en-US" dirty="0"/>
              <a:t/>
            </a:r>
            <a:br>
              <a:rPr lang="en-US" dirty="0"/>
            </a:br>
            <a:endParaRPr lang="ar-IQ" dirty="0"/>
          </a:p>
        </p:txBody>
      </p:sp>
    </p:spTree>
    <p:extLst>
      <p:ext uri="{BB962C8B-B14F-4D97-AF65-F5344CB8AC3E}">
        <p14:creationId xmlns:p14="http://schemas.microsoft.com/office/powerpoint/2010/main" val="251881281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124744"/>
            <a:ext cx="9144000" cy="5733256"/>
          </a:xfrm>
        </p:spPr>
        <p:txBody>
          <a:bodyPr>
            <a:normAutofit/>
          </a:bodyPr>
          <a:lstStyle/>
          <a:p>
            <a:r>
              <a:rPr lang="ar-IQ" dirty="0" smtClean="0"/>
              <a:t>ان </a:t>
            </a:r>
            <a:r>
              <a:rPr lang="ar-IQ" dirty="0"/>
              <a:t>ادارة العلاقات بين الموظفين في المنظمة لها كثير من الخصائص </a:t>
            </a:r>
            <a:r>
              <a:rPr lang="ar-IQ" dirty="0" smtClean="0"/>
              <a:t>الايجابية</a:t>
            </a:r>
            <a:r>
              <a:rPr lang="ar-SA" dirty="0" smtClean="0"/>
              <a:t>)</a:t>
            </a:r>
            <a:r>
              <a:rPr lang="ar-IQ" dirty="0" smtClean="0"/>
              <a:t> </a:t>
            </a:r>
            <a:r>
              <a:rPr lang="ar-IQ" dirty="0"/>
              <a:t>كالاتي :-</a:t>
            </a:r>
            <a:endParaRPr lang="en-US" dirty="0"/>
          </a:p>
          <a:p>
            <a:r>
              <a:rPr lang="ar-SA" b="1" dirty="0"/>
              <a:t>1.الكفاءة : وهي</a:t>
            </a:r>
            <a:r>
              <a:rPr lang="ar-SA" dirty="0"/>
              <a:t> قيام المديرين بتطوير علاقات ايجابية مع العاملين من اجل تعزيز وتحسين مستوى الثقة المتبادلة بينهم</a:t>
            </a:r>
            <a:r>
              <a:rPr lang="en-US" dirty="0"/>
              <a:t>.</a:t>
            </a:r>
          </a:p>
          <a:p>
            <a:r>
              <a:rPr lang="ar-SA" b="1" dirty="0"/>
              <a:t>2. الانفتاح</a:t>
            </a:r>
            <a:r>
              <a:rPr lang="en-US" b="1" dirty="0"/>
              <a:t>: </a:t>
            </a:r>
            <a:r>
              <a:rPr lang="ar-SA" dirty="0"/>
              <a:t>يمثل الانفتاح احد الجوانب الرئيسة من اجل تعزيز العلاقة بين الموظف والمدير  الموثوق يكونون اكثر قدرة على اكتساب المهارات والمحافظة عليها وجذب الموظفين</a:t>
            </a:r>
            <a:r>
              <a:rPr lang="en-US" dirty="0"/>
              <a:t>.</a:t>
            </a:r>
          </a:p>
          <a:p>
            <a:r>
              <a:rPr lang="ar-SA" b="1" dirty="0"/>
              <a:t>3. الموثوقية</a:t>
            </a:r>
            <a:r>
              <a:rPr lang="en-US" b="1" dirty="0"/>
              <a:t>: </a:t>
            </a:r>
            <a:r>
              <a:rPr lang="ar-SA" dirty="0"/>
              <a:t>أي ضرورة ان يكون المدير مصدر ثقة لدى العاملين ويعمل على معالجة السلوكيات والمشاكل والاحداث غير المرغوبة داخل العمل</a:t>
            </a:r>
            <a:endParaRPr lang="en-US" dirty="0"/>
          </a:p>
          <a:p>
            <a:r>
              <a:rPr lang="ar-SA" b="1" dirty="0"/>
              <a:t>4.القدرة على التنبؤ</a:t>
            </a:r>
            <a:r>
              <a:rPr lang="en-US" b="1" dirty="0"/>
              <a:t>: </a:t>
            </a:r>
            <a:r>
              <a:rPr lang="ar-SA" dirty="0"/>
              <a:t>وتتمثل في اهمية استمرار الثقة مع مرور الوقت من خلال بناء العلاقة</a:t>
            </a:r>
            <a:endParaRPr lang="en-US" dirty="0"/>
          </a:p>
          <a:p>
            <a:r>
              <a:rPr lang="ar-SA" dirty="0"/>
              <a:t>بشكل يلبي اهداف المنظمة</a:t>
            </a:r>
            <a:endParaRPr lang="en-US" dirty="0"/>
          </a:p>
          <a:p>
            <a:r>
              <a:rPr lang="ar-SA" dirty="0"/>
              <a:t>5.</a:t>
            </a:r>
            <a:r>
              <a:rPr lang="ar-SA" b="1" dirty="0"/>
              <a:t> القدرة في استعمال التقنيات الحديثة</a:t>
            </a:r>
            <a:r>
              <a:rPr lang="en-US" b="1" dirty="0"/>
              <a:t> ) </a:t>
            </a:r>
            <a:r>
              <a:rPr lang="ar-SA" b="1" dirty="0"/>
              <a:t>الكفاءة الفنية</a:t>
            </a:r>
            <a:r>
              <a:rPr lang="en-US" b="1" dirty="0"/>
              <a:t> ( : </a:t>
            </a:r>
            <a:r>
              <a:rPr lang="ar-SA" dirty="0"/>
              <a:t>وتشير الى مدى قدرة الموظفين ورغبتهم بالتدريب لتعلم على هذه التقنيات لكون تربطهم علاقة وثقيه بالمدير مما  يساهم في تحقيق اهداف المنظمة .</a:t>
            </a:r>
            <a:endParaRPr lang="en-US" dirty="0"/>
          </a:p>
          <a:p>
            <a:endParaRPr lang="ar-IQ" dirty="0"/>
          </a:p>
        </p:txBody>
      </p:sp>
      <p:sp>
        <p:nvSpPr>
          <p:cNvPr id="3" name="عنوان 2"/>
          <p:cNvSpPr>
            <a:spLocks noGrp="1"/>
          </p:cNvSpPr>
          <p:nvPr>
            <p:ph type="title"/>
          </p:nvPr>
        </p:nvSpPr>
        <p:spPr>
          <a:xfrm>
            <a:off x="827584" y="260648"/>
            <a:ext cx="7756263" cy="1054250"/>
          </a:xfrm>
        </p:spPr>
        <p:txBody>
          <a:bodyPr/>
          <a:lstStyle/>
          <a:p>
            <a:pPr algn="r"/>
            <a:r>
              <a:rPr lang="ar-IQ" sz="3600" b="1" dirty="0"/>
              <a:t>ثالثا: خصائص ادارة علاقات الموظفين :-</a:t>
            </a:r>
            <a:r>
              <a:rPr lang="en-US" dirty="0"/>
              <a:t/>
            </a:r>
            <a:br>
              <a:rPr lang="en-US" dirty="0"/>
            </a:br>
            <a:endParaRPr lang="ar-IQ" dirty="0"/>
          </a:p>
        </p:txBody>
      </p:sp>
    </p:spTree>
    <p:extLst>
      <p:ext uri="{BB962C8B-B14F-4D97-AF65-F5344CB8AC3E}">
        <p14:creationId xmlns:p14="http://schemas.microsoft.com/office/powerpoint/2010/main" val="643474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heel(1)">
                                      <p:cBhvr>
                                        <p:cTn id="11" dur="20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340769"/>
            <a:ext cx="9143999" cy="4785394"/>
          </a:xfrm>
        </p:spPr>
        <p:txBody>
          <a:bodyPr/>
          <a:lstStyle/>
          <a:p>
            <a:r>
              <a:rPr lang="ar-SA" b="1" dirty="0" smtClean="0"/>
              <a:t>.التنوع</a:t>
            </a:r>
            <a:endParaRPr lang="ar-IQ" b="1" dirty="0" smtClean="0"/>
          </a:p>
          <a:p>
            <a:endParaRPr lang="ar-IQ" b="1" dirty="0" smtClean="0"/>
          </a:p>
          <a:p>
            <a:r>
              <a:rPr lang="ar-SA" b="1" dirty="0"/>
              <a:t>.القواعد والاجراءات </a:t>
            </a:r>
            <a:r>
              <a:rPr lang="ar-SA" b="1" dirty="0" smtClean="0"/>
              <a:t>والمعايير</a:t>
            </a:r>
            <a:endParaRPr lang="ar-IQ" b="1" dirty="0" smtClean="0"/>
          </a:p>
          <a:p>
            <a:endParaRPr lang="ar-IQ" b="1" dirty="0" smtClean="0"/>
          </a:p>
          <a:p>
            <a:r>
              <a:rPr lang="ar-SA" b="1" dirty="0"/>
              <a:t>المخاطرة</a:t>
            </a:r>
            <a:r>
              <a:rPr lang="en-US" b="1" dirty="0"/>
              <a:t>: </a:t>
            </a:r>
            <a:endParaRPr lang="ar-IQ" b="1" dirty="0" smtClean="0"/>
          </a:p>
          <a:p>
            <a:endParaRPr lang="ar-IQ" b="1" dirty="0" smtClean="0"/>
          </a:p>
          <a:p>
            <a:r>
              <a:rPr lang="ar-SA" b="1" dirty="0"/>
              <a:t>المعلومات </a:t>
            </a:r>
            <a:r>
              <a:rPr lang="en-US" dirty="0"/>
              <a:t>: </a:t>
            </a:r>
            <a:endParaRPr lang="en-US" dirty="0" smtClean="0"/>
          </a:p>
          <a:p>
            <a:endParaRPr lang="ar-IQ" dirty="0" smtClean="0"/>
          </a:p>
          <a:p>
            <a:r>
              <a:rPr lang="ar-SA" b="1" dirty="0"/>
              <a:t>بيئة العمل </a:t>
            </a:r>
            <a:endParaRPr lang="ar-IQ" dirty="0"/>
          </a:p>
        </p:txBody>
      </p:sp>
      <p:sp>
        <p:nvSpPr>
          <p:cNvPr id="3" name="عنوان 2"/>
          <p:cNvSpPr>
            <a:spLocks noGrp="1"/>
          </p:cNvSpPr>
          <p:nvPr>
            <p:ph type="title"/>
          </p:nvPr>
        </p:nvSpPr>
        <p:spPr>
          <a:xfrm>
            <a:off x="827584" y="188640"/>
            <a:ext cx="7756263" cy="1054250"/>
          </a:xfrm>
        </p:spPr>
        <p:txBody>
          <a:bodyPr/>
          <a:lstStyle/>
          <a:p>
            <a:pPr algn="r"/>
            <a:r>
              <a:rPr lang="ar-SA" sz="4400" b="1" dirty="0"/>
              <a:t>رابعا :العوامل التي تعزز إدارة علاقات الموظفين داخل المنظمة </a:t>
            </a:r>
            <a:r>
              <a:rPr lang="ar-IQ" sz="4400" b="1" dirty="0"/>
              <a:t>:-</a:t>
            </a:r>
            <a:endParaRPr lang="ar-IQ" sz="4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268760"/>
            <a:ext cx="5832648"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50138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circle(in)">
                                      <p:cBhvr>
                                        <p:cTn id="14" dur="2000"/>
                                        <p:tgtEl>
                                          <p:spTgt spid="2">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wheel(1)">
                                      <p:cBhvr>
                                        <p:cTn id="19" dur="2000"/>
                                        <p:tgtEl>
                                          <p:spTgt spid="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wheel(1)">
                                      <p:cBhvr>
                                        <p:cTn id="24"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628801"/>
            <a:ext cx="9143999" cy="5229200"/>
          </a:xfrm>
        </p:spPr>
        <p:txBody>
          <a:bodyPr>
            <a:normAutofit/>
          </a:bodyPr>
          <a:lstStyle/>
          <a:p>
            <a:r>
              <a:rPr lang="ar-IQ" dirty="0" smtClean="0"/>
              <a:t>1- </a:t>
            </a:r>
            <a:r>
              <a:rPr lang="ar-IQ" dirty="0"/>
              <a:t>الإيمان بقيمة الموظف: على الادارة العليا أن تؤمن بأن لكل موظف شخصية متميزة يجب احترامها وتقديرها</a:t>
            </a:r>
            <a:endParaRPr lang="en-US" dirty="0"/>
          </a:p>
          <a:p>
            <a:r>
              <a:rPr lang="ar-IQ" dirty="0"/>
              <a:t>2- المشاركة والتعاون: فالعمل الجماعي وأكثر قيمة وفاعلية في انجاز الاعمال من العمل الفردي</a:t>
            </a:r>
            <a:endParaRPr lang="en-US" dirty="0"/>
          </a:p>
          <a:p>
            <a:r>
              <a:rPr lang="ar-IQ" dirty="0"/>
              <a:t>3- العدالة: على القائد أو الادارة العليا  هذه المنظمة أن تعامل مع جميع الموظفين  معاملة تتسم بالمساواة والعدل بعيدة عن التحيز والمحاباة، وذلك على ضوء قدرات الأفراد وإمكانياتهم ومواهبهم، إيمانا بمبدأ الفروق الفردية بين العاملين </a:t>
            </a:r>
            <a:endParaRPr lang="en-US" dirty="0"/>
          </a:p>
          <a:p>
            <a:r>
              <a:rPr lang="ar-IQ" dirty="0"/>
              <a:t>4- التحديث والتطوير: بمعنى ضرورة تغذية العلاقات الداخلية للموظفين في المنظمة وفق التطورات والمستجدات التنظيمية  المنشودة</a:t>
            </a:r>
            <a:endParaRPr lang="en-US" dirty="0"/>
          </a:p>
          <a:p>
            <a:endParaRPr lang="ar-IQ" dirty="0"/>
          </a:p>
        </p:txBody>
      </p:sp>
      <p:sp>
        <p:nvSpPr>
          <p:cNvPr id="3" name="عنوان 2"/>
          <p:cNvSpPr>
            <a:spLocks noGrp="1"/>
          </p:cNvSpPr>
          <p:nvPr>
            <p:ph type="title"/>
          </p:nvPr>
        </p:nvSpPr>
        <p:spPr/>
        <p:txBody>
          <a:bodyPr/>
          <a:lstStyle/>
          <a:p>
            <a:pPr algn="r"/>
            <a:r>
              <a:rPr lang="ar-IQ" sz="4000" b="1" dirty="0"/>
              <a:t>خامسا: أسس  اداة العلاقات للموظفين:-</a:t>
            </a:r>
            <a:r>
              <a:rPr lang="en-US" dirty="0"/>
              <a:t/>
            </a:r>
            <a:br>
              <a:rPr lang="en-US" dirty="0"/>
            </a:br>
            <a:endParaRPr lang="ar-IQ" dirty="0"/>
          </a:p>
        </p:txBody>
      </p:sp>
    </p:spTree>
    <p:extLst>
      <p:ext uri="{BB962C8B-B14F-4D97-AF65-F5344CB8AC3E}">
        <p14:creationId xmlns:p14="http://schemas.microsoft.com/office/powerpoint/2010/main" val="29341634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248347"/>
            <a:ext cx="8784975" cy="4421013"/>
          </a:xfrm>
        </p:spPr>
        <p:txBody>
          <a:bodyPr>
            <a:normAutofit fontScale="47500" lnSpcReduction="20000"/>
          </a:bodyPr>
          <a:lstStyle/>
          <a:p>
            <a:r>
              <a:rPr lang="ar-IQ" sz="5100" b="1" dirty="0" smtClean="0">
                <a:cs typeface="+mj-cs"/>
              </a:rPr>
              <a:t>مفهوم </a:t>
            </a:r>
            <a:r>
              <a:rPr lang="ar-IQ" sz="5100" b="1" dirty="0">
                <a:cs typeface="+mj-cs"/>
              </a:rPr>
              <a:t>صوت الموظفين :-</a:t>
            </a:r>
            <a:endParaRPr lang="en-US" sz="5100" b="1" dirty="0">
              <a:cs typeface="+mj-cs"/>
            </a:endParaRPr>
          </a:p>
          <a:p>
            <a:r>
              <a:rPr lang="ar-SA" sz="5100" b="1" dirty="0">
                <a:cs typeface="+mj-cs"/>
              </a:rPr>
              <a:t>وهي العملية الي يتم عن طريقها السماح للموظفين ان يكونوا مؤثرين في المنظمة عن طريق التعبير عن الافكار والآراء بالعمل التعبير عن الأفكار أو الآباء أو الموظفين الأكفاء أو البيئة المحيطة بنه يمثل الاستباقية لتفادي وقوع الحدث، إنه نهج وقائي لتجنب وقوع الحدث كدواء يخدم العمل الإنتاجي أو الخدمي ويتحدى سلامة </a:t>
            </a:r>
            <a:r>
              <a:rPr lang="ar-SA" sz="5100" b="1" dirty="0" smtClean="0">
                <a:cs typeface="+mj-cs"/>
              </a:rPr>
              <a:t>الموظف</a:t>
            </a:r>
            <a:endParaRPr lang="ar-IQ" sz="5100" b="1" dirty="0" smtClean="0">
              <a:cs typeface="+mj-cs"/>
            </a:endParaRPr>
          </a:p>
          <a:p>
            <a:r>
              <a:rPr lang="ar-IQ" sz="5100" b="1" dirty="0">
                <a:cs typeface="+mj-cs"/>
              </a:rPr>
              <a:t>قدرة الموظفين على التعبير وجهات نظرهم وآرائهم ومخاوفهم واقتراحاتهم ، و لهذه الجهود للتأثير على القرارات في </a:t>
            </a:r>
            <a:r>
              <a:rPr lang="ar-IQ" sz="5100" b="1" dirty="0" smtClean="0">
                <a:cs typeface="+mj-cs"/>
              </a:rPr>
              <a:t>العمل</a:t>
            </a:r>
          </a:p>
          <a:p>
            <a:r>
              <a:rPr lang="ar-IQ" sz="5100" b="1" dirty="0" smtClean="0">
                <a:cs typeface="+mj-cs"/>
              </a:rPr>
              <a:t>هو  </a:t>
            </a:r>
            <a:r>
              <a:rPr lang="ar-IQ" sz="5100" b="1" dirty="0">
                <a:cs typeface="+mj-cs"/>
              </a:rPr>
              <a:t>السلوك ذاتي الصادر  بالفظ من قبل الموظف داخل المنظمة والذي ينطوي على ابداء الموظف للآراء والمقترحات والمعلومات  والتي يسعى من خلالها الى المساعدة في حل ومواجهة المشاكل التي تحدث في المنظمات  وذلك ولائه  لمنظمتهُ بهدف تحسين الأداء ورفع الانتاجية وتحقيق التميز الوظيفي </a:t>
            </a:r>
            <a:endParaRPr lang="en-US" sz="5100" b="1" dirty="0">
              <a:cs typeface="+mj-cs"/>
            </a:endParaRPr>
          </a:p>
          <a:p>
            <a:endParaRPr lang="ar-IQ" sz="3800" b="1" dirty="0"/>
          </a:p>
        </p:txBody>
      </p:sp>
      <p:sp>
        <p:nvSpPr>
          <p:cNvPr id="3" name="عنوان 2"/>
          <p:cNvSpPr>
            <a:spLocks noGrp="1"/>
          </p:cNvSpPr>
          <p:nvPr>
            <p:ph type="title"/>
          </p:nvPr>
        </p:nvSpPr>
        <p:spPr/>
        <p:txBody>
          <a:bodyPr/>
          <a:lstStyle/>
          <a:p>
            <a:r>
              <a:rPr lang="ar-IQ" b="1" dirty="0"/>
              <a:t>مفهوم صوت الموظفين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 y="-99392"/>
            <a:ext cx="907300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53289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85000" lnSpcReduction="20000"/>
          </a:bodyPr>
          <a:lstStyle/>
          <a:p>
            <a:r>
              <a:rPr lang="ar-IQ" dirty="0"/>
              <a:t>	</a:t>
            </a:r>
            <a:r>
              <a:rPr lang="ar-IQ" b="1" dirty="0">
                <a:cs typeface="+mj-cs"/>
              </a:rPr>
              <a:t>وتبرز اهمية صوت الموظف  من </a:t>
            </a:r>
            <a:r>
              <a:rPr lang="ar-IQ" b="1" dirty="0" smtClean="0">
                <a:cs typeface="+mj-cs"/>
              </a:rPr>
              <a:t>الاتي:-</a:t>
            </a:r>
            <a:endParaRPr lang="en-US" b="1" dirty="0">
              <a:cs typeface="+mj-cs"/>
            </a:endParaRPr>
          </a:p>
          <a:p>
            <a:r>
              <a:rPr lang="ar-IQ" b="1" dirty="0">
                <a:cs typeface="+mj-cs"/>
              </a:rPr>
              <a:t>1. ان اهمية  سماع صوت الموظفين يؤدي الى تحقيق الرضا الوظيفي ، يقلل دوران الموظفين</a:t>
            </a:r>
            <a:endParaRPr lang="en-US" b="1" dirty="0">
              <a:cs typeface="+mj-cs"/>
            </a:endParaRPr>
          </a:p>
          <a:p>
            <a:r>
              <a:rPr lang="ar-IQ" b="1" dirty="0">
                <a:cs typeface="+mj-cs"/>
              </a:rPr>
              <a:t>2. ان اهمية صوت الموظفين  بقود الالتزام العالي بوقات الدوام ، مما يقلل انخفاض معدلات الغياب </a:t>
            </a:r>
            <a:endParaRPr lang="en-US" b="1" dirty="0">
              <a:cs typeface="+mj-cs"/>
            </a:endParaRPr>
          </a:p>
          <a:p>
            <a:r>
              <a:rPr lang="ar-IQ" b="1" dirty="0">
                <a:cs typeface="+mj-cs"/>
              </a:rPr>
              <a:t>3. إن أهمية صوت الموظف والمشاركة في صنع القرار ترتبط ارتباطاً ايجابياً برضا الموظفين عن العمل و من ثم المنظمة .</a:t>
            </a:r>
            <a:endParaRPr lang="en-US" b="1" dirty="0">
              <a:cs typeface="+mj-cs"/>
            </a:endParaRPr>
          </a:p>
          <a:p>
            <a:r>
              <a:rPr lang="ar-IQ" b="1" dirty="0">
                <a:cs typeface="+mj-cs"/>
              </a:rPr>
              <a:t>4. ان سماع صوت الموظف يعزز من الانتماء الوظيفي بحيث يعتبر الموظفين انهم جزء </a:t>
            </a:r>
            <a:r>
              <a:rPr lang="ar-IQ" b="1" dirty="0" err="1">
                <a:cs typeface="+mj-cs"/>
              </a:rPr>
              <a:t>لايتجزء</a:t>
            </a:r>
            <a:r>
              <a:rPr lang="ar-IQ" b="1" dirty="0">
                <a:cs typeface="+mj-cs"/>
              </a:rPr>
              <a:t> من المنظمة ، مما يسعون في حل المشاكل التي تواجه المنظمة</a:t>
            </a:r>
            <a:endParaRPr lang="en-US" b="1" dirty="0">
              <a:cs typeface="+mj-cs"/>
            </a:endParaRPr>
          </a:p>
          <a:p>
            <a:r>
              <a:rPr lang="ar-IQ" b="1" dirty="0">
                <a:cs typeface="+mj-cs"/>
              </a:rPr>
              <a:t>5.إن إتاحة الفرصة للموظف في إيصال صوته لما يحمله من أفكار في صياغة السياسات تمثل العنصر المهم في رفع معنوياته  لديهم</a:t>
            </a:r>
            <a:endParaRPr lang="en-US" b="1" dirty="0">
              <a:cs typeface="+mj-cs"/>
            </a:endParaRPr>
          </a:p>
          <a:p>
            <a:r>
              <a:rPr lang="ar-IQ" b="1" dirty="0">
                <a:cs typeface="+mj-cs"/>
              </a:rPr>
              <a:t>6. تظهر أهمية  صوت الموظف في تحسين نوعية القرارات وجعل القرار المتخذ أكثر ثباتاً وقبولاً لدى العاملين ,فيعملون على تنفيذه بحماس شديد ورغبه صادقة.</a:t>
            </a:r>
            <a:endParaRPr lang="en-US" b="1" dirty="0">
              <a:cs typeface="+mj-cs"/>
            </a:endParaRPr>
          </a:p>
          <a:p>
            <a:endParaRPr lang="ar-IQ" dirty="0"/>
          </a:p>
        </p:txBody>
      </p:sp>
      <p:sp>
        <p:nvSpPr>
          <p:cNvPr id="3" name="عنوان 2"/>
          <p:cNvSpPr>
            <a:spLocks noGrp="1"/>
          </p:cNvSpPr>
          <p:nvPr>
            <p:ph type="title"/>
          </p:nvPr>
        </p:nvSpPr>
        <p:spPr/>
        <p:txBody>
          <a:bodyPr/>
          <a:lstStyle/>
          <a:p>
            <a:r>
              <a:rPr lang="ar-SA" b="1" dirty="0"/>
              <a:t>سابعا: اهمية صوت الموظف:-</a:t>
            </a:r>
            <a:r>
              <a:rPr lang="en-US" dirty="0"/>
              <a:t/>
            </a:r>
            <a:br>
              <a:rPr lang="en-US" dirty="0"/>
            </a:br>
            <a:endParaRPr lang="ar-IQ" dirty="0"/>
          </a:p>
        </p:txBody>
      </p:sp>
    </p:spTree>
    <p:extLst>
      <p:ext uri="{BB962C8B-B14F-4D97-AF65-F5344CB8AC3E}">
        <p14:creationId xmlns:p14="http://schemas.microsoft.com/office/powerpoint/2010/main" val="54807639"/>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1354</Words>
  <Application>Microsoft Office PowerPoint</Application>
  <PresentationFormat>On-screen Show (4:3)</PresentationFormat>
  <Paragraphs>147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Book Antiqua</vt:lpstr>
      <vt:lpstr>Calibri</vt:lpstr>
      <vt:lpstr>Simplified Arabic</vt:lpstr>
      <vt:lpstr>Times New Roman</vt:lpstr>
      <vt:lpstr>Wingdings</vt:lpstr>
      <vt:lpstr>غلاف فني</vt:lpstr>
      <vt:lpstr>ورقة بحثية بعنوان  managing Employee relations&amp; Employee voice + career silence   </vt:lpstr>
      <vt:lpstr>PowerPoint Presentation</vt:lpstr>
      <vt:lpstr>مفهوم ادارة علاقات الموظفين:- </vt:lpstr>
      <vt:lpstr>ثانيا: اهمية ادارة علاقات الموظفين:- </vt:lpstr>
      <vt:lpstr>ثالثا: خصائص ادارة علاقات الموظفين :- </vt:lpstr>
      <vt:lpstr>رابعا :العوامل التي تعزز إدارة علاقات الموظفين داخل المنظمة :-</vt:lpstr>
      <vt:lpstr>خامسا: أسس  اداة العلاقات للموظفين:- </vt:lpstr>
      <vt:lpstr>مفهوم صوت الموظفين :-</vt:lpstr>
      <vt:lpstr>سابعا: اهمية صوت الموظف:- </vt:lpstr>
      <vt:lpstr>ثامنا: ابعاد صوت الموظفين :-</vt:lpstr>
      <vt:lpstr>تاسعا : اهداف صوت الموظف :-</vt:lpstr>
      <vt:lpstr>عاشرا :اسباب اعتماد صوت الموظفين :- </vt:lpstr>
      <vt:lpstr>احد عشر : مراحل صوت الموظف </vt:lpstr>
      <vt:lpstr>اثنا عشر :انواع صوت الموظف:- </vt:lpstr>
      <vt:lpstr>الثالث عشر :ممارسة الصوت داخل المنظمات الاعمال :-  </vt:lpstr>
      <vt:lpstr>الرابع عشر :مفهوم الصمت الوظيفي </vt:lpstr>
      <vt:lpstr>الخامس عشر :اسباب الصمت الوظيفي </vt:lpstr>
      <vt:lpstr>السادس عشر: انواع الصمت الوظيفي :- </vt:lpstr>
      <vt:lpstr>السابع عشر :-الاثار المترتبة على الصمت الوظيفي :- </vt:lpstr>
      <vt:lpstr>شكرا لأصغائكم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ورقة بحثية بعنوان  managing Employee relations&amp; Employee voice + career silence</dc:title>
  <dc:creator>ALFANY</dc:creator>
  <cp:lastModifiedBy>Maher</cp:lastModifiedBy>
  <cp:revision>9</cp:revision>
  <dcterms:created xsi:type="dcterms:W3CDTF">2022-10-08T21:13:24Z</dcterms:created>
  <dcterms:modified xsi:type="dcterms:W3CDTF">2023-10-21T15:48:30Z</dcterms:modified>
</cp:coreProperties>
</file>