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EC01053B-BD70-47EB-9FEC-DA29AEFF3B91}" type="datetimeFigureOut">
              <a:rPr lang="en-US" smtClean="0"/>
              <a:t>10/21/2023</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F0DAAE7D-DA40-4CE2-9E98-6D2D7A90D3F5}"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07224078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01053B-BD70-47EB-9FEC-DA29AEFF3B91}" type="datetimeFigureOut">
              <a:rPr lang="en-US" smtClean="0"/>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DAAE7D-DA40-4CE2-9E98-6D2D7A90D3F5}" type="slidenum">
              <a:rPr lang="en-US" smtClean="0"/>
              <a:t>‹#›</a:t>
            </a:fld>
            <a:endParaRPr lang="en-US"/>
          </a:p>
        </p:txBody>
      </p:sp>
    </p:spTree>
    <p:extLst>
      <p:ext uri="{BB962C8B-B14F-4D97-AF65-F5344CB8AC3E}">
        <p14:creationId xmlns:p14="http://schemas.microsoft.com/office/powerpoint/2010/main" val="3676882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01053B-BD70-47EB-9FEC-DA29AEFF3B91}" type="datetimeFigureOut">
              <a:rPr lang="en-US" smtClean="0"/>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DAAE7D-DA40-4CE2-9E98-6D2D7A90D3F5}" type="slidenum">
              <a:rPr lang="en-US" smtClean="0"/>
              <a:t>‹#›</a:t>
            </a:fld>
            <a:endParaRPr lang="en-US"/>
          </a:p>
        </p:txBody>
      </p:sp>
    </p:spTree>
    <p:extLst>
      <p:ext uri="{BB962C8B-B14F-4D97-AF65-F5344CB8AC3E}">
        <p14:creationId xmlns:p14="http://schemas.microsoft.com/office/powerpoint/2010/main" val="4281474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01053B-BD70-47EB-9FEC-DA29AEFF3B91}" type="datetimeFigureOut">
              <a:rPr lang="en-US" smtClean="0"/>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DAAE7D-DA40-4CE2-9E98-6D2D7A90D3F5}" type="slidenum">
              <a:rPr lang="en-US" smtClean="0"/>
              <a:t>‹#›</a:t>
            </a:fld>
            <a:endParaRPr lang="en-US"/>
          </a:p>
        </p:txBody>
      </p:sp>
    </p:spTree>
    <p:extLst>
      <p:ext uri="{BB962C8B-B14F-4D97-AF65-F5344CB8AC3E}">
        <p14:creationId xmlns:p14="http://schemas.microsoft.com/office/powerpoint/2010/main" val="1291378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EC01053B-BD70-47EB-9FEC-DA29AEFF3B91}" type="datetimeFigureOut">
              <a:rPr lang="en-US" smtClean="0"/>
              <a:t>10/21/2023</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F0DAAE7D-DA40-4CE2-9E98-6D2D7A90D3F5}"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24852003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01053B-BD70-47EB-9FEC-DA29AEFF3B91}" type="datetimeFigureOut">
              <a:rPr lang="en-US" smtClean="0"/>
              <a:t>10/21/2023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DAAE7D-DA40-4CE2-9E98-6D2D7A90D3F5}" type="slidenum">
              <a:rPr lang="en-US" smtClean="0"/>
              <a:t>‹#›</a:t>
            </a:fld>
            <a:endParaRPr lang="en-US"/>
          </a:p>
        </p:txBody>
      </p:sp>
    </p:spTree>
    <p:extLst>
      <p:ext uri="{BB962C8B-B14F-4D97-AF65-F5344CB8AC3E}">
        <p14:creationId xmlns:p14="http://schemas.microsoft.com/office/powerpoint/2010/main" val="1232544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01053B-BD70-47EB-9FEC-DA29AEFF3B91}" type="datetimeFigureOut">
              <a:rPr lang="en-US" smtClean="0"/>
              <a:t>10/21/2023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DAAE7D-DA40-4CE2-9E98-6D2D7A90D3F5}" type="slidenum">
              <a:rPr lang="en-US" smtClean="0"/>
              <a:t>‹#›</a:t>
            </a:fld>
            <a:endParaRPr lang="en-US"/>
          </a:p>
        </p:txBody>
      </p:sp>
    </p:spTree>
    <p:extLst>
      <p:ext uri="{BB962C8B-B14F-4D97-AF65-F5344CB8AC3E}">
        <p14:creationId xmlns:p14="http://schemas.microsoft.com/office/powerpoint/2010/main" val="2559560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C01053B-BD70-47EB-9FEC-DA29AEFF3B91}" type="datetimeFigureOut">
              <a:rPr lang="en-US" smtClean="0"/>
              <a:t>10/21/2023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DAAE7D-DA40-4CE2-9E98-6D2D7A90D3F5}" type="slidenum">
              <a:rPr lang="en-US" smtClean="0"/>
              <a:t>‹#›</a:t>
            </a:fld>
            <a:endParaRPr lang="en-US"/>
          </a:p>
        </p:txBody>
      </p:sp>
    </p:spTree>
    <p:extLst>
      <p:ext uri="{BB962C8B-B14F-4D97-AF65-F5344CB8AC3E}">
        <p14:creationId xmlns:p14="http://schemas.microsoft.com/office/powerpoint/2010/main" val="3848564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01053B-BD70-47EB-9FEC-DA29AEFF3B91}" type="datetimeFigureOut">
              <a:rPr lang="en-US" smtClean="0"/>
              <a:t>10/21/2023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DAAE7D-DA40-4CE2-9E98-6D2D7A90D3F5}" type="slidenum">
              <a:rPr lang="en-US" smtClean="0"/>
              <a:t>‹#›</a:t>
            </a:fld>
            <a:endParaRPr lang="en-US"/>
          </a:p>
        </p:txBody>
      </p:sp>
    </p:spTree>
    <p:extLst>
      <p:ext uri="{BB962C8B-B14F-4D97-AF65-F5344CB8AC3E}">
        <p14:creationId xmlns:p14="http://schemas.microsoft.com/office/powerpoint/2010/main" val="2802470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C01053B-BD70-47EB-9FEC-DA29AEFF3B91}" type="datetimeFigureOut">
              <a:rPr lang="en-US" smtClean="0"/>
              <a:t>10/21/2023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F0DAAE7D-DA40-4CE2-9E98-6D2D7A90D3F5}"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3907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C01053B-BD70-47EB-9FEC-DA29AEFF3B91}" type="datetimeFigureOut">
              <a:rPr lang="en-US" smtClean="0"/>
              <a:t>10/21/2023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F0DAAE7D-DA40-4CE2-9E98-6D2D7A90D3F5}"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81171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EC01053B-BD70-47EB-9FEC-DA29AEFF3B91}" type="datetimeFigureOut">
              <a:rPr lang="en-US" smtClean="0"/>
              <a:t>10/21/2023</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F0DAAE7D-DA40-4CE2-9E98-6D2D7A90D3F5}"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922067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322023"/>
            <a:ext cx="8361229" cy="3569465"/>
          </a:xfrm>
        </p:spPr>
        <p:style>
          <a:lnRef idx="1">
            <a:schemeClr val="accent6"/>
          </a:lnRef>
          <a:fillRef idx="2">
            <a:schemeClr val="accent6"/>
          </a:fillRef>
          <a:effectRef idx="1">
            <a:schemeClr val="accent6"/>
          </a:effectRef>
          <a:fontRef idx="minor">
            <a:schemeClr val="dk1"/>
          </a:fontRef>
        </p:style>
        <p:txBody>
          <a:bodyPr>
            <a:normAutofit/>
          </a:bodyPr>
          <a:lstStyle/>
          <a:p>
            <a:r>
              <a:rPr lang="en-US" sz="3600" b="1" dirty="0" smtClean="0">
                <a:solidFill>
                  <a:srgbClr val="0070C0"/>
                </a:solidFill>
              </a:rPr>
              <a:t>professionalism and ethical of human resource </a:t>
            </a:r>
            <a:br>
              <a:rPr lang="en-US" sz="3600" b="1" dirty="0" smtClean="0">
                <a:solidFill>
                  <a:srgbClr val="0070C0"/>
                </a:solidFill>
              </a:rPr>
            </a:br>
            <a:r>
              <a:rPr lang="en-US" sz="3600" b="1" dirty="0" smtClean="0">
                <a:solidFill>
                  <a:srgbClr val="0070C0"/>
                </a:solidFill>
              </a:rPr>
              <a:t>Corporate  Social Responsibility </a:t>
            </a:r>
            <a:br>
              <a:rPr lang="en-US" sz="3600" b="1" dirty="0" smtClean="0">
                <a:solidFill>
                  <a:srgbClr val="0070C0"/>
                </a:solidFill>
              </a:rPr>
            </a:br>
            <a:r>
              <a:rPr lang="en-US" sz="3600" b="1" dirty="0" smtClean="0">
                <a:solidFill>
                  <a:srgbClr val="0070C0"/>
                </a:solidFill>
              </a:rPr>
              <a:t>The changing roles of human resource management professionalism</a:t>
            </a:r>
            <a:endParaRPr lang="en-US" sz="3600" b="1" dirty="0">
              <a:solidFill>
                <a:srgbClr val="0070C0"/>
              </a:solidFill>
            </a:endParaRPr>
          </a:p>
        </p:txBody>
      </p:sp>
      <p:sp>
        <p:nvSpPr>
          <p:cNvPr id="3" name="Subtitle 2"/>
          <p:cNvSpPr>
            <a:spLocks noGrp="1"/>
          </p:cNvSpPr>
          <p:nvPr>
            <p:ph type="subTitle" idx="1"/>
          </p:nvPr>
        </p:nvSpPr>
        <p:spPr>
          <a:xfrm>
            <a:off x="399414" y="5410506"/>
            <a:ext cx="6831673" cy="1086237"/>
          </a:xfrm>
        </p:spPr>
        <p:style>
          <a:lnRef idx="1">
            <a:schemeClr val="accent5"/>
          </a:lnRef>
          <a:fillRef idx="3">
            <a:schemeClr val="accent5"/>
          </a:fillRef>
          <a:effectRef idx="2">
            <a:schemeClr val="accent5"/>
          </a:effectRef>
          <a:fontRef idx="minor">
            <a:schemeClr val="lt1"/>
          </a:fontRef>
        </p:style>
        <p:txBody>
          <a:bodyPr/>
          <a:lstStyle/>
          <a:p>
            <a:r>
              <a:rPr lang="ar-IQ" dirty="0" smtClean="0"/>
              <a:t>مقدم الى : </a:t>
            </a:r>
            <a:r>
              <a:rPr lang="ar-IQ" dirty="0" smtClean="0">
                <a:solidFill>
                  <a:srgbClr val="FF0000"/>
                </a:solidFill>
              </a:rPr>
              <a:t>أ.م.د. سمية عباس مجيد المحترمة </a:t>
            </a:r>
          </a:p>
          <a:p>
            <a:r>
              <a:rPr lang="ar-IQ" dirty="0" smtClean="0"/>
              <a:t>من قبل الطالبة : فاتن نهاد جواد </a:t>
            </a:r>
            <a:endParaRPr lang="en-US" dirty="0"/>
          </a:p>
        </p:txBody>
      </p:sp>
    </p:spTree>
    <p:extLst>
      <p:ext uri="{BB962C8B-B14F-4D97-AF65-F5344CB8AC3E}">
        <p14:creationId xmlns:p14="http://schemas.microsoft.com/office/powerpoint/2010/main" val="1577645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83174"/>
          </a:xfrm>
        </p:spPr>
        <p:txBody>
          <a:bodyPr>
            <a:normAutofit fontScale="90000"/>
          </a:bodyPr>
          <a:lstStyle/>
          <a:p>
            <a:endParaRPr lang="en-US" dirty="0"/>
          </a:p>
        </p:txBody>
      </p:sp>
      <p:sp>
        <p:nvSpPr>
          <p:cNvPr id="3" name="Content Placeholder 2"/>
          <p:cNvSpPr>
            <a:spLocks noGrp="1"/>
          </p:cNvSpPr>
          <p:nvPr>
            <p:ph idx="1"/>
          </p:nvPr>
        </p:nvSpPr>
        <p:spPr>
          <a:xfrm>
            <a:off x="838200" y="1156771"/>
            <a:ext cx="10515600" cy="5020192"/>
          </a:xfrm>
        </p:spPr>
        <p:txBody>
          <a:bodyPr/>
          <a:lstStyle/>
          <a:p>
            <a:pPr algn="r" rtl="1"/>
            <a:r>
              <a:rPr lang="ar-IQ" dirty="0"/>
              <a:t>ح) </a:t>
            </a:r>
            <a:r>
              <a:rPr lang="ar-IQ" b="1" dirty="0"/>
              <a:t>ممارسات العمل</a:t>
            </a:r>
            <a:r>
              <a:rPr lang="ar-IQ" dirty="0"/>
              <a:t> </a:t>
            </a:r>
            <a:endParaRPr lang="en-US" dirty="0"/>
          </a:p>
          <a:p>
            <a:pPr algn="r" rtl="1"/>
            <a:r>
              <a:rPr lang="ar-IQ" dirty="0"/>
              <a:t> - انشاء بيئة عمل صحية وامنة والعمل على تعزيز رفاهية الموظفين من خلال تحسين نوعية الحياة العملية المقدمة لهم والسعي لتقليل الضغط الذي قد يتعرض له الموظفين.</a:t>
            </a:r>
            <a:endParaRPr lang="en-US" dirty="0"/>
          </a:p>
          <a:p>
            <a:pPr algn="r" rtl="1"/>
            <a:r>
              <a:rPr lang="ar-IQ" dirty="0"/>
              <a:t>- العمل على توفير فرص متساوية للجميع فيما يتعلق بالتوظيف والاختيار والتعلم والتطوير واحترام الاختلافات بين الافراد  ومنحهم التقدير والسماح لهم بأظهار مواهبهم.</a:t>
            </a:r>
            <a:endParaRPr lang="en-US" dirty="0"/>
          </a:p>
          <a:p>
            <a:pPr algn="r" rtl="1"/>
            <a:r>
              <a:rPr lang="ar-IQ" dirty="0"/>
              <a:t>- الحفاظ على الأمن الوظيفي قدر الامكان واتخاذ إجراءات بديلة لتجنب تقليص العمل ، ومحاولة التخفيف من اثاره عن الاضطرار لاعتماده .  </a:t>
            </a:r>
            <a:endParaRPr lang="en-US" dirty="0"/>
          </a:p>
          <a:p>
            <a:pPr marL="0" indent="0" algn="r" rtl="1">
              <a:buNone/>
            </a:pPr>
            <a:endParaRPr lang="en-US" dirty="0"/>
          </a:p>
        </p:txBody>
      </p:sp>
    </p:spTree>
    <p:extLst>
      <p:ext uri="{BB962C8B-B14F-4D97-AF65-F5344CB8AC3E}">
        <p14:creationId xmlns:p14="http://schemas.microsoft.com/office/powerpoint/2010/main" val="4191484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6393"/>
          </a:xfrm>
        </p:spPr>
        <p:txBody>
          <a:bodyPr>
            <a:normAutofit/>
          </a:bodyPr>
          <a:lstStyle/>
          <a:p>
            <a:pPr algn="ctr" rtl="1"/>
            <a:r>
              <a:rPr lang="ar-SA" sz="3000" b="1" dirty="0">
                <a:solidFill>
                  <a:srgbClr val="FF0000"/>
                </a:solidFill>
              </a:rPr>
              <a:t>الأخلاق والاحترافية </a:t>
            </a:r>
            <a:endParaRPr lang="en-US" sz="3000" dirty="0">
              <a:solidFill>
                <a:srgbClr val="FF0000"/>
              </a:solidFill>
            </a:endParaRPr>
          </a:p>
        </p:txBody>
      </p:sp>
      <p:pic>
        <p:nvPicPr>
          <p:cNvPr id="5" name="Content Placeholder 4"/>
          <p:cNvPicPr>
            <a:picLocks noGrp="1"/>
          </p:cNvPicPr>
          <p:nvPr>
            <p:ph idx="1"/>
          </p:nvPr>
        </p:nvPicPr>
        <p:blipFill rotWithShape="1">
          <a:blip r:embed="rId2"/>
          <a:srcRect l="26343" t="36969" r="21200" b="10855"/>
          <a:stretch/>
        </p:blipFill>
        <p:spPr bwMode="auto">
          <a:xfrm>
            <a:off x="1858886" y="1641513"/>
            <a:ext cx="8992728" cy="461147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830141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67068"/>
          </a:xfrm>
        </p:spPr>
        <p:txBody>
          <a:bodyPr>
            <a:normAutofit fontScale="90000"/>
          </a:bodyPr>
          <a:lstStyle/>
          <a:p>
            <a:pPr algn="ctr" rtl="1"/>
            <a:r>
              <a:rPr lang="ar-IQ" b="1" dirty="0">
                <a:solidFill>
                  <a:srgbClr val="FF0000"/>
                </a:solidFill>
              </a:rPr>
              <a:t>رابعا : المسؤولية الاجتماعية للشركات </a:t>
            </a:r>
            <a:r>
              <a:rPr lang="en-US" dirty="0"/>
              <a:t/>
            </a:r>
            <a:br>
              <a:rPr lang="en-US" dirty="0"/>
            </a:br>
            <a:endParaRPr lang="en-US" dirty="0"/>
          </a:p>
        </p:txBody>
      </p:sp>
      <p:sp>
        <p:nvSpPr>
          <p:cNvPr id="3" name="Content Placeholder 2"/>
          <p:cNvSpPr>
            <a:spLocks noGrp="1"/>
          </p:cNvSpPr>
          <p:nvPr>
            <p:ph idx="1"/>
          </p:nvPr>
        </p:nvSpPr>
        <p:spPr>
          <a:xfrm>
            <a:off x="838200" y="1432194"/>
            <a:ext cx="10515600" cy="4744769"/>
          </a:xfrm>
        </p:spPr>
        <p:txBody>
          <a:bodyPr>
            <a:normAutofit fontScale="92500" lnSpcReduction="10000"/>
          </a:bodyPr>
          <a:lstStyle/>
          <a:p>
            <a:pPr algn="r" rtl="1"/>
            <a:r>
              <a:rPr lang="ar-SA" sz="3200" dirty="0"/>
              <a:t>بالمسؤولية الاجتماعية بشكل عام هي "الاخلاقيات التي تفترض ان أي كيان سواء كان منظّمةً أو فردًا تقع على عاتقه العمل لمصلحة </a:t>
            </a:r>
            <a:r>
              <a:rPr lang="ar-IQ" sz="3200" dirty="0" smtClean="0"/>
              <a:t>المجتمع ويكون </a:t>
            </a:r>
            <a:r>
              <a:rPr lang="ar-IQ" sz="3200" dirty="0"/>
              <a:t>لها دورا مؤثرا ومهما في الشركات بشكل </a:t>
            </a:r>
            <a:r>
              <a:rPr lang="ar-IQ" sz="3200" dirty="0" smtClean="0"/>
              <a:t>عام .</a:t>
            </a:r>
          </a:p>
          <a:p>
            <a:pPr algn="r" rtl="1"/>
            <a:r>
              <a:rPr lang="ar-IQ" sz="3200" dirty="0" smtClean="0"/>
              <a:t> </a:t>
            </a:r>
            <a:r>
              <a:rPr lang="ar-IQ" sz="3200" dirty="0"/>
              <a:t>اما المسؤولية الاجتماعية للشركات فتعرف بكونها "فلسفة تتبناها المنظمة بهدف الارتقاء بالمجتمع وكل الاطراف ذوي العلاقة لتكون من أولويات الادارة اكثر من تحقيق الارباح الذي يعد الهدف التقليدي للمنظمات " </a:t>
            </a:r>
            <a:endParaRPr lang="ar-IQ" sz="3200" dirty="0" smtClean="0"/>
          </a:p>
          <a:p>
            <a:pPr algn="r" rtl="1"/>
            <a:r>
              <a:rPr lang="ar-IQ" sz="3200" dirty="0" smtClean="0"/>
              <a:t>"</a:t>
            </a:r>
            <a:r>
              <a:rPr lang="ar-IQ" sz="3200" dirty="0"/>
              <a:t>إجراءات وسياسات تنظيمية خاصة  تأخذ في الاعتبار توقعات أصحاب المصلحة والمحصلة النهائية للأداء الاقتصادي والاجتماعي والبيئي" </a:t>
            </a:r>
            <a:endParaRPr lang="en-US" sz="3200" dirty="0"/>
          </a:p>
        </p:txBody>
      </p:sp>
    </p:spTree>
    <p:extLst>
      <p:ext uri="{BB962C8B-B14F-4D97-AF65-F5344CB8AC3E}">
        <p14:creationId xmlns:p14="http://schemas.microsoft.com/office/powerpoint/2010/main" val="28760095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4359"/>
          </a:xfrm>
        </p:spPr>
        <p:txBody>
          <a:bodyPr>
            <a:normAutofit fontScale="90000"/>
          </a:bodyPr>
          <a:lstStyle/>
          <a:p>
            <a:endParaRPr lang="en-US" dirty="0"/>
          </a:p>
        </p:txBody>
      </p:sp>
      <p:sp>
        <p:nvSpPr>
          <p:cNvPr id="3" name="Content Placeholder 2"/>
          <p:cNvSpPr>
            <a:spLocks noGrp="1"/>
          </p:cNvSpPr>
          <p:nvPr>
            <p:ph idx="1"/>
          </p:nvPr>
        </p:nvSpPr>
        <p:spPr>
          <a:xfrm>
            <a:off x="838200" y="1299990"/>
            <a:ext cx="10515600" cy="4876973"/>
          </a:xfrm>
        </p:spPr>
        <p:txBody>
          <a:bodyPr>
            <a:normAutofit fontScale="92500" lnSpcReduction="10000"/>
          </a:bodyPr>
          <a:lstStyle/>
          <a:p>
            <a:pPr algn="r" rtl="1"/>
            <a:r>
              <a:rPr lang="ar-IQ" sz="3500" dirty="0"/>
              <a:t>ان المبادئ والحقوق الأساسية في العمل الواردة في إعلان منظمة العمل الدولية لعام 1998 ، والتي لا تزال سارية  المفعول تتعلق بحقوق الإنسان الأساسية الموجودة بغض النظر عن مستوى التنمية الاقتصادية ، حيث تحدد : </a:t>
            </a:r>
            <a:endParaRPr lang="en-US" sz="3500" dirty="0"/>
          </a:p>
          <a:p>
            <a:pPr lvl="0" algn="r" rtl="1"/>
            <a:r>
              <a:rPr lang="ar-IQ" sz="3500" dirty="0"/>
              <a:t>الحرية النقابية</a:t>
            </a:r>
            <a:r>
              <a:rPr lang="en-US" sz="3500" dirty="0"/>
              <a:t>.</a:t>
            </a:r>
          </a:p>
          <a:p>
            <a:pPr lvl="0" algn="r" rtl="1"/>
            <a:r>
              <a:rPr lang="ar-IQ" sz="3500" dirty="0"/>
              <a:t> الاعتراف بحق المفاوضة الجماعية</a:t>
            </a:r>
            <a:r>
              <a:rPr lang="en-US" sz="3500" dirty="0"/>
              <a:t>.</a:t>
            </a:r>
          </a:p>
          <a:p>
            <a:pPr lvl="0" algn="r" rtl="1"/>
            <a:r>
              <a:rPr lang="ar-IQ" sz="3500" dirty="0"/>
              <a:t> القضاء على السخرة أو العمل الإجباري</a:t>
            </a:r>
            <a:r>
              <a:rPr lang="en-US" sz="3500" dirty="0"/>
              <a:t>.</a:t>
            </a:r>
          </a:p>
          <a:p>
            <a:pPr lvl="0" algn="r" rtl="1"/>
            <a:r>
              <a:rPr lang="ar-IQ" sz="3500" dirty="0"/>
              <a:t>إلغاء تشغيل الأطفال</a:t>
            </a:r>
            <a:r>
              <a:rPr lang="en-US" sz="3500" dirty="0"/>
              <a:t>.</a:t>
            </a:r>
          </a:p>
          <a:p>
            <a:pPr lvl="0" algn="r" rtl="1"/>
            <a:r>
              <a:rPr lang="ar-IQ" sz="3500" dirty="0"/>
              <a:t>القضاء على التمييز في العمل</a:t>
            </a:r>
            <a:r>
              <a:rPr lang="en-US" sz="3500" dirty="0"/>
              <a:t>. </a:t>
            </a:r>
          </a:p>
          <a:p>
            <a:pPr algn="r" rtl="1"/>
            <a:endParaRPr lang="en-US" dirty="0"/>
          </a:p>
        </p:txBody>
      </p:sp>
    </p:spTree>
    <p:extLst>
      <p:ext uri="{BB962C8B-B14F-4D97-AF65-F5344CB8AC3E}">
        <p14:creationId xmlns:p14="http://schemas.microsoft.com/office/powerpoint/2010/main" val="16320431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6562"/>
          </a:xfrm>
        </p:spPr>
        <p:txBody>
          <a:bodyPr>
            <a:normAutofit fontScale="90000"/>
          </a:bodyPr>
          <a:lstStyle/>
          <a:p>
            <a:pPr algn="ctr" rtl="1"/>
            <a:r>
              <a:rPr lang="ar-IQ" sz="3900" b="1" dirty="0">
                <a:solidFill>
                  <a:srgbClr val="FF0000"/>
                </a:solidFill>
              </a:rPr>
              <a:t>دوافع  تبني المنظمات للمسؤولية الاجتماعية </a:t>
            </a:r>
            <a:r>
              <a:rPr lang="en-US" dirty="0"/>
              <a:t/>
            </a:r>
            <a:br>
              <a:rPr lang="en-US" dirty="0"/>
            </a:br>
            <a:endParaRPr lang="en-US" dirty="0"/>
          </a:p>
        </p:txBody>
      </p:sp>
      <p:sp>
        <p:nvSpPr>
          <p:cNvPr id="3" name="Content Placeholder 2"/>
          <p:cNvSpPr>
            <a:spLocks noGrp="1"/>
          </p:cNvSpPr>
          <p:nvPr>
            <p:ph idx="1"/>
          </p:nvPr>
        </p:nvSpPr>
        <p:spPr>
          <a:xfrm>
            <a:off x="937352" y="1520327"/>
            <a:ext cx="10515600" cy="5207479"/>
          </a:xfrm>
        </p:spPr>
        <p:txBody>
          <a:bodyPr>
            <a:normAutofit fontScale="85000" lnSpcReduction="20000"/>
          </a:bodyPr>
          <a:lstStyle/>
          <a:p>
            <a:pPr algn="justLow" rtl="1"/>
            <a:r>
              <a:rPr lang="ar-IQ" dirty="0"/>
              <a:t> أ</a:t>
            </a:r>
            <a:r>
              <a:rPr lang="ar-IQ" sz="3300" dirty="0"/>
              <a:t>) حالة العمل : بالنسبة لأولئك الذين يعتقدون أن الربح هو الشاغل الوحيد للأعمال التجارية ، فإن زيادة الأرباح من خلال الانخراط في المسؤولية الاجتماعية للشركات سيكون حافزًا كبيرًا ، على سبيل المثال يمكن تحسين الأرباح بسرعة عن طريق تقليل استخدام الموارد (التدفئة ، الإضاءة ، الماء ، إلخ) أو عن طريق إعادة التدوير .</a:t>
            </a:r>
            <a:endParaRPr lang="en-US" sz="3300" dirty="0"/>
          </a:p>
          <a:p>
            <a:pPr algn="justLow" rtl="1"/>
            <a:r>
              <a:rPr lang="ar-IQ" sz="3300" dirty="0"/>
              <a:t>ب) ضغط المستهلك: يشير سيناريو النزعة الاستهلاكية الأخلاقية إلى أن المسؤولية الاجتماعية للشركات يمكن أن تصبح أكثر انتشارًا في الشركات العاملة في الأسواق </a:t>
            </a:r>
            <a:r>
              <a:rPr lang="ar-IQ" sz="3300" dirty="0" smtClean="0"/>
              <a:t>التنافسية.</a:t>
            </a:r>
          </a:p>
          <a:p>
            <a:pPr algn="justLow" rtl="1"/>
            <a:r>
              <a:rPr lang="ar-IQ" sz="3300" dirty="0"/>
              <a:t>ج) الضغوط التنظيمية والعالمية: أحد الضغوط الرئيسية هو التنظيم ، على الرغم من وجود أدلة وافرة على استخدام المنظمات الكبيرة لسلطتها في إجبار الحكومات على إضعاف لوائح البيئة والسلامة ، </a:t>
            </a:r>
            <a:r>
              <a:rPr lang="ar-IQ" sz="3300" dirty="0" smtClean="0"/>
              <a:t>إلا </a:t>
            </a:r>
            <a:r>
              <a:rPr lang="ar-IQ" sz="3300" dirty="0"/>
              <a:t>أن القوانين والقواعد تؤثر على السلوك ، وبشكل عام تتزايد الضغوط التشريعية والتنظيمية </a:t>
            </a:r>
            <a:r>
              <a:rPr lang="ar-IQ" sz="3300" dirty="0" smtClean="0"/>
              <a:t>لإقناع </a:t>
            </a:r>
            <a:r>
              <a:rPr lang="ar-IQ" sz="3300" dirty="0"/>
              <a:t>الأفراد والمنظمات بمعالجة القضايا الرئيسية مثل الاحتباس الحراري والفقر .</a:t>
            </a:r>
            <a:endParaRPr lang="en-US" sz="3300" dirty="0"/>
          </a:p>
          <a:p>
            <a:pPr algn="r" rtl="1"/>
            <a:endParaRPr lang="en-US" dirty="0"/>
          </a:p>
        </p:txBody>
      </p:sp>
    </p:spTree>
    <p:extLst>
      <p:ext uri="{BB962C8B-B14F-4D97-AF65-F5344CB8AC3E}">
        <p14:creationId xmlns:p14="http://schemas.microsoft.com/office/powerpoint/2010/main" val="11637868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4528"/>
          </a:xfrm>
        </p:spPr>
        <p:txBody>
          <a:bodyPr>
            <a:normAutofit/>
          </a:bodyPr>
          <a:lstStyle/>
          <a:p>
            <a:endParaRPr lang="en-US" dirty="0"/>
          </a:p>
        </p:txBody>
      </p:sp>
      <p:sp>
        <p:nvSpPr>
          <p:cNvPr id="3" name="Content Placeholder 2"/>
          <p:cNvSpPr>
            <a:spLocks noGrp="1"/>
          </p:cNvSpPr>
          <p:nvPr>
            <p:ph idx="1"/>
          </p:nvPr>
        </p:nvSpPr>
        <p:spPr>
          <a:xfrm>
            <a:off x="838200" y="1454227"/>
            <a:ext cx="10515600" cy="4722736"/>
          </a:xfrm>
        </p:spPr>
        <p:txBody>
          <a:bodyPr/>
          <a:lstStyle/>
          <a:p>
            <a:pPr algn="r" rtl="1"/>
            <a:r>
              <a:rPr lang="ar-IQ" sz="3300" dirty="0"/>
              <a:t>د) القيم المعيارية : في بعض المنظمات يكون الرئيس التنفيذي او مجلس الادارة وفي بعض الحالات  تكون النقابات العمالية هي القوة دافعة للتغيير من خلال القيادة المعيارية</a:t>
            </a:r>
            <a:r>
              <a:rPr lang="en-US" sz="3300" dirty="0"/>
              <a:t>. </a:t>
            </a:r>
          </a:p>
          <a:p>
            <a:pPr marL="0" indent="0" algn="r" rtl="1">
              <a:buNone/>
            </a:pPr>
            <a:r>
              <a:rPr lang="ar-IQ" sz="3300" dirty="0" smtClean="0"/>
              <a:t>فمن </a:t>
            </a:r>
            <a:r>
              <a:rPr lang="ar-IQ" sz="3300" dirty="0"/>
              <a:t>خلال التدريب في كليات إدارة الأعمال العليا المديرين على تبني المسؤولية الاجتماعية للشركات يتم توضيح مبادئ التعليم الإداري المسؤول  .</a:t>
            </a:r>
            <a:endParaRPr lang="en-US" sz="3300" dirty="0"/>
          </a:p>
          <a:p>
            <a:pPr marL="0" indent="0" algn="r" rtl="1">
              <a:buNone/>
            </a:pPr>
            <a:endParaRPr lang="en-US" dirty="0"/>
          </a:p>
        </p:txBody>
      </p:sp>
    </p:spTree>
    <p:extLst>
      <p:ext uri="{BB962C8B-B14F-4D97-AF65-F5344CB8AC3E}">
        <p14:creationId xmlns:p14="http://schemas.microsoft.com/office/powerpoint/2010/main" val="35832012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IQ" sz="4000" b="1" dirty="0">
                <a:solidFill>
                  <a:srgbClr val="FF0000"/>
                </a:solidFill>
              </a:rPr>
              <a:t>اسس تطوير وتنفيذ استراتيجية المسؤولية الاجتماعية للشركات </a:t>
            </a:r>
            <a:endParaRPr lang="en-US" sz="4000"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algn="justLow" rtl="1"/>
            <a:r>
              <a:rPr lang="ar-IQ" sz="3000" dirty="0"/>
              <a:t>أ) فهم البيئة التجارية والاجتماعية التي تعمل فيها الشركة وكذلك فهم استراتيجيات الأعمال والموارد البشرية وكيف ينبغي أن تتماشى استراتيجية المسؤولية الاجتماعية للشركات </a:t>
            </a:r>
            <a:r>
              <a:rPr lang="ar-IQ" sz="3000" dirty="0" smtClean="0"/>
              <a:t>معهم.</a:t>
            </a:r>
            <a:endParaRPr lang="en-US" sz="3000" dirty="0"/>
          </a:p>
          <a:p>
            <a:pPr algn="justLow" rtl="1"/>
            <a:r>
              <a:rPr lang="ar-IQ" sz="3000" dirty="0"/>
              <a:t>ب) معرفة من هم أصحاب المصلحة (بما في ذلك الإدارة العليا) ومعرفة وجهات نظرهم وتوقعاتهم بشأن المسؤولية الاجتماعية للشركات </a:t>
            </a:r>
            <a:endParaRPr lang="en-US" sz="3000" dirty="0"/>
          </a:p>
          <a:p>
            <a:pPr algn="justLow" rtl="1"/>
            <a:r>
              <a:rPr lang="ar-IQ" sz="3000" dirty="0"/>
              <a:t> ج) تحديد المجالات التي تكون فيها أنشطة المسؤولية الاجتماعية للشركات والتي يمكن الرجوع اليها في سياق أعمال المنظمة وتقييم أهميتها بالنسبة لأصحاب المصلحة .</a:t>
            </a:r>
            <a:endParaRPr lang="en-US" sz="3000" dirty="0"/>
          </a:p>
          <a:p>
            <a:pPr algn="r" rtl="1"/>
            <a:endParaRPr lang="en-US" dirty="0"/>
          </a:p>
        </p:txBody>
      </p:sp>
    </p:spTree>
    <p:extLst>
      <p:ext uri="{BB962C8B-B14F-4D97-AF65-F5344CB8AC3E}">
        <p14:creationId xmlns:p14="http://schemas.microsoft.com/office/powerpoint/2010/main" val="1438128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8344"/>
            <a:ext cx="10515600" cy="758595"/>
          </a:xfrm>
        </p:spPr>
        <p:txBody>
          <a:bodyPr>
            <a:normAutofit fontScale="90000"/>
          </a:bodyPr>
          <a:lstStyle/>
          <a:p>
            <a:pPr algn="ctr" rtl="1"/>
            <a:r>
              <a:rPr lang="ar-IQ" b="1" dirty="0">
                <a:solidFill>
                  <a:srgbClr val="FF0000"/>
                </a:solidFill>
              </a:rPr>
              <a:t>فوائد المسؤولية الاجتماعية للشركات</a:t>
            </a:r>
            <a:r>
              <a:rPr lang="en-US" dirty="0"/>
              <a:t/>
            </a:r>
            <a:br>
              <a:rPr lang="en-US" dirty="0"/>
            </a:br>
            <a:endParaRPr lang="en-US" dirty="0"/>
          </a:p>
        </p:txBody>
      </p:sp>
      <p:sp>
        <p:nvSpPr>
          <p:cNvPr id="3" name="Content Placeholder 2"/>
          <p:cNvSpPr>
            <a:spLocks noGrp="1"/>
          </p:cNvSpPr>
          <p:nvPr>
            <p:ph idx="1"/>
          </p:nvPr>
        </p:nvSpPr>
        <p:spPr>
          <a:xfrm>
            <a:off x="838200" y="1553378"/>
            <a:ext cx="10515600" cy="4623585"/>
          </a:xfrm>
        </p:spPr>
        <p:txBody>
          <a:bodyPr>
            <a:normAutofit fontScale="92500" lnSpcReduction="10000"/>
          </a:bodyPr>
          <a:lstStyle/>
          <a:p>
            <a:pPr algn="justLow" rtl="1"/>
            <a:r>
              <a:rPr lang="ar-IQ" sz="3300" dirty="0"/>
              <a:t>أ) </a:t>
            </a:r>
            <a:r>
              <a:rPr lang="ar-IQ" sz="3300" b="1" dirty="0"/>
              <a:t>بناء ولاء الزبائن :</a:t>
            </a:r>
            <a:r>
              <a:rPr lang="ar-IQ" sz="3300" dirty="0"/>
              <a:t> قاعدة الزبائن المخلصين هي أحد مفاتيح الأعمال طويلة المدى النجاح ، فعندما يعتقد الزبائن أنهم قد عوملوا بشكل غير عادل فلن يكرروا تجربة الشراء ، كما ان السمعة الجيدة للشركة تساعد على تكوين صورة أكثر إيجابية لها السوق ، وعلى العكس من ذلك ، فإن سمعة التعامل غير الأخلاقي تنعكس بتائج سلبية على الشركة .</a:t>
            </a:r>
            <a:endParaRPr lang="en-US" sz="3300" dirty="0"/>
          </a:p>
          <a:p>
            <a:pPr algn="justLow" rtl="1"/>
            <a:r>
              <a:rPr lang="ar-IQ" sz="3300" dirty="0"/>
              <a:t>ب) </a:t>
            </a:r>
            <a:r>
              <a:rPr lang="ar-IQ" sz="3300" b="1" dirty="0"/>
              <a:t>الاحتفاظ بالموظفين الجيدين :</a:t>
            </a:r>
            <a:r>
              <a:rPr lang="ar-IQ" sz="3300" dirty="0"/>
              <a:t> يرغب الأفراد الموهوبين على جميع مستويات المؤسسة أن ينالوا التعويض العادل عن تفانيهم في العمل ، ولذلك فأن الشركات العادلة والمنفتحة في تعاملاتها مع الموظفين لديهم فرصة أفضل للاحتفاظ بالموهوبين</a:t>
            </a:r>
            <a:r>
              <a:rPr lang="en-US" dirty="0"/>
              <a:t>.</a:t>
            </a:r>
          </a:p>
          <a:p>
            <a:pPr algn="r" rtl="1"/>
            <a:endParaRPr lang="en-US" dirty="0"/>
          </a:p>
        </p:txBody>
      </p:sp>
    </p:spTree>
    <p:extLst>
      <p:ext uri="{BB962C8B-B14F-4D97-AF65-F5344CB8AC3E}">
        <p14:creationId xmlns:p14="http://schemas.microsoft.com/office/powerpoint/2010/main" val="1592521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6562"/>
          </a:xfrm>
        </p:spPr>
        <p:txBody>
          <a:bodyPr>
            <a:normAutofit/>
          </a:bodyPr>
          <a:lstStyle/>
          <a:p>
            <a:endParaRPr lang="en-US" dirty="0"/>
          </a:p>
        </p:txBody>
      </p:sp>
      <p:sp>
        <p:nvSpPr>
          <p:cNvPr id="3" name="Content Placeholder 2"/>
          <p:cNvSpPr>
            <a:spLocks noGrp="1"/>
          </p:cNvSpPr>
          <p:nvPr>
            <p:ph idx="1"/>
          </p:nvPr>
        </p:nvSpPr>
        <p:spPr/>
        <p:txBody>
          <a:bodyPr>
            <a:normAutofit fontScale="85000" lnSpcReduction="10000"/>
          </a:bodyPr>
          <a:lstStyle/>
          <a:p>
            <a:pPr algn="r" rtl="1"/>
            <a:r>
              <a:rPr lang="ar-IQ" sz="3300" dirty="0"/>
              <a:t>ج) </a:t>
            </a:r>
            <a:r>
              <a:rPr lang="ar-IQ" sz="3300" b="1" dirty="0"/>
              <a:t>بيئة العمل الإيجابية :</a:t>
            </a:r>
            <a:r>
              <a:rPr lang="ar-IQ" sz="3300" dirty="0"/>
              <a:t> يتحمل الموظفون مسؤولية أن يكونوا أخلاقيين ، ينبغي ان يتحلوا بالصدق بشأن قدراتهم وخبراتهم ، حيث يُنظر إلى الموظفين الأخلاقيين بكونهم جزء من فريق العمل ويمتلكون القدرة على بناء علاقات إيجابية مع زملاء العمل والمشرفين .</a:t>
            </a:r>
            <a:endParaRPr lang="en-US" sz="3300" dirty="0"/>
          </a:p>
          <a:p>
            <a:pPr algn="r" rtl="1"/>
            <a:r>
              <a:rPr lang="ar-IQ" sz="3300" dirty="0"/>
              <a:t>د) </a:t>
            </a:r>
            <a:r>
              <a:rPr lang="ar-IQ" sz="3300" b="1" dirty="0"/>
              <a:t>تجنب المشاكل القانونية :</a:t>
            </a:r>
            <a:r>
              <a:rPr lang="ar-IQ" sz="3300" dirty="0"/>
              <a:t> من المغري لإدارة الشركة أن تسعى الى الربح وربما يكون ذلك  من خلال عدم الامتثال الكامل للوائح البيئية أو قوانين العمل او تتجاهل مخاطر سلامة العمال أو استخدام مواد دون المستوى في </a:t>
            </a:r>
            <a:r>
              <a:rPr lang="ar-IQ" sz="3300" dirty="0" smtClean="0"/>
              <a:t>منتجاتهم.</a:t>
            </a:r>
            <a:endParaRPr lang="en-US" sz="3300" dirty="0"/>
          </a:p>
        </p:txBody>
      </p:sp>
    </p:spTree>
    <p:extLst>
      <p:ext uri="{BB962C8B-B14F-4D97-AF65-F5344CB8AC3E}">
        <p14:creationId xmlns:p14="http://schemas.microsoft.com/office/powerpoint/2010/main" val="2210716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86311"/>
            <a:ext cx="10515600" cy="846730"/>
          </a:xfrm>
        </p:spPr>
        <p:txBody>
          <a:bodyPr>
            <a:normAutofit fontScale="90000"/>
          </a:bodyPr>
          <a:lstStyle/>
          <a:p>
            <a:pPr algn="ctr" rtl="1"/>
            <a:r>
              <a:rPr lang="ar-IQ" sz="3700" b="1" dirty="0">
                <a:solidFill>
                  <a:srgbClr val="FF0000"/>
                </a:solidFill>
              </a:rPr>
              <a:t>خامسا : الأدوار المتغيرة لمحترفي ادارة </a:t>
            </a:r>
            <a:r>
              <a:rPr lang="ar-IQ" b="1" dirty="0">
                <a:solidFill>
                  <a:srgbClr val="FF0000"/>
                </a:solidFill>
              </a:rPr>
              <a:t>الموارد </a:t>
            </a:r>
            <a:r>
              <a:rPr lang="ar-IQ" sz="3700" b="1" dirty="0">
                <a:solidFill>
                  <a:srgbClr val="FF0000"/>
                </a:solidFill>
              </a:rPr>
              <a:t>البشرية</a:t>
            </a:r>
            <a:r>
              <a:rPr lang="en-US" dirty="0"/>
              <a:t/>
            </a:r>
            <a:br>
              <a:rPr lang="en-US" dirty="0"/>
            </a:br>
            <a:endParaRPr lang="en-US" dirty="0"/>
          </a:p>
        </p:txBody>
      </p:sp>
      <p:sp>
        <p:nvSpPr>
          <p:cNvPr id="3" name="Content Placeholder 2"/>
          <p:cNvSpPr>
            <a:spLocks noGrp="1"/>
          </p:cNvSpPr>
          <p:nvPr>
            <p:ph idx="1"/>
          </p:nvPr>
        </p:nvSpPr>
        <p:spPr>
          <a:xfrm>
            <a:off x="838200" y="1762699"/>
            <a:ext cx="10515600" cy="4722736"/>
          </a:xfrm>
        </p:spPr>
        <p:txBody>
          <a:bodyPr/>
          <a:lstStyle/>
          <a:p>
            <a:pPr algn="r" rtl="1"/>
            <a:r>
              <a:rPr lang="ar-SA" sz="3000" b="1" dirty="0"/>
              <a:t>1) تحليل دور وظيفة الموارد البشرية</a:t>
            </a:r>
            <a:endParaRPr lang="en-US" sz="3000" dirty="0"/>
          </a:p>
          <a:p>
            <a:pPr algn="r" rtl="1"/>
            <a:r>
              <a:rPr lang="ar-IQ" sz="3000" dirty="0"/>
              <a:t>ان مدير الموارد البشرية يمكن ان يتبنى واحدة من الاستراتيجيات ادناه </a:t>
            </a:r>
            <a:r>
              <a:rPr lang="ar-SA" sz="3000" dirty="0"/>
              <a:t>لاكتساب القوة والتأثير في منظمته  وهي : </a:t>
            </a:r>
            <a:endParaRPr lang="en-US" sz="3000" dirty="0"/>
          </a:p>
          <a:p>
            <a:pPr algn="r" rtl="1"/>
            <a:r>
              <a:rPr lang="ar-SA" sz="3000" dirty="0"/>
              <a:t>أ) ان يقوم بربط عمله بشكل فعلي بالقيم والمعايير السائدة في المنظمة من أجل تلبية توقعات الادارة العليا .</a:t>
            </a:r>
            <a:endParaRPr lang="en-US" sz="3000" dirty="0"/>
          </a:p>
          <a:p>
            <a:pPr algn="r" rtl="1"/>
            <a:r>
              <a:rPr lang="ar-SA" sz="3000" dirty="0"/>
              <a:t>ب) ان يلتزم بمعايير مختلفة إلى حد ما ويكتسب المصداقية والدعم للأفكار التي تحركها القيم الاجتماعية كالإنصاف والتنوع .</a:t>
            </a:r>
            <a:endParaRPr lang="en-US" sz="3000" dirty="0"/>
          </a:p>
          <a:p>
            <a:pPr algn="r" rtl="1"/>
            <a:r>
              <a:rPr lang="ar-SA" sz="3000" dirty="0"/>
              <a:t>ج) يشارك الادارة العليا في تحديد المشكلات وايجاد الحلول لها . </a:t>
            </a:r>
            <a:endParaRPr lang="en-US" sz="3000" dirty="0"/>
          </a:p>
          <a:p>
            <a:pPr marL="0" indent="0" algn="r" rtl="1">
              <a:buNone/>
            </a:pPr>
            <a:endParaRPr lang="en-US" dirty="0"/>
          </a:p>
        </p:txBody>
      </p:sp>
    </p:spTree>
    <p:extLst>
      <p:ext uri="{BB962C8B-B14F-4D97-AF65-F5344CB8AC3E}">
        <p14:creationId xmlns:p14="http://schemas.microsoft.com/office/powerpoint/2010/main" val="3662669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55294"/>
            <a:ext cx="9601200" cy="790460"/>
          </a:xfrm>
        </p:spPr>
        <p:txBody>
          <a:bodyPr>
            <a:normAutofit fontScale="90000"/>
          </a:bodyPr>
          <a:lstStyle/>
          <a:p>
            <a:pPr algn="ctr" rtl="1"/>
            <a:r>
              <a:rPr lang="ar-IQ" b="1" dirty="0">
                <a:solidFill>
                  <a:srgbClr val="FF0000"/>
                </a:solidFill>
              </a:rPr>
              <a:t>اولا : الاحترافية </a:t>
            </a:r>
            <a:r>
              <a:rPr lang="en-US" dirty="0"/>
              <a:t/>
            </a:r>
            <a:br>
              <a:rPr lang="en-US" dirty="0"/>
            </a:br>
            <a:endParaRPr lang="en-US" dirty="0"/>
          </a:p>
        </p:txBody>
      </p:sp>
      <p:sp>
        <p:nvSpPr>
          <p:cNvPr id="3" name="Content Placeholder 2"/>
          <p:cNvSpPr>
            <a:spLocks noGrp="1"/>
          </p:cNvSpPr>
          <p:nvPr>
            <p:ph idx="1"/>
          </p:nvPr>
        </p:nvSpPr>
        <p:spPr>
          <a:xfrm>
            <a:off x="1371600" y="1355075"/>
            <a:ext cx="9601200" cy="4512325"/>
          </a:xfrm>
        </p:spPr>
        <p:txBody>
          <a:bodyPr>
            <a:normAutofit lnSpcReduction="10000"/>
          </a:bodyPr>
          <a:lstStyle/>
          <a:p>
            <a:pPr algn="r" rtl="1"/>
            <a:r>
              <a:rPr lang="ar-SA" sz="2400" dirty="0"/>
              <a:t>تعرف </a:t>
            </a:r>
            <a:r>
              <a:rPr lang="ar-IQ" sz="2400" dirty="0" smtClean="0"/>
              <a:t>الاحترافية </a:t>
            </a:r>
            <a:r>
              <a:rPr lang="ar-SA" sz="2400" dirty="0" smtClean="0"/>
              <a:t> </a:t>
            </a:r>
            <a:r>
              <a:rPr lang="ar-SA" sz="2400" dirty="0"/>
              <a:t>" بأنها السلوك الذي يظهره الناس الذين يقدموا المشورة والخدمات التي تتطلب الخبرة ويمتكلون بشكل محدد أو بشكل عام معايير السلوك المقبولة" </a:t>
            </a:r>
            <a:endParaRPr lang="ar-IQ" sz="2400" dirty="0" smtClean="0"/>
          </a:p>
          <a:p>
            <a:pPr algn="r" rtl="1"/>
            <a:r>
              <a:rPr lang="ar-SA" sz="2400" dirty="0" smtClean="0"/>
              <a:t>وصف </a:t>
            </a:r>
            <a:r>
              <a:rPr lang="ar-SA" sz="2400" dirty="0"/>
              <a:t>الافراد بأنهم يتصرفون "بشكل احترافي" بكونهم يؤدون عملهم بشكل جيد ونزيه ،  وقد اشارت عدد من الدراسات </a:t>
            </a:r>
            <a:r>
              <a:rPr lang="ar-SA" sz="2400" dirty="0" smtClean="0"/>
              <a:t>ان </a:t>
            </a:r>
            <a:r>
              <a:rPr lang="ar-SA" sz="2400" dirty="0"/>
              <a:t>محترفي ادارة الموارد البشرية يمضون يوم عملهم على النحو التالي</a:t>
            </a:r>
            <a:r>
              <a:rPr lang="en-US" sz="2400" dirty="0"/>
              <a:t>:</a:t>
            </a:r>
          </a:p>
          <a:p>
            <a:pPr algn="r" rtl="1"/>
            <a:r>
              <a:rPr lang="ar-SA" sz="2400" dirty="0"/>
              <a:t>(17%) العمل على الخطط الإستراتيجية للمنظمة </a:t>
            </a:r>
            <a:endParaRPr lang="en-US" sz="2400" dirty="0"/>
          </a:p>
          <a:p>
            <a:pPr algn="r" rtl="1"/>
            <a:r>
              <a:rPr lang="ar-SA" sz="2400" dirty="0"/>
              <a:t>(14%)  التعامل مع التظلمات والاستفسارات بنسبة .</a:t>
            </a:r>
            <a:endParaRPr lang="en-US" sz="2400" dirty="0"/>
          </a:p>
          <a:p>
            <a:pPr algn="r" rtl="1"/>
            <a:r>
              <a:rPr lang="ar-SA" sz="2400" dirty="0"/>
              <a:t>(22%)  في الاجتماعات </a:t>
            </a:r>
            <a:endParaRPr lang="en-US" sz="2400" dirty="0"/>
          </a:p>
          <a:p>
            <a:pPr algn="r" rtl="1"/>
            <a:r>
              <a:rPr lang="ar-SA" sz="2400" dirty="0"/>
              <a:t>(15%) إجراء محادثات غير رسمية في العمل</a:t>
            </a:r>
            <a:endParaRPr lang="en-US" sz="2400" dirty="0"/>
          </a:p>
          <a:p>
            <a:pPr algn="r" rtl="1"/>
            <a:r>
              <a:rPr lang="ar-SA" sz="2400" dirty="0"/>
              <a:t>(32%) الاجابة على رسائل البريد الإلكتروني                    </a:t>
            </a:r>
            <a:endParaRPr lang="en-US" sz="2400" dirty="0"/>
          </a:p>
          <a:p>
            <a:pPr algn="r" rtl="1"/>
            <a:endParaRPr lang="en-US" dirty="0"/>
          </a:p>
        </p:txBody>
      </p:sp>
    </p:spTree>
    <p:extLst>
      <p:ext uri="{BB962C8B-B14F-4D97-AF65-F5344CB8AC3E}">
        <p14:creationId xmlns:p14="http://schemas.microsoft.com/office/powerpoint/2010/main" val="176928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2534" y="365126"/>
            <a:ext cx="10351265" cy="615376"/>
          </a:xfrm>
        </p:spPr>
        <p:txBody>
          <a:bodyPr>
            <a:normAutofit fontScale="90000"/>
          </a:bodyPr>
          <a:lstStyle/>
          <a:p>
            <a:endParaRPr lang="en-US" dirty="0"/>
          </a:p>
        </p:txBody>
      </p:sp>
      <p:pic>
        <p:nvPicPr>
          <p:cNvPr id="4" name="Content Placeholder 3"/>
          <p:cNvPicPr>
            <a:picLocks noGrp="1"/>
          </p:cNvPicPr>
          <p:nvPr>
            <p:ph idx="1"/>
          </p:nvPr>
        </p:nvPicPr>
        <p:blipFill rotWithShape="1">
          <a:blip r:embed="rId2"/>
          <a:srcRect l="22099" t="38605" r="12495" b="18944"/>
          <a:stretch/>
        </p:blipFill>
        <p:spPr bwMode="auto">
          <a:xfrm>
            <a:off x="1564395" y="1773716"/>
            <a:ext cx="9430439" cy="4461831"/>
          </a:xfrm>
          <a:prstGeom prst="rect">
            <a:avLst/>
          </a:prstGeom>
          <a:ln w="88900" cap="sq" cmpd="thickThin" algn="ctr">
            <a:solidFill>
              <a:srgbClr val="000000"/>
            </a:solidFill>
            <a:prstDash val="solid"/>
            <a:miter lim="800000"/>
            <a:headEnd type="none" w="med" len="med"/>
            <a:tailEnd type="none" w="med" len="med"/>
          </a:ln>
          <a:effectLst>
            <a:innerShdw blurRad="76200">
              <a:srgbClr val="000000"/>
            </a:inn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2326657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0210"/>
            <a:ext cx="10515600" cy="692494"/>
          </a:xfrm>
        </p:spPr>
        <p:txBody>
          <a:bodyPr>
            <a:normAutofit fontScale="90000"/>
          </a:bodyPr>
          <a:lstStyle/>
          <a:p>
            <a:pPr algn="ctr" rtl="1"/>
            <a:r>
              <a:rPr lang="ar-SA" sz="3200" b="1" dirty="0">
                <a:solidFill>
                  <a:srgbClr val="FF0000"/>
                </a:solidFill>
              </a:rPr>
              <a:t>2) الادوار الجديدة لمحترفي الموارد البشرية </a:t>
            </a:r>
            <a:r>
              <a:rPr lang="en-US" dirty="0"/>
              <a:t/>
            </a:r>
            <a:br>
              <a:rPr lang="en-US" dirty="0"/>
            </a:br>
            <a:endParaRPr lang="en-US" dirty="0"/>
          </a:p>
        </p:txBody>
      </p:sp>
      <p:sp>
        <p:nvSpPr>
          <p:cNvPr id="3" name="Content Placeholder 2"/>
          <p:cNvSpPr>
            <a:spLocks noGrp="1"/>
          </p:cNvSpPr>
          <p:nvPr>
            <p:ph idx="1"/>
          </p:nvPr>
        </p:nvSpPr>
        <p:spPr>
          <a:xfrm>
            <a:off x="838200" y="1211855"/>
            <a:ext cx="10515600" cy="4965108"/>
          </a:xfrm>
        </p:spPr>
        <p:txBody>
          <a:bodyPr>
            <a:normAutofit fontScale="70000" lnSpcReduction="20000"/>
          </a:bodyPr>
          <a:lstStyle/>
          <a:p>
            <a:pPr algn="justLow" rtl="1"/>
            <a:r>
              <a:rPr lang="ar-SA" sz="3000" dirty="0"/>
              <a:t>ا) </a:t>
            </a:r>
            <a:r>
              <a:rPr lang="ar-SA" sz="3000" b="1" dirty="0"/>
              <a:t>محامي للموظف :</a:t>
            </a:r>
            <a:r>
              <a:rPr lang="ar-SA" sz="3000" dirty="0"/>
              <a:t> تعمل الموارد البشرية كصوت للموظفين وتمثلهم أمام كبار المديرين وتتعاطف وتعمل على تحسين مساهمتهم والتزامهم ومشاركتهم ومعالجة حالات التمييز ان وجدت .</a:t>
            </a:r>
            <a:endParaRPr lang="en-US" sz="3000" dirty="0"/>
          </a:p>
          <a:p>
            <a:pPr algn="justLow" rtl="1"/>
            <a:r>
              <a:rPr lang="ar-SA" sz="3000" dirty="0"/>
              <a:t>ب) </a:t>
            </a:r>
            <a:r>
              <a:rPr lang="ar-SA" sz="3000" b="1" dirty="0"/>
              <a:t>خبير وظيفي :</a:t>
            </a:r>
            <a:r>
              <a:rPr lang="ar-SA" sz="3000" dirty="0"/>
              <a:t> تمتلك الموارد البشرية مجموعة من المعرفة حول إدارة وتطوير الأفراد والتي يمكن أن تسهم في صنع القرار المنظمي ، ويغطي هذا جميع المكونات الرئيسة لإدارة الموارد البشرية </a:t>
            </a:r>
            <a:endParaRPr lang="ar-IQ" sz="3000" dirty="0" smtClean="0"/>
          </a:p>
          <a:p>
            <a:pPr algn="justLow" rtl="1"/>
            <a:r>
              <a:rPr lang="ar-SA" sz="3000" dirty="0" smtClean="0"/>
              <a:t>ج</a:t>
            </a:r>
            <a:r>
              <a:rPr lang="ar-SA" sz="3000" dirty="0"/>
              <a:t>) </a:t>
            </a:r>
            <a:r>
              <a:rPr lang="ar-SA" sz="3000" b="1" dirty="0"/>
              <a:t>مطور رأس المال البشري:</a:t>
            </a:r>
            <a:r>
              <a:rPr lang="ar-SA" sz="3000" dirty="0"/>
              <a:t> العمل على تعزيز وجهة النظر القائلة بأن الموظفين هم أصول مهمة والتركيز على الممارسات والعمليات التي تساعدهم على تطوير أدوار مستقبلية داخل المنظمة  ، على سبيل المثال من خلال عمليات التطوير الوظيفي. </a:t>
            </a:r>
            <a:endParaRPr lang="en-US" sz="3000" dirty="0"/>
          </a:p>
          <a:p>
            <a:pPr algn="justLow" rtl="1"/>
            <a:r>
              <a:rPr lang="ar-SA" sz="3000" dirty="0"/>
              <a:t>د) </a:t>
            </a:r>
            <a:r>
              <a:rPr lang="ar-SA" sz="3000" b="1" dirty="0"/>
              <a:t>الشريك الاستراتيجي:</a:t>
            </a:r>
            <a:r>
              <a:rPr lang="ar-SA" sz="3000" dirty="0"/>
              <a:t> تعمل الموارد البشرية كشريك للمديرين التنفيذيين على جميع المستويات في صياغة الإستراتيجية وتنفيذها ، من خلال التحاور مع الادارة العليا والاشتراك في صياغة الاستراتيجيات التي تتوافق مع احتياجات الزبائن والنهج التنظيمية .</a:t>
            </a:r>
            <a:endParaRPr lang="en-US" sz="3000" dirty="0"/>
          </a:p>
          <a:p>
            <a:pPr algn="justLow" rtl="1"/>
            <a:r>
              <a:rPr lang="ar-SA" sz="3000" dirty="0"/>
              <a:t>هـ) </a:t>
            </a:r>
            <a:r>
              <a:rPr lang="ar-SA" sz="3000" b="1" dirty="0"/>
              <a:t>قائد الموارد البشرية:</a:t>
            </a:r>
            <a:r>
              <a:rPr lang="ar-SA" sz="3000" dirty="0"/>
              <a:t>  ان قادة الموارد البشرية تتجسد وظيفتهم في تطوير الموظفين والاسهام في صنع القرار ، وبالتالي يكتسبون الاحترام و المصداقية داخل المنظمة</a:t>
            </a:r>
            <a:r>
              <a:rPr lang="en-US" sz="3000" dirty="0"/>
              <a:t>.</a:t>
            </a:r>
          </a:p>
          <a:p>
            <a:endParaRPr lang="en-US" dirty="0"/>
          </a:p>
        </p:txBody>
      </p:sp>
    </p:spTree>
    <p:extLst>
      <p:ext uri="{BB962C8B-B14F-4D97-AF65-F5344CB8AC3E}">
        <p14:creationId xmlns:p14="http://schemas.microsoft.com/office/powerpoint/2010/main" val="4150545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2663"/>
          </a:xfrm>
        </p:spPr>
        <p:txBody>
          <a:bodyPr>
            <a:normAutofit fontScale="90000"/>
          </a:bodyPr>
          <a:lstStyle/>
          <a:p>
            <a:pPr algn="ctr" rtl="1"/>
            <a:r>
              <a:rPr lang="ar-SA" b="1" dirty="0">
                <a:solidFill>
                  <a:srgbClr val="FF0000"/>
                </a:solidFill>
              </a:rPr>
              <a:t>معايير النجاح لمحترفي الموارد البشرية </a:t>
            </a:r>
            <a:r>
              <a:rPr lang="en-US" dirty="0"/>
              <a:t/>
            </a:r>
            <a:br>
              <a:rPr lang="en-US" dirty="0"/>
            </a:br>
            <a:endParaRPr lang="en-US" dirty="0"/>
          </a:p>
        </p:txBody>
      </p:sp>
      <p:sp>
        <p:nvSpPr>
          <p:cNvPr id="3" name="Content Placeholder 2"/>
          <p:cNvSpPr>
            <a:spLocks noGrp="1"/>
          </p:cNvSpPr>
          <p:nvPr>
            <p:ph idx="1"/>
          </p:nvPr>
        </p:nvSpPr>
        <p:spPr>
          <a:xfrm>
            <a:off x="838200" y="1068636"/>
            <a:ext cx="10515600" cy="5108327"/>
          </a:xfrm>
        </p:spPr>
        <p:txBody>
          <a:bodyPr>
            <a:normAutofit/>
          </a:bodyPr>
          <a:lstStyle/>
          <a:p>
            <a:pPr algn="justLow" rtl="1"/>
            <a:r>
              <a:rPr lang="ar-SA" sz="2400" dirty="0"/>
              <a:t>أ) فهم المفاهيم الأساسية للسلوك التنظيمي والفردي في المنظمة واتخاذ الإجراءات وفقا لذلك والعمل على تطوير وتطبيق خبرات ومهارات واختصاص الموارد البشرية اختصاصي عند الحاجة .</a:t>
            </a:r>
            <a:endParaRPr lang="en-US" sz="2400" dirty="0"/>
          </a:p>
          <a:p>
            <a:pPr algn="justLow" rtl="1"/>
            <a:r>
              <a:rPr lang="ar-SA" sz="2400" dirty="0"/>
              <a:t>ب)  فهم نموذج بيئة عمل المنظمة وتقدير العوامل الرئيسة التي تؤثر على الأداء المنظمي مع ادراك القضايا أو المشكلات التي ينبغي معالجتها لتحسين القدرة والفعالية المنظمية</a:t>
            </a:r>
            <a:r>
              <a:rPr lang="en-US" sz="2400" dirty="0"/>
              <a:t>.</a:t>
            </a:r>
          </a:p>
          <a:p>
            <a:pPr algn="justLow" rtl="1"/>
            <a:r>
              <a:rPr lang="ar-SA" sz="2400" dirty="0"/>
              <a:t>ج) اعتماد نهج قائم على دعم المقترحات بشأن تطورات الموارد البشرية وفقا لبيانات ثابتة ومستمدة من تحليلات الأفراد والابحاث والمعايير وتحليل وتقييم بيئة العمل وممارسات الموارد البشرية ، وتحديد ممارسات واجراءات الموارد البشرية باسلوب واضح للجميع .</a:t>
            </a:r>
            <a:endParaRPr lang="en-US" sz="2400" dirty="0"/>
          </a:p>
          <a:p>
            <a:pPr algn="justLow" rtl="1"/>
            <a:r>
              <a:rPr lang="ar-SA" sz="2400" dirty="0"/>
              <a:t>د) فهم اهتمامات المديرين والموظفين والتواصل معهم باستمرار ، والاستجابة لطلبات المساعدة أو المشورة ، والتصرف بنزاهة وفقًا لمبادئ ثابتة تتعلق بالصدق والموثوقية والاستقامة .</a:t>
            </a:r>
            <a:endParaRPr lang="en-US" sz="2400" dirty="0"/>
          </a:p>
          <a:p>
            <a:pPr algn="r" rtl="1"/>
            <a:endParaRPr lang="en-US" dirty="0"/>
          </a:p>
        </p:txBody>
      </p:sp>
    </p:spTree>
    <p:extLst>
      <p:ext uri="{BB962C8B-B14F-4D97-AF65-F5344CB8AC3E}">
        <p14:creationId xmlns:p14="http://schemas.microsoft.com/office/powerpoint/2010/main" val="1672953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34017"/>
          </a:xfrm>
        </p:spPr>
        <p:txBody>
          <a:bodyPr/>
          <a:lstStyle/>
          <a:p>
            <a:pPr algn="ctr" rtl="1"/>
            <a:r>
              <a:rPr lang="ar-IQ" b="1" dirty="0">
                <a:solidFill>
                  <a:srgbClr val="FF0000"/>
                </a:solidFill>
              </a:rPr>
              <a:t>اخلاقيات ادارة الموارد البشرية </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algn="justLow" rtl="1"/>
            <a:r>
              <a:rPr lang="ar-IQ" sz="3600" dirty="0"/>
              <a:t>تُعرَّف الأخلاق بأنها "امتلاك الصفات او المواقف الاخلاقية " وهي ايضا  " وكذلك  هي "عملية دراسة الوعي الأخلاقي الفردي والجماعي واصدار الاحكام والشخصية والسلوك</a:t>
            </a:r>
            <a:r>
              <a:rPr lang="en-US" sz="3600" dirty="0"/>
              <a:t>" </a:t>
            </a:r>
            <a:endParaRPr lang="ar-IQ" sz="3600" dirty="0" smtClean="0"/>
          </a:p>
          <a:p>
            <a:pPr algn="justLow" rtl="1"/>
            <a:endParaRPr lang="ar-IQ" sz="3600" dirty="0"/>
          </a:p>
          <a:p>
            <a:pPr algn="justLow" rtl="1"/>
            <a:r>
              <a:rPr lang="ar-SA" sz="3600" dirty="0"/>
              <a:t>اما أخلاقيات </a:t>
            </a:r>
            <a:r>
              <a:rPr lang="ar-IQ" sz="3600" dirty="0" smtClean="0"/>
              <a:t>ادارة الموارد البشرية </a:t>
            </a:r>
            <a:r>
              <a:rPr lang="en-US" sz="3600" dirty="0"/>
              <a:t> </a:t>
            </a:r>
            <a:r>
              <a:rPr lang="ar-SA" sz="3600" dirty="0"/>
              <a:t>فهي "كافة الاجراءات الأخلاقية الناشئة حول العلاقة بين أصحاب العمل والموظفين كالحقوق والواجبات المستحقة بين صاحب العمل والموظف".</a:t>
            </a:r>
            <a:endParaRPr lang="en-US" sz="3600" dirty="0"/>
          </a:p>
        </p:txBody>
      </p:sp>
    </p:spTree>
    <p:extLst>
      <p:ext uri="{BB962C8B-B14F-4D97-AF65-F5344CB8AC3E}">
        <p14:creationId xmlns:p14="http://schemas.microsoft.com/office/powerpoint/2010/main" val="4221537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3680"/>
          </a:xfrm>
        </p:spPr>
        <p:txBody>
          <a:bodyPr/>
          <a:lstStyle/>
          <a:p>
            <a:pPr algn="ctr" rtl="1"/>
            <a:r>
              <a:rPr lang="ar-SA" b="1" dirty="0">
                <a:solidFill>
                  <a:srgbClr val="FF0000"/>
                </a:solidFill>
              </a:rPr>
              <a:t>اطر العمل الاخلاقية </a:t>
            </a:r>
            <a:endParaRPr lang="en-US" dirty="0">
              <a:solidFill>
                <a:srgbClr val="FF0000"/>
              </a:solidFill>
            </a:endParaRPr>
          </a:p>
        </p:txBody>
      </p:sp>
      <p:sp>
        <p:nvSpPr>
          <p:cNvPr id="3" name="Content Placeholder 2"/>
          <p:cNvSpPr>
            <a:spLocks noGrp="1"/>
          </p:cNvSpPr>
          <p:nvPr>
            <p:ph idx="1"/>
          </p:nvPr>
        </p:nvSpPr>
        <p:spPr>
          <a:xfrm>
            <a:off x="838200" y="1322024"/>
            <a:ext cx="10515600" cy="4854939"/>
          </a:xfrm>
        </p:spPr>
        <p:txBody>
          <a:bodyPr>
            <a:normAutofit lnSpcReduction="10000"/>
          </a:bodyPr>
          <a:lstStyle/>
          <a:p>
            <a:pPr algn="r" rtl="1"/>
            <a:r>
              <a:rPr lang="ar-IQ" sz="2500" b="1" dirty="0" smtClean="0"/>
              <a:t>أ)</a:t>
            </a:r>
            <a:r>
              <a:rPr lang="ar-SA" sz="2500" b="1" dirty="0" smtClean="0"/>
              <a:t>النظرية </a:t>
            </a:r>
            <a:r>
              <a:rPr lang="ar-SA" sz="2500" b="1" dirty="0"/>
              <a:t>الأخلاقية </a:t>
            </a:r>
            <a:endParaRPr lang="ar-IQ" sz="2500" b="1" dirty="0" smtClean="0"/>
          </a:p>
          <a:p>
            <a:pPr algn="r" rtl="1"/>
            <a:r>
              <a:rPr lang="ar-SA" sz="2500" b="1" dirty="0"/>
              <a:t>نظرية المنفعة </a:t>
            </a:r>
            <a:endParaRPr lang="en-US" sz="2500" dirty="0"/>
          </a:p>
          <a:p>
            <a:pPr algn="r" rtl="1"/>
            <a:r>
              <a:rPr lang="ar-IQ" sz="2500" b="1" dirty="0"/>
              <a:t>نظرية أصحاب المصالح </a:t>
            </a:r>
            <a:endParaRPr lang="en-US" sz="2500" dirty="0"/>
          </a:p>
          <a:p>
            <a:pPr algn="r" rtl="1"/>
            <a:r>
              <a:rPr lang="ar-IQ" sz="2500" b="1" dirty="0"/>
              <a:t>أخلاقيات الحوار  </a:t>
            </a:r>
            <a:endParaRPr lang="en-US" sz="2500" dirty="0"/>
          </a:p>
          <a:p>
            <a:pPr algn="r" rtl="1"/>
            <a:r>
              <a:rPr lang="ar-SA" sz="2500" b="1" dirty="0"/>
              <a:t>ب) المساواة </a:t>
            </a:r>
            <a:endParaRPr lang="ar-IQ" sz="2500" b="1" dirty="0" smtClean="0"/>
          </a:p>
          <a:p>
            <a:pPr algn="r" rtl="1"/>
            <a:r>
              <a:rPr lang="ar-IQ" sz="2500" b="1" dirty="0" smtClean="0"/>
              <a:t>ج)</a:t>
            </a:r>
            <a:r>
              <a:rPr lang="ar-SA" sz="2500" b="1" dirty="0" smtClean="0"/>
              <a:t>العدالة </a:t>
            </a:r>
            <a:endParaRPr lang="ar-IQ" sz="2500" b="1" dirty="0" smtClean="0"/>
          </a:p>
          <a:p>
            <a:pPr algn="r" rtl="1"/>
            <a:r>
              <a:rPr lang="ar-IQ" sz="2500" b="1" dirty="0"/>
              <a:t>العدالة الإجرائية </a:t>
            </a:r>
            <a:endParaRPr lang="en-US" sz="2500" dirty="0"/>
          </a:p>
          <a:p>
            <a:pPr algn="r" rtl="1"/>
            <a:r>
              <a:rPr lang="ar-IQ" sz="2500" b="1" dirty="0"/>
              <a:t>عدالة التوزيع </a:t>
            </a:r>
            <a:endParaRPr lang="ar-IQ" sz="2500" b="1" dirty="0" smtClean="0"/>
          </a:p>
          <a:p>
            <a:pPr algn="r" rtl="1"/>
            <a:r>
              <a:rPr lang="ar-IQ" sz="2500" b="1" dirty="0"/>
              <a:t>العدالة الإجتماعية </a:t>
            </a:r>
            <a:endParaRPr lang="en-US" sz="2500" dirty="0"/>
          </a:p>
          <a:p>
            <a:pPr algn="r" rtl="1"/>
            <a:r>
              <a:rPr lang="ar-IQ" b="1" dirty="0"/>
              <a:t>العدالة الطبيعية </a:t>
            </a:r>
            <a:endParaRPr lang="en-US" dirty="0"/>
          </a:p>
          <a:p>
            <a:pPr marL="0" indent="0" algn="r" rtl="1">
              <a:buNone/>
            </a:pPr>
            <a:endParaRPr lang="en-US" dirty="0"/>
          </a:p>
          <a:p>
            <a:pPr algn="r" rtl="1"/>
            <a:endParaRPr lang="en-US" dirty="0"/>
          </a:p>
          <a:p>
            <a:pPr algn="r" rtl="1"/>
            <a:endParaRPr lang="en-US" dirty="0"/>
          </a:p>
          <a:p>
            <a:pPr algn="r" rtl="1"/>
            <a:endParaRPr lang="en-US" dirty="0"/>
          </a:p>
        </p:txBody>
      </p:sp>
    </p:spTree>
    <p:extLst>
      <p:ext uri="{BB962C8B-B14F-4D97-AF65-F5344CB8AC3E}">
        <p14:creationId xmlns:p14="http://schemas.microsoft.com/office/powerpoint/2010/main" val="1849617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0798"/>
          </a:xfrm>
        </p:spPr>
        <p:txBody>
          <a:bodyPr>
            <a:normAutofit/>
          </a:bodyPr>
          <a:lstStyle/>
          <a:p>
            <a:pPr algn="ctr" rtl="1"/>
            <a:r>
              <a:rPr lang="ar-SA" sz="3500" b="1" dirty="0">
                <a:solidFill>
                  <a:srgbClr val="FF0000"/>
                </a:solidFill>
              </a:rPr>
              <a:t>المبادئ التوجيهية الأخلاقية لإدارة الموارد البشرية </a:t>
            </a:r>
            <a:endParaRPr lang="en-US" sz="3500" dirty="0">
              <a:solidFill>
                <a:srgbClr val="FF0000"/>
              </a:solidFill>
            </a:endParaRPr>
          </a:p>
        </p:txBody>
      </p:sp>
      <p:sp>
        <p:nvSpPr>
          <p:cNvPr id="3" name="Content Placeholder 2"/>
          <p:cNvSpPr>
            <a:spLocks noGrp="1"/>
          </p:cNvSpPr>
          <p:nvPr>
            <p:ph idx="1"/>
          </p:nvPr>
        </p:nvSpPr>
        <p:spPr>
          <a:xfrm>
            <a:off x="838200" y="1344058"/>
            <a:ext cx="10515600" cy="4711719"/>
          </a:xfrm>
        </p:spPr>
        <p:txBody>
          <a:bodyPr>
            <a:normAutofit/>
          </a:bodyPr>
          <a:lstStyle/>
          <a:p>
            <a:pPr algn="r" rtl="1"/>
            <a:r>
              <a:rPr lang="ar-IQ" dirty="0"/>
              <a:t>أ) </a:t>
            </a:r>
            <a:r>
              <a:rPr lang="ar-IQ" b="1" dirty="0"/>
              <a:t>الارشادات العامة</a:t>
            </a:r>
            <a:r>
              <a:rPr lang="ar-IQ" dirty="0"/>
              <a:t> </a:t>
            </a:r>
            <a:endParaRPr lang="en-US" dirty="0"/>
          </a:p>
          <a:p>
            <a:pPr algn="r" rtl="1"/>
            <a:r>
              <a:rPr lang="ar-IQ" dirty="0"/>
              <a:t>- الادراك بأن الأهداف الاستراتيجية للمنظمة ينبغي تضمن حقوق المنظمة والموظفين .</a:t>
            </a:r>
            <a:endParaRPr lang="en-US" dirty="0"/>
          </a:p>
          <a:p>
            <a:pPr algn="r" rtl="1"/>
            <a:r>
              <a:rPr lang="ar-IQ" dirty="0"/>
              <a:t>- الاعتراف بحق الموظفين ومراعاة احتياجاتهم الشخصية وعدم اعتبارهم مجرد وسيلة او عوامل للانتاج.</a:t>
            </a:r>
            <a:endParaRPr lang="en-US" dirty="0"/>
          </a:p>
          <a:p>
            <a:pPr algn="r" rtl="1"/>
            <a:r>
              <a:rPr lang="ar-IQ" dirty="0"/>
              <a:t>ب) </a:t>
            </a:r>
            <a:r>
              <a:rPr lang="ar-IQ" b="1" dirty="0"/>
              <a:t>التطوير المنظمي</a:t>
            </a:r>
            <a:endParaRPr lang="en-US" dirty="0"/>
          </a:p>
          <a:p>
            <a:pPr algn="r" rtl="1"/>
            <a:r>
              <a:rPr lang="ar-IQ" dirty="0"/>
              <a:t> - التنسيق المسبق مع الأفراد والعملاء حول أهداف ومحتوى ومخاطر التطوير البرامج المنظمية ، مع توضيح القيم أو الافتراضات المستخدمة في البرنامج.</a:t>
            </a:r>
            <a:endParaRPr lang="en-US" dirty="0"/>
          </a:p>
          <a:p>
            <a:pPr algn="r" rtl="1"/>
            <a:r>
              <a:rPr lang="ar-IQ" dirty="0"/>
              <a:t>- السعي للحصول على أقصى قدر من المشاركة لجميع الافراد في البرنامج لتسنى لهم  فهم الاجراءات المتضمنة وكيفية الاستفادة منها.</a:t>
            </a:r>
            <a:endParaRPr lang="en-US" dirty="0"/>
          </a:p>
          <a:p>
            <a:pPr algn="r" rtl="1"/>
            <a:r>
              <a:rPr lang="ar-IQ" dirty="0"/>
              <a:t>- العمل مع العملاء  في عمليات التخطيط والتنفيذ والتغيير وبما يخدم الجميع مع تمكين الأفراد من متابعة عمليات التطوير عند استكمال البرنامج ومراعاة السرية في العمل . </a:t>
            </a:r>
            <a:endParaRPr lang="en-US" dirty="0"/>
          </a:p>
          <a:p>
            <a:pPr algn="r" rtl="1"/>
            <a:endParaRPr lang="en-US" dirty="0"/>
          </a:p>
        </p:txBody>
      </p:sp>
    </p:spTree>
    <p:extLst>
      <p:ext uri="{BB962C8B-B14F-4D97-AF65-F5344CB8AC3E}">
        <p14:creationId xmlns:p14="http://schemas.microsoft.com/office/powerpoint/2010/main" val="1306901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72157"/>
          </a:xfrm>
        </p:spPr>
        <p:txBody>
          <a:bodyPr>
            <a:normAutofit fontScale="90000"/>
          </a:bodyPr>
          <a:lstStyle/>
          <a:p>
            <a:endParaRPr lang="en-US" dirty="0"/>
          </a:p>
        </p:txBody>
      </p:sp>
      <p:sp>
        <p:nvSpPr>
          <p:cNvPr id="3" name="Content Placeholder 2"/>
          <p:cNvSpPr>
            <a:spLocks noGrp="1"/>
          </p:cNvSpPr>
          <p:nvPr>
            <p:ph idx="1"/>
          </p:nvPr>
        </p:nvSpPr>
        <p:spPr>
          <a:xfrm>
            <a:off x="838200" y="1057619"/>
            <a:ext cx="10515600" cy="5119344"/>
          </a:xfrm>
        </p:spPr>
        <p:txBody>
          <a:bodyPr>
            <a:normAutofit/>
          </a:bodyPr>
          <a:lstStyle/>
          <a:p>
            <a:pPr algn="r" rtl="1"/>
            <a:r>
              <a:rPr lang="ar-IQ" dirty="0"/>
              <a:t>ج) </a:t>
            </a:r>
            <a:r>
              <a:rPr lang="ar-IQ" b="1" dirty="0"/>
              <a:t>التوظيف والاختيار</a:t>
            </a:r>
            <a:r>
              <a:rPr lang="ar-IQ" dirty="0"/>
              <a:t> </a:t>
            </a:r>
            <a:endParaRPr lang="en-US" dirty="0"/>
          </a:p>
          <a:p>
            <a:pPr algn="r" rtl="1"/>
            <a:r>
              <a:rPr lang="ar-IQ" dirty="0"/>
              <a:t>-  ينبغي ان يجب يكون المرشحون على اطلاع  بشأن القرارات المتخذة بشأن ، وعدم الاحتفاظ بالقرار لحين المقابلة ، مع الابتعاد عن الاسئلة المغرضة واستخدام اسلوب الضغط والاستجواب وعدم الانتقاص من شخصية المرشح للعمل او مقدار خبرته .</a:t>
            </a:r>
            <a:endParaRPr lang="en-US" dirty="0"/>
          </a:p>
          <a:p>
            <a:pPr algn="r" rtl="1"/>
            <a:r>
              <a:rPr lang="ar-IQ" dirty="0"/>
              <a:t>- اعتماد معايير الاختيار الملائمة وبناءا على متطلبات الوظيفة.</a:t>
            </a:r>
            <a:endParaRPr lang="en-US" dirty="0"/>
          </a:p>
          <a:p>
            <a:pPr algn="r" rtl="1"/>
            <a:r>
              <a:rPr lang="ar-IQ" dirty="0"/>
              <a:t>- منح الفرصة امام المرشحين لتوضيح وجهة نظرهم وطرح الأسئلة مع الابتعاد عن التحيز او تكوين الاستنتاجات حولهم دون توافر الادلة الكافية </a:t>
            </a:r>
            <a:endParaRPr lang="en-US" dirty="0"/>
          </a:p>
          <a:p>
            <a:pPr algn="r" rtl="1"/>
            <a:r>
              <a:rPr lang="ar-IQ" dirty="0"/>
              <a:t>- توفير المعلومات الدقيقة وكاملة  للمرشحين حول الوظيفة والتوقعات والشروط وأحكام التوظيف واعتماد الاختبارات التي تم التحقق من صحتها والتي تدار من قبل افراد مدربين مع الابتعاد عن الاختبارات التمييزية والمتحيزة . </a:t>
            </a:r>
            <a:endParaRPr lang="en-US" dirty="0"/>
          </a:p>
          <a:p>
            <a:pPr algn="r" rtl="1"/>
            <a:r>
              <a:rPr lang="ar-IQ" dirty="0"/>
              <a:t> - مراقبة اختبارات التأثير والتحيز غير المقصودة والتأكد من خلو قرارات الاختيار من  التمييز أو التحيز على أساس الجنس أو العرق أو السن أو الإعاقة ، مع منح  المرشحين الذين اخفقوا سبب ذلك القرار إن طلبوا هم ذلك.</a:t>
            </a:r>
            <a:endParaRPr lang="en-US" dirty="0"/>
          </a:p>
          <a:p>
            <a:pPr algn="r" rtl="1"/>
            <a:endParaRPr lang="en-US" dirty="0"/>
          </a:p>
        </p:txBody>
      </p:sp>
    </p:spTree>
    <p:extLst>
      <p:ext uri="{BB962C8B-B14F-4D97-AF65-F5344CB8AC3E}">
        <p14:creationId xmlns:p14="http://schemas.microsoft.com/office/powerpoint/2010/main" val="3050265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83174"/>
          </a:xfrm>
        </p:spPr>
        <p:txBody>
          <a:bodyPr>
            <a:normAutofit fontScale="90000"/>
          </a:bodyPr>
          <a:lstStyle/>
          <a:p>
            <a:endParaRPr lang="en-US" dirty="0"/>
          </a:p>
        </p:txBody>
      </p:sp>
      <p:sp>
        <p:nvSpPr>
          <p:cNvPr id="3" name="Content Placeholder 2"/>
          <p:cNvSpPr>
            <a:spLocks noGrp="1"/>
          </p:cNvSpPr>
          <p:nvPr>
            <p:ph idx="1"/>
          </p:nvPr>
        </p:nvSpPr>
        <p:spPr>
          <a:xfrm>
            <a:off x="838200" y="1057619"/>
            <a:ext cx="10515600" cy="5119344"/>
          </a:xfrm>
        </p:spPr>
        <p:txBody>
          <a:bodyPr>
            <a:normAutofit/>
          </a:bodyPr>
          <a:lstStyle/>
          <a:p>
            <a:pPr algn="r" rtl="1"/>
            <a:r>
              <a:rPr lang="ar-IQ" dirty="0"/>
              <a:t>د) </a:t>
            </a:r>
            <a:r>
              <a:rPr lang="ar-IQ" b="1" dirty="0"/>
              <a:t>التعلم والتطوير</a:t>
            </a:r>
            <a:endParaRPr lang="en-US" dirty="0"/>
          </a:p>
          <a:p>
            <a:pPr algn="r" rtl="1"/>
            <a:r>
              <a:rPr lang="ar-IQ" dirty="0"/>
              <a:t>- احترام حقوق الافراد والخصوصية والاستقلالية والاعتراف بضرورة وشرعية منح الأفراد فرص التعلم والحصول على المعرفة والمهارات المطلوبة لانجاز  الاعمال بشكل متميز في وظائفهم و مساعدتهم في تطوير إمكاناتهم.</a:t>
            </a:r>
            <a:endParaRPr lang="en-US" dirty="0"/>
          </a:p>
          <a:p>
            <a:pPr algn="r" rtl="1"/>
            <a:r>
              <a:rPr lang="ar-IQ" dirty="0"/>
              <a:t>- تقبل حق المنظمة في اتباع إجراءات التعلم والتطويرالأنشطة والتي تعزز الأداء للأفراد مع مراعاة ان تعلم وتطوير الافراد يمنحهم الامان والدافع لتجربة أشياء جديدة دون خوف من العقاب ، وعدم تضليلهم لتقبل القيم المرفوضة . </a:t>
            </a:r>
            <a:endParaRPr lang="en-US" dirty="0"/>
          </a:p>
          <a:p>
            <a:pPr algn="r" rtl="1"/>
            <a:r>
              <a:rPr lang="ar-IQ" dirty="0"/>
              <a:t>هـ ) </a:t>
            </a:r>
            <a:r>
              <a:rPr lang="ar-IQ" b="1" dirty="0"/>
              <a:t>ادارة الأداء</a:t>
            </a:r>
            <a:r>
              <a:rPr lang="ar-IQ" dirty="0"/>
              <a:t> </a:t>
            </a:r>
            <a:endParaRPr lang="en-US" dirty="0"/>
          </a:p>
          <a:p>
            <a:pPr algn="r" rtl="1"/>
            <a:r>
              <a:rPr lang="ar-IQ" dirty="0"/>
              <a:t>    يمكن تحديدها كما موضح في ادناه : </a:t>
            </a:r>
            <a:endParaRPr lang="en-US" dirty="0"/>
          </a:p>
          <a:p>
            <a:pPr algn="r" rtl="1"/>
            <a:r>
              <a:rPr lang="ar-IQ" dirty="0"/>
              <a:t>- احترام الافراد وعدم التعامل معهم كوسيلة وانما كغايات في حد ذاتها .</a:t>
            </a:r>
            <a:endParaRPr lang="en-US" dirty="0"/>
          </a:p>
          <a:p>
            <a:pPr algn="r" rtl="1"/>
            <a:r>
              <a:rPr lang="ar-IQ" dirty="0"/>
              <a:t>- الاحترام المتبادل لجميع الاطراف وتفهم احتياجاتهم واعتماد مبادىء العدالة الاجرائية معهم . </a:t>
            </a:r>
            <a:endParaRPr lang="en-US" dirty="0"/>
          </a:p>
          <a:p>
            <a:pPr algn="r" rtl="1"/>
            <a:r>
              <a:rPr lang="ar-IQ" dirty="0"/>
              <a:t>- الشفافية في القرارات الخاصة بادارة الاداء مع اتاحة الفرصة للمناقشة والاعتراض وابداء الراي وتوضيح الاسس التي تم بموجبها اتخاذ القرار .</a:t>
            </a:r>
            <a:endParaRPr lang="en-US" dirty="0"/>
          </a:p>
          <a:p>
            <a:pPr algn="r" rtl="1"/>
            <a:endParaRPr lang="en-US" dirty="0"/>
          </a:p>
        </p:txBody>
      </p:sp>
    </p:spTree>
    <p:extLst>
      <p:ext uri="{BB962C8B-B14F-4D97-AF65-F5344CB8AC3E}">
        <p14:creationId xmlns:p14="http://schemas.microsoft.com/office/powerpoint/2010/main" val="2659609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8258"/>
          </a:xfrm>
        </p:spPr>
        <p:txBody>
          <a:bodyPr>
            <a:normAutofit fontScale="90000"/>
          </a:bodyPr>
          <a:lstStyle/>
          <a:p>
            <a:endParaRPr lang="en-US" dirty="0"/>
          </a:p>
        </p:txBody>
      </p:sp>
      <p:sp>
        <p:nvSpPr>
          <p:cNvPr id="3" name="Content Placeholder 2"/>
          <p:cNvSpPr>
            <a:spLocks noGrp="1"/>
          </p:cNvSpPr>
          <p:nvPr>
            <p:ph idx="1"/>
          </p:nvPr>
        </p:nvSpPr>
        <p:spPr>
          <a:xfrm>
            <a:off x="838200" y="1322024"/>
            <a:ext cx="10515600" cy="4854939"/>
          </a:xfrm>
        </p:spPr>
        <p:txBody>
          <a:bodyPr/>
          <a:lstStyle/>
          <a:p>
            <a:pPr algn="justLow" rtl="1"/>
            <a:r>
              <a:rPr lang="ar-IQ" dirty="0"/>
              <a:t>و) </a:t>
            </a:r>
            <a:r>
              <a:rPr lang="ar-IQ" b="1" dirty="0"/>
              <a:t>إدارة المكافات</a:t>
            </a:r>
            <a:r>
              <a:rPr lang="ar-IQ" dirty="0"/>
              <a:t> </a:t>
            </a:r>
            <a:endParaRPr lang="en-US" dirty="0"/>
          </a:p>
          <a:p>
            <a:pPr algn="justLow" rtl="1"/>
            <a:r>
              <a:rPr lang="ar-IQ" dirty="0"/>
              <a:t>- اعتماد العدالة الاجرائية والتوزيعية مع ضمان أن تكافئ السياسات والممارسات العادلة والمنصفة والشفافة وتطبيقها باستمرار و مكافأة الافراد وفقا لمساهمتهم .</a:t>
            </a:r>
            <a:endParaRPr lang="en-US" dirty="0"/>
          </a:p>
          <a:p>
            <a:pPr algn="justLow" rtl="1"/>
            <a:r>
              <a:rPr lang="ar-IQ" dirty="0"/>
              <a:t> -التأكد من أن الافراد هم على المام باسس توزيع المكافآت مع المحافظة على الاجور المناسبة وتجنب مخططات المكافات التي تشجع السلوك غير المرغوب فيه.</a:t>
            </a:r>
            <a:endParaRPr lang="en-US" dirty="0"/>
          </a:p>
          <a:p>
            <a:pPr algn="justLow" rtl="1"/>
            <a:r>
              <a:rPr lang="ar-IQ" dirty="0"/>
              <a:t>ز) </a:t>
            </a:r>
            <a:r>
              <a:rPr lang="ar-IQ" b="1" dirty="0"/>
              <a:t>علاقات العمل</a:t>
            </a:r>
            <a:endParaRPr lang="en-US" dirty="0"/>
          </a:p>
          <a:p>
            <a:pPr algn="justLow" rtl="1"/>
            <a:r>
              <a:rPr lang="ar-IQ" dirty="0"/>
              <a:t>-  تهيئة الفرص للموظفين للتعبير عن ارائهم في الأمور التي يمكن ان تؤثر عليهم وتقبل مناقشاتهم مع الاخذ بنظر الاعتبار ان مصالح ادارة المنظمة والموظفين لاتتطابق بالضرورة وممكن ان يتم موائمة السياسات وعلاقات العمل لتحقيق ذلك . </a:t>
            </a:r>
            <a:endParaRPr lang="en-US" dirty="0"/>
          </a:p>
          <a:p>
            <a:pPr algn="r" rtl="1"/>
            <a:endParaRPr lang="en-US" dirty="0"/>
          </a:p>
        </p:txBody>
      </p:sp>
    </p:spTree>
    <p:extLst>
      <p:ext uri="{BB962C8B-B14F-4D97-AF65-F5344CB8AC3E}">
        <p14:creationId xmlns:p14="http://schemas.microsoft.com/office/powerpoint/2010/main" val="380588057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46</TotalTime>
  <Words>1661</Words>
  <Application>Microsoft Office PowerPoint</Application>
  <PresentationFormat>Widescreen</PresentationFormat>
  <Paragraphs>102</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Franklin Gothic Book</vt:lpstr>
      <vt:lpstr>Tahoma</vt:lpstr>
      <vt:lpstr>Crop</vt:lpstr>
      <vt:lpstr>professionalism and ethical of human resource  Corporate  Social Responsibility  The changing roles of human resource management professionalism</vt:lpstr>
      <vt:lpstr>اولا : الاحترافية  </vt:lpstr>
      <vt:lpstr>معايير النجاح لمحترفي الموارد البشرية  </vt:lpstr>
      <vt:lpstr>اخلاقيات ادارة الموارد البشرية </vt:lpstr>
      <vt:lpstr>اطر العمل الاخلاقية </vt:lpstr>
      <vt:lpstr>المبادئ التوجيهية الأخلاقية لإدارة الموارد البشرية </vt:lpstr>
      <vt:lpstr>PowerPoint Presentation</vt:lpstr>
      <vt:lpstr>PowerPoint Presentation</vt:lpstr>
      <vt:lpstr>PowerPoint Presentation</vt:lpstr>
      <vt:lpstr>PowerPoint Presentation</vt:lpstr>
      <vt:lpstr>الأخلاق والاحترافية </vt:lpstr>
      <vt:lpstr>رابعا : المسؤولية الاجتماعية للشركات  </vt:lpstr>
      <vt:lpstr>PowerPoint Presentation</vt:lpstr>
      <vt:lpstr>دوافع  تبني المنظمات للمسؤولية الاجتماعية  </vt:lpstr>
      <vt:lpstr>PowerPoint Presentation</vt:lpstr>
      <vt:lpstr>اسس تطوير وتنفيذ استراتيجية المسؤولية الاجتماعية للشركات </vt:lpstr>
      <vt:lpstr>فوائد المسؤولية الاجتماعية للشركات </vt:lpstr>
      <vt:lpstr>PowerPoint Presentation</vt:lpstr>
      <vt:lpstr>خامسا : الأدوار المتغيرة لمحترفي ادارة الموارد البشرية </vt:lpstr>
      <vt:lpstr>PowerPoint Presentation</vt:lpstr>
      <vt:lpstr>2) الادوار الجديدة لمحترفي الموارد البشرية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professionalism and ethical of human resource  Corporate  Social Responsibility  The changing roles of human resource management professionalism</dc:title>
  <dc:creator>Dr Ghassan</dc:creator>
  <cp:lastModifiedBy>Maher</cp:lastModifiedBy>
  <cp:revision>12</cp:revision>
  <dcterms:created xsi:type="dcterms:W3CDTF">2022-10-30T04:45:14Z</dcterms:created>
  <dcterms:modified xsi:type="dcterms:W3CDTF">2023-10-21T15:46:26Z</dcterms:modified>
</cp:coreProperties>
</file>