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26"/>
  </p:notesMasterIdLst>
  <p:sldIdLst>
    <p:sldId id="256" r:id="rId2"/>
    <p:sldId id="258" r:id="rId3"/>
    <p:sldId id="259" r:id="rId4"/>
    <p:sldId id="260" r:id="rId5"/>
    <p:sldId id="261" r:id="rId6"/>
    <p:sldId id="281" r:id="rId7"/>
    <p:sldId id="282" r:id="rId8"/>
    <p:sldId id="264" r:id="rId9"/>
    <p:sldId id="262" r:id="rId10"/>
    <p:sldId id="28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666C1-A149-404F-900C-F7CF919EF0C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706D-2F1B-43D3-9AE0-7B170B0D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7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4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781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20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2944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96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93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9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8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3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3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3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7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FC664-F335-419C-84D5-5210AB9EEABE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3940B85-E9B8-41D6-9A21-F5976DA1C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7451" y="863255"/>
            <a:ext cx="10557161" cy="332315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en-US" sz="4900" b="1" dirty="0">
                <a:solidFill>
                  <a:srgbClr val="FF0000"/>
                </a:solidFill>
              </a:rPr>
              <a:t>Employee Engagement</a:t>
            </a:r>
            <a:r>
              <a:rPr lang="en-US" sz="4900" dirty="0">
                <a:solidFill>
                  <a:srgbClr val="FF0000"/>
                </a:solidFill>
              </a:rPr>
              <a:t/>
            </a:r>
            <a:br>
              <a:rPr lang="en-US" sz="4900" dirty="0">
                <a:solidFill>
                  <a:srgbClr val="FF0000"/>
                </a:solidFill>
              </a:rPr>
            </a:br>
            <a:r>
              <a:rPr lang="en-US" sz="4900" b="1" dirty="0">
                <a:solidFill>
                  <a:srgbClr val="FF0000"/>
                </a:solidFill>
              </a:rPr>
              <a:t>&amp;</a:t>
            </a:r>
            <a:r>
              <a:rPr lang="en-US" sz="4900" dirty="0">
                <a:solidFill>
                  <a:srgbClr val="FF0000"/>
                </a:solidFill>
              </a:rPr>
              <a:t/>
            </a:r>
            <a:br>
              <a:rPr lang="en-US" sz="4900" dirty="0">
                <a:solidFill>
                  <a:srgbClr val="FF0000"/>
                </a:solidFill>
              </a:rPr>
            </a:br>
            <a:r>
              <a:rPr lang="en-US" sz="4900" b="1" dirty="0">
                <a:solidFill>
                  <a:srgbClr val="FF0000"/>
                </a:solidFill>
              </a:rPr>
              <a:t>Downsizing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957" y="4538949"/>
            <a:ext cx="10226655" cy="1905918"/>
          </a:xfrm>
        </p:spPr>
        <p:txBody>
          <a:bodyPr>
            <a:normAutofit lnSpcReduction="10000"/>
          </a:bodyPr>
          <a:lstStyle/>
          <a:p>
            <a:pPr algn="ctr" rtl="1"/>
            <a:r>
              <a:rPr lang="ar-SA" b="1" dirty="0" smtClean="0"/>
              <a:t>مقدم </a:t>
            </a:r>
            <a:r>
              <a:rPr lang="ar-SA" b="1" dirty="0"/>
              <a:t>الى :</a:t>
            </a:r>
            <a:endParaRPr lang="en-US" dirty="0"/>
          </a:p>
          <a:p>
            <a:pPr algn="ctr" rtl="1"/>
            <a:r>
              <a:rPr lang="ar-SA" sz="3000" b="1" dirty="0"/>
              <a:t>أ.</a:t>
            </a:r>
            <a:r>
              <a:rPr lang="ar-IQ" sz="3000" b="1" dirty="0"/>
              <a:t>م.د. سمية عباس مجيد </a:t>
            </a:r>
            <a:r>
              <a:rPr lang="ar-SA" sz="3000" b="1" dirty="0" smtClean="0"/>
              <a:t>المحترمة</a:t>
            </a:r>
            <a:endParaRPr lang="ar-IQ" sz="3000" b="1" dirty="0" smtClean="0"/>
          </a:p>
          <a:p>
            <a:pPr algn="ctr" rtl="1"/>
            <a:endParaRPr lang="en-US" sz="3000" dirty="0"/>
          </a:p>
          <a:p>
            <a:pPr algn="ctr"/>
            <a:r>
              <a:rPr lang="ar-SA" b="1" dirty="0" smtClean="0"/>
              <a:t>من </a:t>
            </a:r>
            <a:r>
              <a:rPr lang="ar-IQ" b="1" dirty="0" smtClean="0"/>
              <a:t>ال</a:t>
            </a:r>
            <a:r>
              <a:rPr lang="ar-SA" b="1" dirty="0" smtClean="0"/>
              <a:t>طالبة فاتن </a:t>
            </a:r>
            <a:r>
              <a:rPr lang="ar-SA" b="1" dirty="0"/>
              <a:t>نهاد جواد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90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683" y="624110"/>
            <a:ext cx="9752930" cy="128089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أنواع </a:t>
            </a:r>
            <a:r>
              <a:rPr lang="ar-SA" b="1" dirty="0">
                <a:solidFill>
                  <a:srgbClr val="FF0000"/>
                </a:solidFill>
              </a:rPr>
              <a:t>الاندماج الوظيفي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429" y="2133600"/>
            <a:ext cx="9918183" cy="37776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 </a:t>
            </a:r>
          </a:p>
          <a:p>
            <a:pPr algn="r" rtl="1"/>
            <a:r>
              <a:rPr lang="ar-SA" sz="2000" dirty="0" smtClean="0"/>
              <a:t>يمكن </a:t>
            </a:r>
            <a:r>
              <a:rPr lang="ar-SA" sz="2000" dirty="0"/>
              <a:t>ان يساعد تحديد نوع الاندماج على فهم كيفية ارتباط الموظفين بالجوانب المختلفة لحياتهم العملية  ، حيث وجد ان الموظفين لديهم تصورات مختلفة حول مجموعة الأشخاص والمواقف التي يواجهونها في مكان العمل ، فقد يكون الاندماج مع  :</a:t>
            </a:r>
            <a:endParaRPr lang="en-US" sz="2000" dirty="0"/>
          </a:p>
          <a:p>
            <a:pPr lvl="0" algn="r" rtl="1"/>
            <a:r>
              <a:rPr lang="ar-SA" sz="2000" dirty="0"/>
              <a:t>المشرف المباشر :  يكون الموظف مندمجا مع المشرف المباشر ويشعر له بالولاء العالي وبذات الوقت تكون لديه رغبة عالية من الانسحاب من المنظمة. </a:t>
            </a:r>
            <a:endParaRPr lang="en-US" sz="2000" dirty="0"/>
          </a:p>
          <a:p>
            <a:pPr lvl="0" algn="r" rtl="1"/>
            <a:r>
              <a:rPr lang="ar-SA" sz="2000" dirty="0"/>
              <a:t>فريق العمل : من الممكن ان يكون الموظف منخرطًا بعمق مع فريقه ، وفي ذات الوقت لا يكون سعيدًا بالمنظمة ككل أو حتى لا يستمتع بالمهام اليومية</a:t>
            </a:r>
            <a:r>
              <a:rPr lang="en-US" sz="2000" dirty="0"/>
              <a:t>.</a:t>
            </a:r>
          </a:p>
          <a:p>
            <a:pPr lvl="0" algn="r" rtl="1"/>
            <a:r>
              <a:rPr lang="ar-SA" sz="2000" dirty="0"/>
              <a:t>الوظيفة: يحدث نوع من الاندماح على مستوى المهنة ، كأن تكون الممرضة مثلا متفاعلة بشكل كبير في مهنة الطب ، ولكنها قد تشعر بميل أقل لمهام يومية محددة.</a:t>
            </a:r>
            <a:endParaRPr lang="en-US" sz="2000" dirty="0"/>
          </a:p>
          <a:p>
            <a:pPr lvl="0" algn="r" rtl="1"/>
            <a:r>
              <a:rPr lang="en-US" sz="2000" dirty="0"/>
              <a:t> </a:t>
            </a:r>
            <a:r>
              <a:rPr lang="ar-SA" sz="2000" dirty="0"/>
              <a:t>المنظمة : ان يشعر بالاندماج والولاء تجاه المنظمة التي يعمل بها  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01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6141"/>
            <a:ext cx="10515600" cy="824697"/>
          </a:xfrm>
        </p:spPr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تعزيز ال</a:t>
            </a:r>
            <a:r>
              <a:rPr lang="ar-IQ" b="1" dirty="0">
                <a:solidFill>
                  <a:srgbClr val="FF0000"/>
                </a:solidFill>
              </a:rPr>
              <a:t>اندماج</a:t>
            </a:r>
            <a:r>
              <a:rPr lang="ar-SA" b="1" dirty="0">
                <a:solidFill>
                  <a:srgbClr val="FF0000"/>
                </a:solidFill>
              </a:rPr>
              <a:t> التنظيمي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3209"/>
            <a:ext cx="10515600" cy="4832905"/>
          </a:xfrm>
        </p:spPr>
        <p:txBody>
          <a:bodyPr>
            <a:normAutofit/>
          </a:bodyPr>
          <a:lstStyle/>
          <a:p>
            <a:pPr algn="justLow" rtl="1"/>
            <a:r>
              <a:rPr lang="ar-SA" sz="2500" b="1" dirty="0"/>
              <a:t>الادارة التشاركية</a:t>
            </a:r>
            <a:r>
              <a:rPr lang="ar-SA" sz="2500" dirty="0"/>
              <a:t>  </a:t>
            </a:r>
            <a:r>
              <a:rPr lang="ar-SA" sz="2500" dirty="0" smtClean="0"/>
              <a:t>: يمكن تطوير الاندماج التنظيمي من خلال الإدارة الفعالة التي تسمح بمشاركة موظفيها في عملية اتخاذ القرارت </a:t>
            </a:r>
            <a:endParaRPr lang="ar-IQ" sz="2500" dirty="0" smtClean="0"/>
          </a:p>
          <a:p>
            <a:pPr algn="justLow" rtl="1"/>
            <a:r>
              <a:rPr lang="ar-SA" sz="2500" b="1" dirty="0" smtClean="0"/>
              <a:t>صوت </a:t>
            </a:r>
            <a:r>
              <a:rPr lang="ar-SA" sz="2500" b="1" dirty="0"/>
              <a:t>الموظف</a:t>
            </a:r>
            <a:r>
              <a:rPr lang="ar-SA" sz="2500" dirty="0"/>
              <a:t> </a:t>
            </a:r>
            <a:r>
              <a:rPr lang="ar-SA" sz="2500" dirty="0" smtClean="0"/>
              <a:t>: ان اعتماد سياسة صوت الموظف في المنظمة تُمكِّن الموظفين من توصيل مخاوفهم إلى الإدارة بشكل فعال </a:t>
            </a:r>
            <a:r>
              <a:rPr lang="ar-IQ" sz="2500" dirty="0" smtClean="0"/>
              <a:t>.</a:t>
            </a:r>
          </a:p>
          <a:p>
            <a:pPr algn="justLow" rtl="1"/>
            <a:r>
              <a:rPr lang="ar-SA" sz="2500" b="1" dirty="0" smtClean="0"/>
              <a:t>الافكار </a:t>
            </a:r>
            <a:r>
              <a:rPr lang="ar-SA" sz="2500" b="1" dirty="0"/>
              <a:t>المتميزة</a:t>
            </a:r>
            <a:r>
              <a:rPr lang="ar-SA" sz="2500" dirty="0"/>
              <a:t>  </a:t>
            </a:r>
            <a:r>
              <a:rPr lang="ar-SA" sz="2500" dirty="0" smtClean="0"/>
              <a:t>: على اعتبار ان المنظمات الناجحة هي التي يكون من ضمن ثقافتها هو تبني ودعم الافكار المتميزة مما يعكس بالتالي تنامي الاندماج الوظيفي لهم .</a:t>
            </a:r>
            <a:endParaRPr lang="en-US" sz="2500" dirty="0"/>
          </a:p>
          <a:p>
            <a:pPr algn="justLow" rtl="1"/>
            <a:r>
              <a:rPr lang="ar-SA" sz="2500" b="1" dirty="0" smtClean="0"/>
              <a:t>بيئة </a:t>
            </a:r>
            <a:r>
              <a:rPr lang="ar-SA" sz="2500" b="1" dirty="0"/>
              <a:t>العمل </a:t>
            </a:r>
            <a:r>
              <a:rPr lang="ar-SA" sz="2500" b="1" dirty="0" smtClean="0"/>
              <a:t>:</a:t>
            </a:r>
            <a:r>
              <a:rPr lang="ar-SA" sz="2500" dirty="0"/>
              <a:t> تؤثر بيئة العمل على زيادة الاندماج الوظيفي من خلال تطوير الثقافة الموجهة نحو تشجيع المواقف الإيجابية للعمل والاهتمام بالمهام التي يؤديها الموظفين والاسهام في تقليل الاجهاد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9589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629"/>
          </a:xfrm>
        </p:spPr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تعزيز الاندماج الوظيفي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318" y="1351899"/>
            <a:ext cx="10515600" cy="5081952"/>
          </a:xfrm>
        </p:spPr>
        <p:txBody>
          <a:bodyPr/>
          <a:lstStyle/>
          <a:p>
            <a:pPr algn="r" rtl="1"/>
            <a:r>
              <a:rPr lang="ar-SA" sz="2500" b="1" dirty="0"/>
              <a:t>دور المشرف المباشر:</a:t>
            </a:r>
            <a:r>
              <a:rPr lang="ar-SA" sz="2500" dirty="0"/>
              <a:t> للمشرف المباشر دورًا رئيساً في تحسين الاندماج الوظيفي ، ويتم عبر المبادرات الاتية </a:t>
            </a:r>
            <a:r>
              <a:rPr lang="ar-SA" sz="2500" dirty="0" smtClean="0"/>
              <a:t>:</a:t>
            </a:r>
            <a:endParaRPr lang="ar-IQ" sz="2500" dirty="0" smtClean="0"/>
          </a:p>
          <a:p>
            <a:pPr marL="0" indent="0" algn="r" rtl="1">
              <a:buNone/>
            </a:pPr>
            <a:endParaRPr lang="ar-IQ" dirty="0" smtClean="0"/>
          </a:p>
          <a:p>
            <a:pPr algn="justLow" rtl="1"/>
            <a:r>
              <a:rPr lang="ar-SA" sz="2200" dirty="0"/>
              <a:t>توعية الموظفين لما يمتلكونه من نقاط قوة ومهارات مع تقديم التغذية الراجعة حول طرق واساليب استخدام تلك المهارات . </a:t>
            </a:r>
            <a:endParaRPr lang="en-US" sz="2200" dirty="0"/>
          </a:p>
          <a:p>
            <a:pPr algn="justLow" rtl="1"/>
            <a:r>
              <a:rPr lang="ar-SA" sz="2200" dirty="0" smtClean="0"/>
              <a:t>منحهم </a:t>
            </a:r>
            <a:r>
              <a:rPr lang="ar-SA" sz="2200" dirty="0"/>
              <a:t>الفرص لأداء المهام المكلفين بصورة متميزة وارشادهم لطرق استغلال الوقت وتحسين الاداء.</a:t>
            </a:r>
            <a:endParaRPr lang="en-US" sz="2200" dirty="0"/>
          </a:p>
          <a:p>
            <a:pPr algn="justLow" rtl="1"/>
            <a:r>
              <a:rPr lang="ar-SA" sz="2200" dirty="0" smtClean="0"/>
              <a:t>منحهم </a:t>
            </a:r>
            <a:r>
              <a:rPr lang="ar-SA" sz="2200" dirty="0"/>
              <a:t>الثقة وتشجيعهم على التميز والتركيز على مايمتلكونه من مواهب وامكانيات وتوظيفها بما يتلائم مع اهداف العمل .   </a:t>
            </a:r>
            <a:endParaRPr lang="en-US" sz="2200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6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3005"/>
          </a:xfrm>
        </p:spPr>
        <p:txBody>
          <a:bodyPr>
            <a:normAutofit fontScale="90000"/>
          </a:bodyPr>
          <a:lstStyle/>
          <a:p>
            <a:pPr algn="r" rt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618602"/>
          </a:xfrm>
        </p:spPr>
        <p:txBody>
          <a:bodyPr>
            <a:normAutofit/>
          </a:bodyPr>
          <a:lstStyle/>
          <a:p>
            <a:pPr algn="justLow" rtl="1"/>
            <a:r>
              <a:rPr lang="ar-SA" sz="2500" b="1" dirty="0"/>
              <a:t>تصميم الوظيفة : </a:t>
            </a:r>
            <a:r>
              <a:rPr lang="ar-SA" sz="2500" dirty="0"/>
              <a:t>هو عامل مهم  في تعزيز الاندماج والذي يمكن تعزيزه عند شعور الموظفين بالاهتمام وامكانية تحقيق ذاته من خلال المهام التي يؤديها </a:t>
            </a:r>
            <a:r>
              <a:rPr lang="ar-SA" sz="2500" dirty="0" smtClean="0"/>
              <a:t>.</a:t>
            </a:r>
            <a:endParaRPr lang="ar-IQ" sz="2500" dirty="0" smtClean="0"/>
          </a:p>
          <a:p>
            <a:pPr marL="0" indent="0" algn="justLow" rtl="1">
              <a:buNone/>
            </a:pPr>
            <a:r>
              <a:rPr lang="ar-SA" sz="2500" dirty="0" smtClean="0"/>
              <a:t> </a:t>
            </a:r>
            <a:endParaRPr lang="en-US" sz="2500" dirty="0"/>
          </a:p>
          <a:p>
            <a:pPr algn="justLow" rtl="1"/>
            <a:r>
              <a:rPr lang="ar-SA" sz="2500" b="1" dirty="0" smtClean="0"/>
              <a:t>برامج </a:t>
            </a:r>
            <a:r>
              <a:rPr lang="ar-SA" sz="2500" b="1" dirty="0"/>
              <a:t>التعلم والتطوير:</a:t>
            </a:r>
            <a:r>
              <a:rPr lang="ar-SA" sz="2500" dirty="0"/>
              <a:t>  ان توافر برامج التعلم والتطوير تتيح لموظفين فرص للتعلم والنمو في اعمالهم </a:t>
            </a:r>
            <a:r>
              <a:rPr lang="ar-IQ" sz="2500" dirty="0" smtClean="0"/>
              <a:t>.</a:t>
            </a:r>
          </a:p>
          <a:p>
            <a:pPr marL="0" indent="0" algn="justLow" rtl="1">
              <a:buNone/>
            </a:pPr>
            <a:endParaRPr lang="en-US" sz="2500" dirty="0"/>
          </a:p>
          <a:p>
            <a:pPr algn="justLow" rtl="1"/>
            <a:r>
              <a:rPr lang="ar-SA" sz="2500" b="1" dirty="0" smtClean="0"/>
              <a:t>تطوير </a:t>
            </a:r>
            <a:r>
              <a:rPr lang="ar-SA" sz="2500" b="1" dirty="0"/>
              <a:t>الاندماج من خلال إدارة الأداء :</a:t>
            </a:r>
            <a:r>
              <a:rPr lang="ar-SA" sz="2500" dirty="0"/>
              <a:t> يمكن استخدام عمليات إدارة الأداء لتحديد الأهداف والمسؤوليات الوظفية مع تقديم التغذية الراجعة عن الأداء </a:t>
            </a:r>
            <a:r>
              <a:rPr lang="ar-IQ" sz="2500" dirty="0" smtClean="0"/>
              <a:t>.</a:t>
            </a:r>
          </a:p>
          <a:p>
            <a:pPr marL="0" indent="0" algn="justLow" rtl="1">
              <a:buNone/>
            </a:pPr>
            <a:endParaRPr lang="en-US" sz="2500" dirty="0"/>
          </a:p>
          <a:p>
            <a:pPr algn="justLow" rtl="1"/>
            <a:r>
              <a:rPr lang="ar-SA" sz="2500" b="1" dirty="0" smtClean="0"/>
              <a:t>تطوير </a:t>
            </a:r>
            <a:r>
              <a:rPr lang="ar-SA" sz="2500" b="1" dirty="0"/>
              <a:t>الاندماج من خلال المكافأة</a:t>
            </a:r>
            <a:r>
              <a:rPr lang="ar-SA" sz="2500" dirty="0"/>
              <a:t> : أن ممارسات وعمليات المكافأة سواء كانت المادية وغير المادية يمكن أن تساعد في بناء وتحسين اندماج </a:t>
            </a:r>
            <a:r>
              <a:rPr lang="ar-SA" sz="2500" dirty="0" smtClean="0"/>
              <a:t>الموظفين</a:t>
            </a:r>
            <a:r>
              <a:rPr lang="ar-IQ" sz="25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5855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4191"/>
          </a:xfrm>
        </p:spPr>
        <p:txBody>
          <a:bodyPr>
            <a:normAutofit fontScale="90000"/>
          </a:bodyPr>
          <a:lstStyle/>
          <a:p>
            <a:pPr algn="r" rt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053" t="20854" r="16526" b="6538"/>
          <a:stretch/>
        </p:blipFill>
        <p:spPr>
          <a:xfrm>
            <a:off x="1122947" y="930442"/>
            <a:ext cx="10381665" cy="527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55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 fontScale="90000"/>
          </a:bodyPr>
          <a:lstStyle/>
          <a:p>
            <a:pPr algn="ctr" rtl="1"/>
            <a:r>
              <a:rPr lang="ar-IQ" b="1" smtClean="0">
                <a:solidFill>
                  <a:srgbClr val="FF0000"/>
                </a:solidFill>
              </a:rPr>
              <a:t>عوامل</a:t>
            </a:r>
            <a:r>
              <a:rPr lang="ar-SA" b="1" smtClean="0">
                <a:solidFill>
                  <a:srgbClr val="FF0000"/>
                </a:solidFill>
              </a:rPr>
              <a:t> </a:t>
            </a:r>
            <a:r>
              <a:rPr lang="ar-SA" b="1" dirty="0">
                <a:solidFill>
                  <a:srgbClr val="FF0000"/>
                </a:solidFill>
              </a:rPr>
              <a:t>اندماج الموظفين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337" y="969484"/>
            <a:ext cx="11766015" cy="5519451"/>
          </a:xfrm>
        </p:spPr>
        <p:txBody>
          <a:bodyPr>
            <a:normAutofit lnSpcReduction="10000"/>
          </a:bodyPr>
          <a:lstStyle/>
          <a:p>
            <a:pPr algn="justLow" rtl="1"/>
            <a:endParaRPr lang="ar-IQ" b="1" dirty="0" smtClean="0"/>
          </a:p>
          <a:p>
            <a:pPr algn="justLow" rtl="1"/>
            <a:r>
              <a:rPr lang="ar-SA" sz="2200" b="1" dirty="0" smtClean="0"/>
              <a:t>تحدي </a:t>
            </a:r>
            <a:r>
              <a:rPr lang="ar-SA" sz="2200" b="1" dirty="0"/>
              <a:t>العمل / الوظيفة</a:t>
            </a:r>
            <a:r>
              <a:rPr lang="ar-SA" sz="2200" dirty="0"/>
              <a:t>  : يظهر ذلك عند ارتفاع مستويات المسؤولية في الوظيفة وتزايد عبىء العمل ، مما يعزز الاندماج ويولد إمكانية الإنجاز والنمو الشخصي.</a:t>
            </a:r>
            <a:endParaRPr lang="en-US" sz="2200" dirty="0"/>
          </a:p>
          <a:p>
            <a:pPr algn="justLow" rtl="1"/>
            <a:r>
              <a:rPr lang="ar-SA" sz="2200" b="1" dirty="0" smtClean="0"/>
              <a:t>الاستقلالية </a:t>
            </a:r>
            <a:r>
              <a:rPr lang="ar-SA" sz="2200" b="1" dirty="0"/>
              <a:t>:</a:t>
            </a:r>
            <a:r>
              <a:rPr lang="ar-SA" sz="2200" dirty="0"/>
              <a:t> ان الحرية والاستقلالية التي تٌمنح للموظفين في جدولة أعمالهم وتحديد إجراءات واساليب تنفيذها توفر لهم  الشعوربالملكية وامكانية السيطرة على نتائج العمل.</a:t>
            </a:r>
            <a:endParaRPr lang="en-US" sz="2200" dirty="0"/>
          </a:p>
          <a:p>
            <a:pPr algn="justLow" rtl="1"/>
            <a:r>
              <a:rPr lang="ar-SA" sz="2200" b="1" dirty="0"/>
              <a:t>التنوع :</a:t>
            </a:r>
            <a:r>
              <a:rPr lang="ar-SA" sz="2200" dirty="0"/>
              <a:t> الوظائف والمهام التي تسمح للأفراد في أداء مختلف الأنشطة واستخدام العديد من المهارات .</a:t>
            </a:r>
            <a:endParaRPr lang="en-US" sz="2200" dirty="0"/>
          </a:p>
          <a:p>
            <a:pPr algn="justLow" rtl="1"/>
            <a:r>
              <a:rPr lang="ar-SA" sz="2200" b="1" dirty="0" smtClean="0"/>
              <a:t>التغذية </a:t>
            </a:r>
            <a:r>
              <a:rPr lang="ar-SA" sz="2200" b="1" dirty="0"/>
              <a:t>العكسية :</a:t>
            </a:r>
            <a:r>
              <a:rPr lang="ar-SA" sz="2200" dirty="0"/>
              <a:t> ويقصد بها تزويد الموظفين بمعلومات واضحة ودقيقة بخصوص فعالية أدائهم.</a:t>
            </a:r>
            <a:endParaRPr lang="en-US" sz="2200" dirty="0"/>
          </a:p>
          <a:p>
            <a:pPr algn="justLow" rtl="1"/>
            <a:r>
              <a:rPr lang="ar-SA" sz="2200" b="1" dirty="0" smtClean="0"/>
              <a:t>الملائمة </a:t>
            </a:r>
            <a:r>
              <a:rPr lang="ar-SA" sz="2200" b="1" dirty="0"/>
              <a:t>:</a:t>
            </a:r>
            <a:r>
              <a:rPr lang="ar-SA" sz="2200" dirty="0"/>
              <a:t> تتمثل بوجود التوافق بين الموظف وبيئة عمله كالوظيفة ، المنظمة ، المدير ، زملاء العمل ، مما يسمح للأفراد بالتصرف بطريقة تتوائم مع الاسلوب الذي يرون به أنفسهم أو يسعون الى رؤيتها.</a:t>
            </a:r>
            <a:endParaRPr lang="en-US" sz="2200" dirty="0"/>
          </a:p>
          <a:p>
            <a:pPr algn="justLow" rtl="1"/>
            <a:r>
              <a:rPr lang="ar-SA" sz="2200" dirty="0"/>
              <a:t> </a:t>
            </a:r>
            <a:r>
              <a:rPr lang="ar-SA" sz="2200" b="1" dirty="0" smtClean="0"/>
              <a:t>فرص </a:t>
            </a:r>
            <a:r>
              <a:rPr lang="ar-SA" sz="2200" b="1" dirty="0"/>
              <a:t>التنمية / التطوير</a:t>
            </a:r>
            <a:r>
              <a:rPr lang="ar-SA" sz="2200" dirty="0"/>
              <a:t> : هي ان تجعل العمل ذو قيمة  لكونه يوفر مسارات لنمو الموظفين وتحقيق ذاتهم </a:t>
            </a:r>
            <a:endParaRPr lang="en-US" sz="2200" dirty="0"/>
          </a:p>
          <a:p>
            <a:pPr algn="justLow" rtl="1"/>
            <a:r>
              <a:rPr lang="ar-SA" sz="2200" b="1" dirty="0" smtClean="0"/>
              <a:t>لمكافآت </a:t>
            </a:r>
            <a:r>
              <a:rPr lang="ar-SA" sz="2200" b="1" dirty="0"/>
              <a:t>والتقدير :</a:t>
            </a:r>
            <a:r>
              <a:rPr lang="ar-SA" sz="2200" dirty="0"/>
              <a:t> هي الحوافز المباشرة وغير المباشرة على الاستثمار الخاص بوقت الموظف وقيامه بدوره في العمل.</a:t>
            </a:r>
            <a:endParaRPr lang="en-US" sz="22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3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764"/>
          </a:xfrm>
        </p:spPr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قياس اندماج الموظفين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147" y="1472587"/>
            <a:ext cx="10920718" cy="4961263"/>
          </a:xfrm>
        </p:spPr>
        <p:txBody>
          <a:bodyPr>
            <a:normAutofit/>
          </a:bodyPr>
          <a:lstStyle/>
          <a:p>
            <a:pPr lvl="0" algn="justLow" rtl="1"/>
            <a:r>
              <a:rPr lang="ar-SA" sz="3000" dirty="0"/>
              <a:t>شعور الموظف بالرضا الوظيفي والفخر بصاحب العمل</a:t>
            </a:r>
            <a:r>
              <a:rPr lang="en-US" sz="3000" dirty="0"/>
              <a:t>.</a:t>
            </a:r>
          </a:p>
          <a:p>
            <a:pPr lvl="0" algn="justLow" rtl="1"/>
            <a:r>
              <a:rPr lang="ar-SA" sz="3000" dirty="0"/>
              <a:t>الاداء المتميز للمهام الشاقة ومحاولة بذل اقصى الجهود .</a:t>
            </a:r>
            <a:endParaRPr lang="en-US" sz="3000" dirty="0"/>
          </a:p>
          <a:p>
            <a:pPr lvl="0" algn="justLow" rtl="1"/>
            <a:r>
              <a:rPr lang="ar-SA" sz="3000" dirty="0"/>
              <a:t> تقدير المنظمة لمساهمات الموظف في العمل وردود الفعل الإيجابية . </a:t>
            </a:r>
            <a:endParaRPr lang="en-US" sz="3000" dirty="0"/>
          </a:p>
          <a:p>
            <a:pPr lvl="0" algn="justLow" rtl="1"/>
            <a:r>
              <a:rPr lang="ar-SA" sz="3000" dirty="0"/>
              <a:t>الدعم الشخصي من المشرف المباشر .</a:t>
            </a:r>
            <a:endParaRPr lang="en-US" sz="3000" dirty="0"/>
          </a:p>
          <a:p>
            <a:pPr lvl="0" algn="justLow" rtl="1"/>
            <a:r>
              <a:rPr lang="ar-SA" sz="3000" dirty="0"/>
              <a:t>فهم الموظف للعلاقة بين مهام عمله ورسالة المنظمة</a:t>
            </a:r>
            <a:r>
              <a:rPr lang="en-US" sz="3000" dirty="0"/>
              <a:t>.</a:t>
            </a:r>
          </a:p>
          <a:p>
            <a:pPr lvl="0" algn="justLow" rtl="1"/>
            <a:r>
              <a:rPr lang="en-US" sz="3000" dirty="0"/>
              <a:t> </a:t>
            </a:r>
            <a:r>
              <a:rPr lang="ar-SA" sz="3000" dirty="0"/>
              <a:t>تطلعاته للنمو المستقبلي مع صاحب العمل والرغبة في البقاء معه. </a:t>
            </a:r>
            <a:endParaRPr lang="en-US" sz="3000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2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ثانيا : </a:t>
            </a:r>
            <a:r>
              <a:rPr lang="ar-IQ" b="1" dirty="0">
                <a:solidFill>
                  <a:srgbClr val="FF0000"/>
                </a:solidFill>
              </a:rPr>
              <a:t>تقليص الحجم </a:t>
            </a:r>
            <a:r>
              <a:rPr lang="ar-SA" b="1" dirty="0">
                <a:solidFill>
                  <a:srgbClr val="FF0000"/>
                </a:solidFill>
              </a:rPr>
              <a:t>   </a:t>
            </a:r>
            <a:r>
              <a:rPr lang="en-US" b="1" dirty="0">
                <a:solidFill>
                  <a:srgbClr val="FF0000"/>
                </a:solidFill>
              </a:rPr>
              <a:t>Downsizing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4906"/>
            <a:ext cx="10515600" cy="4932057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SA" sz="3000" b="1" dirty="0">
                <a:solidFill>
                  <a:srgbClr val="00B0F0"/>
                </a:solidFill>
              </a:rPr>
              <a:t>مفهوم تقليص </a:t>
            </a:r>
            <a:r>
              <a:rPr lang="ar-SA" sz="3000" b="1" dirty="0" smtClean="0">
                <a:solidFill>
                  <a:srgbClr val="00B0F0"/>
                </a:solidFill>
              </a:rPr>
              <a:t>الحجم</a:t>
            </a:r>
            <a:endParaRPr lang="ar-IQ" sz="3000" b="1" dirty="0" smtClean="0">
              <a:solidFill>
                <a:srgbClr val="00B0F0"/>
              </a:solidFill>
            </a:endParaRPr>
          </a:p>
          <a:p>
            <a:pPr algn="r" rtl="1"/>
            <a:endParaRPr lang="ar-IQ" sz="3000" b="1" dirty="0" smtClean="0"/>
          </a:p>
          <a:p>
            <a:pPr marL="0" indent="0" algn="justLow" rtl="1">
              <a:buNone/>
            </a:pPr>
            <a:r>
              <a:rPr lang="ar-SA" sz="3000" dirty="0" smtClean="0"/>
              <a:t>"</a:t>
            </a:r>
            <a:r>
              <a:rPr lang="ar-SA" sz="3000" dirty="0"/>
              <a:t>الاستخدام الواعي للتخفيضات الدائمة في عدد الموظفين في محاولة للتحسين الكفاءة و / أو الفعالية </a:t>
            </a:r>
            <a:r>
              <a:rPr lang="ar-SA" sz="3000" dirty="0" smtClean="0"/>
              <a:t>للمنظمة "</a:t>
            </a:r>
            <a:endParaRPr lang="ar-IQ" sz="3000" dirty="0"/>
          </a:p>
          <a:p>
            <a:pPr marL="0" indent="0" algn="justLow" rtl="1">
              <a:buNone/>
            </a:pPr>
            <a:endParaRPr lang="ar-IQ" sz="3000" dirty="0" smtClean="0"/>
          </a:p>
          <a:p>
            <a:pPr marL="0" indent="0" algn="justLow" rtl="1">
              <a:buNone/>
            </a:pPr>
            <a:r>
              <a:rPr lang="ar-SA" sz="3000" dirty="0" smtClean="0"/>
              <a:t> </a:t>
            </a:r>
            <a:r>
              <a:rPr lang="ar-SA" sz="3000" dirty="0"/>
              <a:t>" التصفية المخطط لها لأعداد كبيرة من الموظفين بهدف تعزيز القدرة التنافسية للمنظمة </a:t>
            </a:r>
            <a:r>
              <a:rPr lang="ar-IQ" sz="3000" dirty="0"/>
              <a:t>" </a:t>
            </a:r>
            <a:r>
              <a:rPr lang="ar-IQ" sz="3000" dirty="0" smtClean="0"/>
              <a:t>" </a:t>
            </a:r>
            <a:r>
              <a:rPr lang="ar-IQ" sz="3000" dirty="0"/>
              <a:t>التخفيض المتعمد لمواردها المالية والبشرية بهدف زيادة الإنتاجية والكفاءة</a:t>
            </a:r>
            <a:r>
              <a:rPr lang="ar-IQ" sz="3000" dirty="0" smtClean="0"/>
              <a:t>".</a:t>
            </a:r>
          </a:p>
          <a:p>
            <a:pPr marL="0" indent="0" algn="justLow" rtl="1">
              <a:buNone/>
            </a:pPr>
            <a:endParaRPr lang="ar-IQ" sz="3000" dirty="0"/>
          </a:p>
          <a:p>
            <a:pPr marL="0" indent="0" algn="justLow" rtl="1">
              <a:buNone/>
            </a:pPr>
            <a:r>
              <a:rPr lang="ar-IQ" sz="3000" dirty="0"/>
              <a:t>" التخفيض المتعمد لمواردها المالية والبشرية بهدف زيادة الإنتاجية والكفاءة".</a:t>
            </a:r>
            <a:endParaRPr lang="en-US" sz="3000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2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اسباب تقليص الحجم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1731"/>
            <a:ext cx="10515600" cy="5192120"/>
          </a:xfrm>
        </p:spPr>
        <p:txBody>
          <a:bodyPr>
            <a:normAutofit lnSpcReduction="10000"/>
          </a:bodyPr>
          <a:lstStyle/>
          <a:p>
            <a:pPr lvl="0" algn="r" rtl="1"/>
            <a:r>
              <a:rPr lang="ar-SA" sz="2500" b="1" dirty="0"/>
              <a:t>تقليل التكاليف :</a:t>
            </a:r>
            <a:r>
              <a:rPr lang="ar-SA" sz="2500" dirty="0"/>
              <a:t> تمثل العمالة جزءًا كبيرًا من التكاليف الإجمالية للشركة ، لذا فإن تقليص حجمها يعد خيارا مفضلا لبدء خفض التكاليف</a:t>
            </a:r>
            <a:r>
              <a:rPr lang="ar-SA" sz="2500" dirty="0" smtClean="0"/>
              <a:t>.</a:t>
            </a:r>
            <a:endParaRPr lang="ar-IQ" sz="2500" dirty="0" smtClean="0"/>
          </a:p>
          <a:p>
            <a:pPr lvl="0" algn="r" rtl="1"/>
            <a:endParaRPr lang="en-US" sz="2500" dirty="0" smtClean="0">
              <a:effectLst/>
            </a:endParaRPr>
          </a:p>
          <a:p>
            <a:pPr lvl="0" algn="r" rtl="1"/>
            <a:r>
              <a:rPr lang="ar-SA" sz="2500" b="1" dirty="0"/>
              <a:t>استبدال العمالة بالتكنولوجيا :</a:t>
            </a:r>
            <a:r>
              <a:rPr lang="ar-SA" sz="2500" dirty="0"/>
              <a:t> عملية تحديث المصنع او اعتماد التشغيل الآلي وإدخال التغييرات تكنولوجية في العمل وهذا يؤدي في الغالب الى تقلل الحاجة إلى العمالة</a:t>
            </a:r>
            <a:r>
              <a:rPr lang="ar-SA" sz="2500" dirty="0" smtClean="0"/>
              <a:t>.</a:t>
            </a:r>
            <a:endParaRPr lang="ar-IQ" sz="2500" dirty="0" smtClean="0"/>
          </a:p>
          <a:p>
            <a:pPr lvl="0" algn="r" rtl="1"/>
            <a:endParaRPr lang="en-US" sz="2500" dirty="0" smtClean="0">
              <a:effectLst/>
            </a:endParaRPr>
          </a:p>
          <a:p>
            <a:pPr lvl="0" algn="r" rtl="1"/>
            <a:r>
              <a:rPr lang="ar-SA" sz="2500" b="1" dirty="0"/>
              <a:t>عمليات الاندماج والاستحواذ :</a:t>
            </a:r>
            <a:r>
              <a:rPr lang="ar-SA" sz="2500" dirty="0"/>
              <a:t> عندما تتحد المنظمات ، غالبًا مايكونوا بحاجه إلى نفقات إدارية أقل بيروقراطية ، ولذلك يقوموا بتسريح المديرين وبعض الموظفين المحترفين</a:t>
            </a:r>
            <a:r>
              <a:rPr lang="ar-SA" sz="2500" dirty="0" smtClean="0"/>
              <a:t>.</a:t>
            </a:r>
            <a:endParaRPr lang="ar-IQ" sz="2500" dirty="0" smtClean="0"/>
          </a:p>
          <a:p>
            <a:pPr marL="0" lvl="0" indent="0" algn="r" rtl="1">
              <a:buNone/>
            </a:pPr>
            <a:endParaRPr lang="en-US" sz="2500" dirty="0"/>
          </a:p>
          <a:p>
            <a:pPr lvl="0" algn="r" rtl="1"/>
            <a:r>
              <a:rPr lang="ar-SA" sz="2500" b="1" dirty="0"/>
              <a:t>الانتقال إلى مواقع اقتصادية مغايرة</a:t>
            </a:r>
            <a:r>
              <a:rPr lang="ar-SA" sz="2500" dirty="0"/>
              <a:t> . </a:t>
            </a:r>
            <a:endParaRPr lang="en-US" sz="25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22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طرق تقليص </a:t>
            </a:r>
            <a:r>
              <a:rPr lang="ar-SA" b="1" dirty="0" smtClean="0">
                <a:solidFill>
                  <a:srgbClr val="FF0000"/>
                </a:solidFill>
              </a:rPr>
              <a:t>الحجم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434" y="2133600"/>
            <a:ext cx="10568178" cy="3777622"/>
          </a:xfrm>
        </p:spPr>
        <p:txBody>
          <a:bodyPr>
            <a:normAutofit/>
          </a:bodyPr>
          <a:lstStyle/>
          <a:p>
            <a:pPr algn="r" rtl="1"/>
            <a:r>
              <a:rPr lang="ar-IQ" sz="2500" b="1" dirty="0"/>
              <a:t>الاستنزاف الطبيعي / الهدر </a:t>
            </a:r>
            <a:endParaRPr lang="ar-IQ" sz="2500" b="1" dirty="0" smtClean="0"/>
          </a:p>
          <a:p>
            <a:pPr marL="0" indent="0" algn="r" rtl="1">
              <a:buNone/>
            </a:pPr>
            <a:endParaRPr lang="en-US" sz="2500" dirty="0"/>
          </a:p>
          <a:p>
            <a:pPr algn="r" rtl="1"/>
            <a:r>
              <a:rPr lang="ar-IQ" sz="2500" b="1" dirty="0"/>
              <a:t>التسريح الاختياري  </a:t>
            </a:r>
            <a:endParaRPr lang="ar-IQ" sz="2500" b="1" dirty="0" smtClean="0"/>
          </a:p>
          <a:p>
            <a:pPr algn="r" rtl="1"/>
            <a:endParaRPr lang="ar-IQ" sz="2500" b="1" dirty="0" smtClean="0"/>
          </a:p>
          <a:p>
            <a:pPr algn="r" rtl="1"/>
            <a:r>
              <a:rPr lang="ar-IQ" sz="2500" b="1" dirty="0"/>
              <a:t>التسريح / الفائض الاجباري </a:t>
            </a:r>
            <a:endParaRPr lang="ar-IQ" sz="2500" b="1" dirty="0" smtClean="0"/>
          </a:p>
          <a:p>
            <a:pPr marL="0" indent="0" algn="r" rtl="1">
              <a:buNone/>
            </a:pPr>
            <a:endParaRPr lang="en-US" sz="2500" dirty="0" smtClean="0">
              <a:effectLst/>
            </a:endParaRPr>
          </a:p>
          <a:p>
            <a:pPr algn="r" rtl="1"/>
            <a:r>
              <a:rPr lang="ar-IQ" sz="2500" b="1" dirty="0" smtClean="0"/>
              <a:t>التقاعد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60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0834" y="403772"/>
            <a:ext cx="9653778" cy="863167"/>
          </a:xfrm>
        </p:spPr>
        <p:txBody>
          <a:bodyPr>
            <a:normAutofit/>
          </a:bodyPr>
          <a:lstStyle/>
          <a:p>
            <a:pPr algn="r" rtl="1"/>
            <a:r>
              <a:rPr lang="ar-SA" sz="3500" b="1" dirty="0">
                <a:solidFill>
                  <a:srgbClr val="FF0000"/>
                </a:solidFill>
              </a:rPr>
              <a:t>اندماج الموظفين </a:t>
            </a:r>
            <a:r>
              <a:rPr lang="en-US" sz="3500" b="1" dirty="0">
                <a:solidFill>
                  <a:srgbClr val="FF0000"/>
                </a:solidFill>
              </a:rPr>
              <a:t>Employee Engagement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316" y="1443210"/>
            <a:ext cx="10645296" cy="5034708"/>
          </a:xfrm>
        </p:spPr>
        <p:txBody>
          <a:bodyPr/>
          <a:lstStyle/>
          <a:p>
            <a:pPr algn="r" rtl="1"/>
            <a:r>
              <a:rPr lang="ar-SA" sz="2500" b="1" dirty="0"/>
              <a:t>مفهوم اندماج الموظفين </a:t>
            </a:r>
            <a:endParaRPr lang="ar-IQ" sz="2500" b="1" dirty="0" smtClean="0"/>
          </a:p>
          <a:p>
            <a:pPr marL="0" indent="0" algn="justLow" rtl="1">
              <a:buNone/>
            </a:pPr>
            <a:r>
              <a:rPr lang="ar-IQ" sz="2500" dirty="0"/>
              <a:t>اشار لوجود </a:t>
            </a:r>
            <a:r>
              <a:rPr lang="ar-SA" sz="2500" dirty="0"/>
              <a:t>ثلاث حالات نفسية حاسمة في التأثير على الاندماج </a:t>
            </a:r>
            <a:r>
              <a:rPr lang="ar-SA" sz="2500" dirty="0" smtClean="0"/>
              <a:t>هي</a:t>
            </a:r>
            <a:r>
              <a:rPr lang="ar-IQ" sz="2500" dirty="0" smtClean="0"/>
              <a:t>               </a:t>
            </a:r>
            <a:r>
              <a:rPr lang="ar-SA" sz="2500" dirty="0" smtClean="0"/>
              <a:t> </a:t>
            </a:r>
            <a:r>
              <a:rPr lang="ar-SA" sz="2500" dirty="0"/>
              <a:t>( الجدوى والامان والتوافر ) </a:t>
            </a:r>
            <a:r>
              <a:rPr lang="ar-SA" sz="2500" dirty="0" smtClean="0"/>
              <a:t>:</a:t>
            </a:r>
            <a:r>
              <a:rPr lang="ar-IQ" sz="2500" dirty="0" smtClean="0"/>
              <a:t>  </a:t>
            </a:r>
            <a:endParaRPr lang="en-US" sz="2500" dirty="0"/>
          </a:p>
          <a:p>
            <a:pPr algn="justLow" rtl="1"/>
            <a:r>
              <a:rPr lang="ar-SA" sz="2500" dirty="0"/>
              <a:t>فـ ( الجدوى ) هو مقدار مايتصوره الموظف من العائد المتحقق مقابل مايبذله من جهد ويمكن ان يرتبط ذلك بمفهوم الأمن الوظيفي</a:t>
            </a:r>
            <a:r>
              <a:rPr lang="ar-SA" sz="2500" dirty="0" smtClean="0"/>
              <a:t>.</a:t>
            </a:r>
            <a:endParaRPr lang="en-US" sz="2500" dirty="0"/>
          </a:p>
          <a:p>
            <a:pPr algn="justLow" rtl="1"/>
            <a:r>
              <a:rPr lang="ar-SA" sz="2500" dirty="0"/>
              <a:t>و ( الامان ) فيقصد به هو شعوره بالقدرة على توظيف الذات دون خوف من العواقب السلبية على صورته الذاتية أو مكانته ومهنته .</a:t>
            </a:r>
            <a:endParaRPr lang="en-US" sz="2500" dirty="0"/>
          </a:p>
          <a:p>
            <a:pPr algn="justLow" rtl="1"/>
            <a:r>
              <a:rPr lang="ar-SA" sz="2500" dirty="0"/>
              <a:t>اما ( التوافر ) فيعني به هو امتلاك الموظف للموارد الجسدية والعاطفية والنفسية اللازمة لاستثمار نفسه في أداء الدور المكلف به .</a:t>
            </a:r>
            <a:endParaRPr lang="en-US" sz="2500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40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6598" y="359705"/>
            <a:ext cx="9808014" cy="730965"/>
          </a:xfrm>
        </p:spPr>
        <p:txBody>
          <a:bodyPr/>
          <a:lstStyle/>
          <a:p>
            <a:pPr algn="ctr" rtl="1"/>
            <a:r>
              <a:rPr lang="ar-IQ" b="1" dirty="0">
                <a:solidFill>
                  <a:srgbClr val="FF0000"/>
                </a:solidFill>
              </a:rPr>
              <a:t>بدائل تقليص الحجم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687" y="1311007"/>
            <a:ext cx="10402925" cy="4600215"/>
          </a:xfrm>
        </p:spPr>
        <p:txBody>
          <a:bodyPr/>
          <a:lstStyle/>
          <a:p>
            <a:pPr algn="r" rtl="1"/>
            <a:r>
              <a:rPr lang="ar-IQ" sz="3500" dirty="0"/>
              <a:t>إعادة التوزيع او تجميد التوظيف</a:t>
            </a:r>
            <a:r>
              <a:rPr lang="ar-IQ" sz="3500" dirty="0" smtClean="0"/>
              <a:t>.</a:t>
            </a:r>
            <a:endParaRPr lang="en-US" sz="3500" dirty="0"/>
          </a:p>
          <a:p>
            <a:pPr algn="r" rtl="1"/>
            <a:r>
              <a:rPr lang="ar-IQ" sz="3500" dirty="0" smtClean="0"/>
              <a:t>فك </a:t>
            </a:r>
            <a:r>
              <a:rPr lang="ar-IQ" sz="3500" dirty="0"/>
              <a:t>الارتباط بالمقاولين والعمال الوقتيين .</a:t>
            </a:r>
            <a:endParaRPr lang="en-US" sz="3500" dirty="0"/>
          </a:p>
          <a:p>
            <a:pPr algn="r" rtl="1"/>
            <a:r>
              <a:rPr lang="ar-IQ" sz="3500" dirty="0" smtClean="0"/>
              <a:t>تقليل </a:t>
            </a:r>
            <a:r>
              <a:rPr lang="ar-IQ" sz="3500" dirty="0"/>
              <a:t>العمل الإضافي .</a:t>
            </a:r>
            <a:endParaRPr lang="en-US" sz="3500" dirty="0"/>
          </a:p>
          <a:p>
            <a:pPr algn="r" rtl="1"/>
            <a:r>
              <a:rPr lang="ar-IQ" sz="3500" dirty="0" smtClean="0"/>
              <a:t>استخدام </a:t>
            </a:r>
            <a:r>
              <a:rPr lang="ar-IQ" sz="3500" dirty="0"/>
              <a:t>أنماط تنظيمية أكثر مرونة كتقاسم الوظائف والعمل بدوام جزئي. </a:t>
            </a:r>
            <a:endParaRPr lang="en-US" sz="35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82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0329" y="624110"/>
            <a:ext cx="9984284" cy="36740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282" y="1542361"/>
            <a:ext cx="10667330" cy="4368861"/>
          </a:xfrm>
        </p:spPr>
        <p:txBody>
          <a:bodyPr>
            <a:normAutofit/>
          </a:bodyPr>
          <a:lstStyle/>
          <a:p>
            <a:pPr algn="r" rtl="1"/>
            <a:r>
              <a:rPr lang="ar-IQ" sz="2800" b="1" u="sng" dirty="0"/>
              <a:t>( تكاليف ينبغي خفضها ) :</a:t>
            </a:r>
            <a:r>
              <a:rPr lang="ar-IQ" sz="2800" b="1" dirty="0"/>
              <a:t> فيسألون أنفسهم باستمرار عن الحد الأدنى من الموظفين الذين تحتاجهم المنظمة ، وكم هو ما هو العدد الأساسي غير القابل للاختزال او التقليص. </a:t>
            </a:r>
            <a:endParaRPr lang="ar-IQ" sz="2800" b="1" dirty="0" smtClean="0"/>
          </a:p>
          <a:p>
            <a:pPr algn="r" rtl="1"/>
            <a:endParaRPr lang="ar-IQ" sz="2800" b="1" dirty="0"/>
          </a:p>
          <a:p>
            <a:pPr marL="0" indent="0" algn="r" rtl="1">
              <a:buNone/>
            </a:pPr>
            <a:endParaRPr lang="en-US" sz="2800" b="1" dirty="0"/>
          </a:p>
          <a:p>
            <a:pPr algn="r" rtl="1"/>
            <a:r>
              <a:rPr lang="ar-IQ" sz="2800" b="1" dirty="0"/>
              <a:t>(</a:t>
            </a:r>
            <a:r>
              <a:rPr lang="ar-IQ" sz="2800" b="1" u="sng" dirty="0"/>
              <a:t> اصول ينبغي تطويرها )</a:t>
            </a:r>
            <a:r>
              <a:rPr lang="ar-IQ" sz="2800" b="1" dirty="0"/>
              <a:t> : وهم يسألون أنفسهم بشكل مستمر عن كيفية تغيير الطريقة التي يمكن ان تؤدى بها الاعمال لضمان استخدام الموظفين المتوافرين لدينا حاليًا بصيغ أكثر فعالية. </a:t>
            </a:r>
            <a:endParaRPr lang="en-US" sz="2800" b="1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4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1855"/>
            <a:ext cx="10773578" cy="4965108"/>
          </a:xfrm>
        </p:spPr>
        <p:txBody>
          <a:bodyPr/>
          <a:lstStyle/>
          <a:p>
            <a:pPr marL="0" indent="0" algn="r" rtl="1">
              <a:buNone/>
            </a:pPr>
            <a:r>
              <a:rPr lang="ar-IQ" sz="3000" b="1" dirty="0">
                <a:solidFill>
                  <a:srgbClr val="FF0000"/>
                </a:solidFill>
              </a:rPr>
              <a:t>يمكن لممارسي الموارد البشرية إدارة ومعالجة هذه التوترات ؟ .. سيتم ادناه عرض بعض البدائل الرئيسة للتقليص : </a:t>
            </a:r>
            <a:endParaRPr lang="ar-IQ" sz="3000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IQ" sz="2400" b="1" dirty="0"/>
              <a:t>تخفيض الاجور :</a:t>
            </a:r>
            <a:r>
              <a:rPr lang="ar-IQ" sz="2400" dirty="0"/>
              <a:t> في الاغلب يعتمد اسلوب تخفيض الأجور كبديل لخفض الوظائف بشكل متقصد او يتم الاتفاق بين الموظفين وادارة المنظمة على تخلي الموظفين عن زيادة الأجور بالمستقبل . </a:t>
            </a:r>
            <a:endParaRPr lang="ar-IQ" sz="2400" dirty="0" smtClean="0"/>
          </a:p>
          <a:p>
            <a:pPr marL="0" indent="0" algn="r" rtl="1">
              <a:buNone/>
            </a:pPr>
            <a:endParaRPr lang="en-US" sz="2400" dirty="0" smtClean="0">
              <a:effectLst/>
            </a:endParaRPr>
          </a:p>
          <a:p>
            <a:pPr algn="r" rtl="1"/>
            <a:r>
              <a:rPr lang="ar-IQ" sz="2400" b="1" dirty="0" smtClean="0"/>
              <a:t>اعادة </a:t>
            </a:r>
            <a:r>
              <a:rPr lang="ar-IQ" sz="2400" b="1" dirty="0"/>
              <a:t>التوزيع :</a:t>
            </a:r>
            <a:r>
              <a:rPr lang="ar-IQ" sz="2400" dirty="0"/>
              <a:t> يبذل أرباب العمل جهودا متواصلة لتأمين قوى عاملة أكثر مرونة ، الا ان مفهومي المرونه واعادة توزيع العمل لم يحظ باهتمام كبير رغم ان هذا الاسلوب قد اثبت جدارته في عدد من البلدان الصناعية المتقدمة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03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494"/>
          </a:xfrm>
        </p:spPr>
        <p:txBody>
          <a:bodyPr>
            <a:normAutofit/>
          </a:bodyPr>
          <a:lstStyle/>
          <a:p>
            <a:pPr algn="ctr"/>
            <a:r>
              <a:rPr lang="ar-IQ" sz="3500" b="1" dirty="0">
                <a:solidFill>
                  <a:srgbClr val="FF0000"/>
                </a:solidFill>
              </a:rPr>
              <a:t>التسريح / الفصل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6" y="1057620"/>
            <a:ext cx="11023294" cy="5119343"/>
          </a:xfrm>
        </p:spPr>
        <p:txBody>
          <a:bodyPr>
            <a:normAutofit/>
          </a:bodyPr>
          <a:lstStyle/>
          <a:p>
            <a:pPr algn="r" rtl="1"/>
            <a:r>
              <a:rPr lang="ar-IQ" sz="2500" b="1" dirty="0"/>
              <a:t>التشاور :</a:t>
            </a:r>
            <a:r>
              <a:rPr lang="ar-IQ" sz="2500" dirty="0"/>
              <a:t>  يؤكد عادة الى اهمية التشاور مع النقابات والموظفين في معظم حالات تقليص الحجم ، حيث يحتاج الموظفون إلى فهم الأسباب المنطقية لهذا الاجراء ، والكيفية التي يتم من خلالها إدارة العملية</a:t>
            </a:r>
            <a:r>
              <a:rPr lang="ar-IQ" sz="2500" dirty="0" smtClean="0"/>
              <a:t>.</a:t>
            </a:r>
          </a:p>
          <a:p>
            <a:pPr algn="r" rtl="1"/>
            <a:endParaRPr lang="ar-IQ" sz="2500" dirty="0" smtClean="0"/>
          </a:p>
          <a:p>
            <a:pPr algn="r" rtl="1"/>
            <a:r>
              <a:rPr lang="ar-IQ" sz="2500" b="1" dirty="0"/>
              <a:t>الاختيار :</a:t>
            </a:r>
            <a:r>
              <a:rPr lang="ar-IQ" sz="2500" dirty="0"/>
              <a:t> مهما كانت الأساليب المعتمدة لاتخاذ قرار الفصل او التسريح ، فإن مفهوم "العدالة التنظيمية"  يعد من القضايا ألاساسية ، فينبغي ان تكون عملية اتخاذ القرار بهذا الشان متساوية </a:t>
            </a:r>
            <a:r>
              <a:rPr lang="ar-IQ" sz="2500" dirty="0" smtClean="0"/>
              <a:t>.</a:t>
            </a:r>
          </a:p>
          <a:p>
            <a:pPr algn="r" rtl="1"/>
            <a:endParaRPr lang="ar-IQ" sz="2500" dirty="0"/>
          </a:p>
          <a:p>
            <a:pPr algn="r" rtl="1"/>
            <a:r>
              <a:rPr lang="ar-IQ" sz="2500" b="1" dirty="0"/>
              <a:t>دعم الموظفين :</a:t>
            </a:r>
            <a:r>
              <a:rPr lang="ar-IQ" sz="2500" dirty="0"/>
              <a:t> من الممكن تقديم عدد من اساليب المساعدة للموظفين الذين سيتم فصلهم ، وهي طرق تكون ذات تأثير ايجابي وفعال في ادارة هذه العملية وبتكلفة منخفضة نوعا ما 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31602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318" y="155805"/>
            <a:ext cx="10515600" cy="736562"/>
          </a:xfrm>
        </p:spPr>
        <p:txBody>
          <a:bodyPr>
            <a:normAutofit/>
          </a:bodyPr>
          <a:lstStyle/>
          <a:p>
            <a:pPr algn="ctr" rtl="1"/>
            <a:r>
              <a:rPr lang="ar-IQ" sz="3000" b="1" dirty="0">
                <a:solidFill>
                  <a:srgbClr val="FF0000"/>
                </a:solidFill>
              </a:rPr>
              <a:t>دور إدارة الموارد البشرية في تقليص الحجم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590" y="980502"/>
            <a:ext cx="10968210" cy="5196462"/>
          </a:xfrm>
        </p:spPr>
        <p:txBody>
          <a:bodyPr>
            <a:noAutofit/>
          </a:bodyPr>
          <a:lstStyle/>
          <a:p>
            <a:pPr algn="justLow" rtl="1"/>
            <a:r>
              <a:rPr lang="ar-IQ" sz="2000" b="1" dirty="0"/>
              <a:t>مراجعة قرار التقليص:</a:t>
            </a:r>
            <a:r>
              <a:rPr lang="ar-IQ" sz="2000" dirty="0"/>
              <a:t> ويقصد بها تحديد المشكلات المحددة التي ينبغي حلها من خلال التقليص ، ثم تقييم الموارد التي يمكن تخصيصها لذلك ، فضلا عن دراسة مدى تأثير التقليص على المنظمة على المدى الطويل</a:t>
            </a:r>
            <a:r>
              <a:rPr lang="en-US" sz="2000" dirty="0"/>
              <a:t>.</a:t>
            </a:r>
          </a:p>
          <a:p>
            <a:pPr algn="justLow" rtl="1"/>
            <a:r>
              <a:rPr lang="ar-IQ" sz="2000" b="1" dirty="0" smtClean="0"/>
              <a:t>استكشاف </a:t>
            </a:r>
            <a:r>
              <a:rPr lang="ar-IQ" sz="2000" b="1" dirty="0"/>
              <a:t>البدائل</a:t>
            </a:r>
            <a:r>
              <a:rPr lang="en-US" sz="2000" b="1" dirty="0"/>
              <a:t>:</a:t>
            </a:r>
            <a:r>
              <a:rPr lang="ar-IQ" sz="2000" dirty="0"/>
              <a:t> اي التحقق من جميع البدائل المتاحة بحيث يكون لدى صانعي القرار جميع البيانات اللازمة لاتخاذ أفضل حكم ممكن</a:t>
            </a:r>
            <a:r>
              <a:rPr lang="en-US" sz="2000" dirty="0"/>
              <a:t>.</a:t>
            </a:r>
          </a:p>
          <a:p>
            <a:pPr algn="justLow" rtl="1"/>
            <a:r>
              <a:rPr lang="ar-IQ" sz="2000" b="1" dirty="0" smtClean="0"/>
              <a:t>تقديم </a:t>
            </a:r>
            <a:r>
              <a:rPr lang="ar-IQ" sz="2000" b="1" dirty="0"/>
              <a:t>هذه البدائل لمتخذي القرار:</a:t>
            </a:r>
            <a:r>
              <a:rPr lang="ar-IQ" sz="2000" dirty="0"/>
              <a:t> يتم تزويد متخذي القرار بتقرير مفصل يوضح فيه التوصيات فضلا عن الفوائد والآثار المترتبة على تنفيذ </a:t>
            </a:r>
            <a:r>
              <a:rPr lang="ar-IQ" sz="2000" dirty="0" smtClean="0"/>
              <a:t>القرار</a:t>
            </a:r>
            <a:endParaRPr lang="en-US" sz="2000" dirty="0"/>
          </a:p>
          <a:p>
            <a:pPr algn="justLow" rtl="1"/>
            <a:r>
              <a:rPr lang="ar-IQ" sz="2000" b="1" dirty="0"/>
              <a:t>التخطيط لعملية التقليص:</a:t>
            </a:r>
            <a:r>
              <a:rPr lang="ar-IQ" sz="2000" dirty="0"/>
              <a:t> وضع وتوثيق معايير يتم من خلالها تحديد الموظفين الذين سيتم تسريحهم وفقا لاجراءات ومعايير عادلة وقانونية مع الاخذ بنظر الاعتبار مايمتلكونه هؤلاء الموظفين من مهارات ضرورية للمنظمة ومستوى ادائهم الوظيفي . </a:t>
            </a:r>
            <a:endParaRPr lang="en-US" sz="2000" dirty="0"/>
          </a:p>
          <a:p>
            <a:pPr algn="justLow" rtl="1"/>
            <a:r>
              <a:rPr lang="ar-IQ" sz="2000" b="1" dirty="0" smtClean="0"/>
              <a:t>إدارة </a:t>
            </a:r>
            <a:r>
              <a:rPr lang="ar-IQ" sz="2000" b="1" dirty="0"/>
              <a:t>العملية :</a:t>
            </a:r>
            <a:r>
              <a:rPr lang="ar-IQ" sz="2000" dirty="0"/>
              <a:t> الإشراف على عملية التسريح والاستمرار في التواصل مع الموظفين الذين سيتم تسريحهم والتوضيح لهم الأسباب والآثار المتوقعة لإعادة الهيكلة </a:t>
            </a:r>
            <a:r>
              <a:rPr lang="ar-IQ" sz="2000" dirty="0" smtClean="0"/>
              <a:t>.</a:t>
            </a:r>
          </a:p>
          <a:p>
            <a:pPr algn="justLow" rtl="1"/>
            <a:r>
              <a:rPr lang="ar-IQ" sz="2000" b="1" dirty="0" smtClean="0"/>
              <a:t>العمل </a:t>
            </a:r>
            <a:r>
              <a:rPr lang="ar-IQ" sz="2000" b="1" dirty="0"/>
              <a:t>على  تطوير استراتيجيات مختلفة :</a:t>
            </a:r>
            <a:r>
              <a:rPr lang="ar-IQ" sz="2000" dirty="0"/>
              <a:t> من شأنها مساعدة الموظفين المتبقين على التعامل بعد الانتهاء من عملية تقليص الحجم على اعتبار ان ذلك يمكن ان يضعف من الروح المعنوية لهم ويولد لديهم الشعور بالذنب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884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r" rt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9822"/>
            <a:ext cx="10515600" cy="4987141"/>
          </a:xfrm>
        </p:spPr>
        <p:txBody>
          <a:bodyPr>
            <a:normAutofit/>
          </a:bodyPr>
          <a:lstStyle/>
          <a:p>
            <a:pPr algn="justLow" rtl="1"/>
            <a:r>
              <a:rPr lang="ar-SA" sz="2500" dirty="0"/>
              <a:t>" مجموع المواقف الايجابية للموظف تجاه منظمته وقيمها والذي يعبر عنه بإهتمامه بأداء المهام المكلف بها واستيعابه لمتطلبات العمل وامتلاكه لمستويات عالية من الاحترافية " </a:t>
            </a:r>
            <a:r>
              <a:rPr lang="ar-IQ" sz="2500" dirty="0"/>
              <a:t>، </a:t>
            </a:r>
            <a:endParaRPr lang="ar-IQ" sz="2500" dirty="0" smtClean="0"/>
          </a:p>
          <a:p>
            <a:pPr marL="0" indent="0" algn="justLow" rtl="1">
              <a:buNone/>
            </a:pPr>
            <a:endParaRPr lang="ar-IQ" sz="2500" dirty="0" smtClean="0"/>
          </a:p>
          <a:p>
            <a:pPr algn="justLow" rtl="1"/>
            <a:r>
              <a:rPr lang="ar-IQ" sz="2500" dirty="0" smtClean="0"/>
              <a:t>" </a:t>
            </a:r>
            <a:r>
              <a:rPr lang="ar-IQ" sz="2500" dirty="0"/>
              <a:t>المستوى الذي يصل إليه الموظفين من الاندماج  بشكل كامل في عملهم والاتزام بتنفيذ المتطلبات الخاصة به " </a:t>
            </a:r>
            <a:endParaRPr lang="ar-IQ" sz="2500" dirty="0" smtClean="0"/>
          </a:p>
          <a:p>
            <a:pPr marL="0" indent="0" algn="justLow" rtl="1">
              <a:buNone/>
            </a:pPr>
            <a:endParaRPr lang="ar-IQ" sz="2500" dirty="0" smtClean="0"/>
          </a:p>
          <a:p>
            <a:pPr algn="justLow" rtl="1"/>
            <a:r>
              <a:rPr lang="ar-SA" sz="2500" dirty="0" smtClean="0"/>
              <a:t> </a:t>
            </a:r>
            <a:r>
              <a:rPr lang="ar-SA" sz="2500" dirty="0"/>
              <a:t>"</a:t>
            </a:r>
            <a:r>
              <a:rPr lang="ar-IQ" sz="2500" dirty="0"/>
              <a:t>عملية توظيف الموظفين لكل مايمتلكونه من امكانيات </a:t>
            </a:r>
            <a:r>
              <a:rPr lang="ar-SA" sz="2500" dirty="0"/>
              <a:t>جسدية ومعرفية وعاطفية لاداء مهام عملهم فضلا عن تقديم المبادرة الشخصية والقدرة على التكيف والجهد والمثابرة الموجهة نحو الأهداف التنظيمية"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5323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142" y="436823"/>
            <a:ext cx="10105470" cy="973336"/>
          </a:xfrm>
        </p:spPr>
        <p:txBody>
          <a:bodyPr>
            <a:normAutofit/>
          </a:bodyPr>
          <a:lstStyle/>
          <a:p>
            <a:pPr algn="ctr" rtl="1"/>
            <a:r>
              <a:rPr lang="ar-SA" sz="4000" dirty="0">
                <a:solidFill>
                  <a:srgbClr val="FF0000"/>
                </a:solidFill>
              </a:rPr>
              <a:t>وللاندماج لها </a:t>
            </a:r>
            <a:r>
              <a:rPr lang="ar-SA" sz="4000" u="sng" dirty="0">
                <a:solidFill>
                  <a:srgbClr val="FF0000"/>
                </a:solidFill>
              </a:rPr>
              <a:t>ثلاثة جوانب</a:t>
            </a:r>
            <a:r>
              <a:rPr lang="ar-SA" sz="4000" dirty="0">
                <a:solidFill>
                  <a:srgbClr val="FF0000"/>
                </a:solidFill>
              </a:rPr>
              <a:t> أساسية هي 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889" y="1740665"/>
            <a:ext cx="10435976" cy="4501063"/>
          </a:xfrm>
        </p:spPr>
        <p:txBody>
          <a:bodyPr/>
          <a:lstStyle/>
          <a:p>
            <a:pPr algn="r" rtl="1"/>
            <a:r>
              <a:rPr lang="en-US" sz="2500" dirty="0"/>
              <a:t>●  </a:t>
            </a:r>
            <a:r>
              <a:rPr lang="ar-SA" sz="2500" dirty="0"/>
              <a:t>الاندماج الفكري : ويعني التفكير الجاد في الوظيفة وكيفية القيام بها بطريقة أفضل </a:t>
            </a:r>
            <a:r>
              <a:rPr lang="ar-SA" sz="2500" dirty="0" smtClean="0"/>
              <a:t>.</a:t>
            </a:r>
            <a:endParaRPr lang="ar-IQ" sz="2500" dirty="0" smtClean="0"/>
          </a:p>
          <a:p>
            <a:pPr marL="0" indent="0" algn="r" rtl="1">
              <a:buNone/>
            </a:pPr>
            <a:endParaRPr lang="en-US" sz="2500" dirty="0"/>
          </a:p>
          <a:p>
            <a:pPr algn="r" rtl="1"/>
            <a:r>
              <a:rPr lang="en-US" sz="2500" dirty="0"/>
              <a:t>●  </a:t>
            </a:r>
            <a:r>
              <a:rPr lang="ar-SA" sz="2500" dirty="0"/>
              <a:t>الاندماج العاطفي : وهو الشعور بالايجابية عند اداء العمل بتميز </a:t>
            </a:r>
            <a:r>
              <a:rPr lang="ar-SA" sz="2500" dirty="0" smtClean="0"/>
              <a:t>.</a:t>
            </a:r>
            <a:endParaRPr lang="ar-IQ" sz="2500" dirty="0" smtClean="0"/>
          </a:p>
          <a:p>
            <a:pPr marL="0" indent="0" algn="r" rtl="1">
              <a:buNone/>
            </a:pPr>
            <a:endParaRPr lang="en-US" sz="2500" dirty="0"/>
          </a:p>
          <a:p>
            <a:pPr algn="r" rtl="1"/>
            <a:r>
              <a:rPr lang="ar-SA" sz="2500" dirty="0"/>
              <a:t>● الاندماج الاجتماعي : ويقصد به اغتنام الفرص لمناقشة التحسينات المتعلقة بالعمل مع الآخرين في العمل.</a:t>
            </a:r>
            <a:endParaRPr lang="en-US" sz="25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8083"/>
          </a:xfrm>
        </p:spPr>
        <p:txBody>
          <a:bodyPr>
            <a:normAutofit fontScale="90000"/>
          </a:bodyPr>
          <a:lstStyle/>
          <a:p>
            <a:pPr algn="ctr" rtl="1"/>
            <a:r>
              <a:rPr lang="ar-IQ" sz="4400" b="1" dirty="0" smtClean="0">
                <a:solidFill>
                  <a:srgbClr val="FF0000"/>
                </a:solidFill>
              </a:rPr>
              <a:t>نتائج</a:t>
            </a:r>
            <a:r>
              <a:rPr lang="ar-SA" sz="4400" b="1" dirty="0" smtClean="0">
                <a:solidFill>
                  <a:srgbClr val="FF0000"/>
                </a:solidFill>
              </a:rPr>
              <a:t> </a:t>
            </a:r>
            <a:r>
              <a:rPr lang="ar-SA" sz="4400" b="1" dirty="0">
                <a:solidFill>
                  <a:srgbClr val="FF0000"/>
                </a:solidFill>
              </a:rPr>
              <a:t>اندماج الموظفين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282" y="1762699"/>
            <a:ext cx="10667330" cy="4479029"/>
          </a:xfrm>
        </p:spPr>
        <p:txBody>
          <a:bodyPr>
            <a:normAutofit/>
          </a:bodyPr>
          <a:lstStyle/>
          <a:p>
            <a:pPr lvl="0" algn="r" rtl="1"/>
            <a:r>
              <a:rPr lang="ar-SA" sz="3000" dirty="0"/>
              <a:t>انخفاض معدلات التغيب وانخفاض مستويات دوران العاملين </a:t>
            </a:r>
            <a:endParaRPr lang="en-US" sz="3000" dirty="0"/>
          </a:p>
          <a:p>
            <a:pPr lvl="0" algn="r" rtl="1"/>
            <a:r>
              <a:rPr lang="ar-SA" sz="3000" dirty="0"/>
              <a:t>زيادة إنتاجية الموظف وبذله المزيد من الجهود . </a:t>
            </a:r>
            <a:endParaRPr lang="en-US" sz="3000" dirty="0"/>
          </a:p>
          <a:p>
            <a:pPr lvl="0" algn="r" rtl="1"/>
            <a:r>
              <a:rPr lang="ar-SA" sz="3000" dirty="0"/>
              <a:t>تحسين الجودة وتقليص معدلات الخطأ .</a:t>
            </a:r>
            <a:endParaRPr lang="en-US" sz="3000" dirty="0" smtClean="0">
              <a:effectLst/>
            </a:endParaRPr>
          </a:p>
          <a:p>
            <a:pPr lvl="0" algn="r" rtl="1"/>
            <a:r>
              <a:rPr lang="ar-SA" sz="3000" dirty="0"/>
              <a:t>ارتفاع معدلات المبيعات وارباح الاسهم وعوائد المساهمين .</a:t>
            </a:r>
            <a:endParaRPr lang="en-US" sz="3000" dirty="0" smtClean="0">
              <a:effectLst/>
            </a:endParaRPr>
          </a:p>
          <a:p>
            <a:pPr algn="r" rtl="1"/>
            <a:r>
              <a:rPr lang="ar-SA" sz="3000" dirty="0" smtClean="0"/>
              <a:t>تعزيز </a:t>
            </a:r>
            <a:r>
              <a:rPr lang="ar-SA" sz="3000" dirty="0"/>
              <a:t>رضا الزبائن وولائهم للمنظمة .</a:t>
            </a:r>
            <a:endParaRPr lang="en-US" sz="3000" dirty="0"/>
          </a:p>
          <a:p>
            <a:pPr lvl="0" algn="r" rtl="1"/>
            <a:r>
              <a:rPr lang="ar-SA" sz="3000" dirty="0"/>
              <a:t>تنامي الأعمال بشكل أسرع مع احتمالية اكبر لنجاحها .</a:t>
            </a:r>
            <a:endParaRPr lang="en-US" sz="3000" dirty="0" smtClean="0">
              <a:effectLst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55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خصائص اندماج الموظفين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265" y="2133600"/>
            <a:ext cx="10678347" cy="3777622"/>
          </a:xfrm>
        </p:spPr>
        <p:txBody>
          <a:bodyPr/>
          <a:lstStyle/>
          <a:p>
            <a:pPr algn="r" rtl="1"/>
            <a:r>
              <a:rPr lang="en-US" dirty="0"/>
              <a:t> </a:t>
            </a:r>
            <a:r>
              <a:rPr lang="ar-SA" sz="2400" dirty="0"/>
              <a:t>ترتبط مشاركة الموظفين بمجموعة من النتائج الإيجابية على المستويين الفردي والتنظيمي : </a:t>
            </a:r>
            <a:endParaRPr lang="en-US" sz="2400" dirty="0"/>
          </a:p>
          <a:p>
            <a:pPr lvl="0" algn="r" rtl="1"/>
            <a:r>
              <a:rPr lang="ar-SA" sz="2400" dirty="0"/>
              <a:t> أداء الموظفين المندمجين بشكل أفضل . </a:t>
            </a:r>
            <a:endParaRPr lang="en-US" sz="2400" dirty="0"/>
          </a:p>
          <a:p>
            <a:pPr lvl="0" algn="r" rtl="1"/>
            <a:r>
              <a:rPr lang="ar-SA" sz="2400" dirty="0"/>
              <a:t>تم تصنيف غالبية المستجيبين " جيد " في آخر تقييم لهم . </a:t>
            </a:r>
            <a:endParaRPr lang="en-US" sz="2400" dirty="0"/>
          </a:p>
          <a:p>
            <a:pPr lvl="0" algn="r" rtl="1"/>
            <a:r>
              <a:rPr lang="ar-SA" sz="2400" dirty="0"/>
              <a:t> الموظفون المندمجون هم أكثر إبداعا من غيرهم . </a:t>
            </a:r>
            <a:endParaRPr lang="en-US" sz="2400" dirty="0"/>
          </a:p>
          <a:p>
            <a:pPr lvl="0" algn="r" rtl="1"/>
            <a:r>
              <a:rPr lang="ar-SA" sz="2400" dirty="0"/>
              <a:t> من المرجح أن يرغب الموظفون المندمجون في البقاء مع صاحب العمل</a:t>
            </a:r>
            <a:r>
              <a:rPr lang="en-US" sz="2400" dirty="0"/>
              <a:t> </a:t>
            </a:r>
            <a:r>
              <a:rPr lang="en-US" dirty="0"/>
              <a:t>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10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1280890"/>
          </a:xfrm>
        </p:spPr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المعايير الأساسية لاندماج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b="1" dirty="0">
                <a:solidFill>
                  <a:srgbClr val="FF0000"/>
                </a:solidFill>
              </a:rPr>
              <a:t>الموظفين</a:t>
            </a:r>
            <a:r>
              <a:rPr lang="ar-SA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4906" y="2133600"/>
            <a:ext cx="10259706" cy="3777622"/>
          </a:xfrm>
        </p:spPr>
        <p:txBody>
          <a:bodyPr/>
          <a:lstStyle/>
          <a:p>
            <a:pPr algn="r" rtl="1"/>
            <a:r>
              <a:rPr lang="ar-SA" sz="2800" dirty="0"/>
              <a:t>توجد ثلاث معايير أساسية لاندماج الموظفين وهي : </a:t>
            </a:r>
            <a:endParaRPr lang="en-US" sz="2800" dirty="0"/>
          </a:p>
          <a:p>
            <a:pPr algn="r" rtl="1"/>
            <a:r>
              <a:rPr lang="ar-SA" sz="2800" dirty="0"/>
              <a:t>- عنصر مادي ( " أبذل الكثير من الطاقة لأداء وظيفتي " ) </a:t>
            </a:r>
            <a:endParaRPr lang="en-US" sz="2800" dirty="0"/>
          </a:p>
          <a:p>
            <a:pPr algn="r" rtl="1"/>
            <a:r>
              <a:rPr lang="ar-SA" sz="2800" dirty="0"/>
              <a:t>- عنصر عاطفي ( " أضع قلبي حقا في وظيفتي " )</a:t>
            </a:r>
            <a:endParaRPr lang="en-US" sz="2800" dirty="0"/>
          </a:p>
          <a:p>
            <a:pPr algn="r" rtl="1"/>
            <a:r>
              <a:rPr lang="ar-SA" sz="2800" dirty="0"/>
              <a:t>- عنصر معرفي ( " أداء وظيفتي ممتع للغاية لدرجة أنني أنسى كل شيء آخر " ) </a:t>
            </a:r>
            <a:endParaRPr lang="en-US" sz="2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62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1983"/>
          </a:xfrm>
        </p:spPr>
        <p:txBody>
          <a:bodyPr/>
          <a:lstStyle/>
          <a:p>
            <a:pPr algn="ctr" rtl="1"/>
            <a:r>
              <a:rPr lang="ar-SA" b="1" dirty="0" smtClean="0">
                <a:solidFill>
                  <a:srgbClr val="FF0000"/>
                </a:solidFill>
              </a:rPr>
              <a:t>عناصر اندماج الموظفين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9311"/>
            <a:ext cx="10515600" cy="4667652"/>
          </a:xfrm>
        </p:spPr>
        <p:txBody>
          <a:bodyPr>
            <a:normAutofit fontScale="92500" lnSpcReduction="10000"/>
          </a:bodyPr>
          <a:lstStyle/>
          <a:p>
            <a:pPr lvl="0" algn="r" rtl="1"/>
            <a:r>
              <a:rPr lang="ar-SA" sz="3000" b="1" dirty="0"/>
              <a:t>الاندماج والالتزام:</a:t>
            </a:r>
            <a:r>
              <a:rPr lang="ar-SA" sz="3000" dirty="0"/>
              <a:t>  </a:t>
            </a:r>
            <a:endParaRPr lang="ar-IQ" sz="3000" dirty="0" smtClean="0"/>
          </a:p>
          <a:p>
            <a:pPr lvl="0" algn="r" rtl="1"/>
            <a:r>
              <a:rPr lang="ar-SA" sz="3000" b="1" dirty="0" smtClean="0"/>
              <a:t>الاندماج </a:t>
            </a:r>
            <a:r>
              <a:rPr lang="ar-SA" sz="3000" b="1" dirty="0"/>
              <a:t>والتحفيز </a:t>
            </a:r>
            <a:r>
              <a:rPr lang="ar-SA" sz="3000" b="1" dirty="0" smtClean="0"/>
              <a:t>:</a:t>
            </a:r>
            <a:endParaRPr lang="ar-IQ" sz="3000" b="1" dirty="0" smtClean="0"/>
          </a:p>
          <a:p>
            <a:pPr lvl="0" algn="r" rtl="1"/>
            <a:r>
              <a:rPr lang="ar-SA" sz="3000" b="1" dirty="0" smtClean="0"/>
              <a:t>الاندماج </a:t>
            </a:r>
            <a:r>
              <a:rPr lang="ar-SA" sz="3000" b="1" dirty="0"/>
              <a:t>وسلوك المواطنة </a:t>
            </a:r>
            <a:r>
              <a:rPr lang="ar-SA" sz="3000" b="1" dirty="0" smtClean="0"/>
              <a:t>التنظيمية</a:t>
            </a:r>
            <a:endParaRPr lang="ar-IQ" sz="3000" b="1" dirty="0" smtClean="0"/>
          </a:p>
          <a:p>
            <a:pPr lvl="0" algn="r" rtl="1"/>
            <a:endParaRPr lang="ar-IQ" sz="3000" b="1" dirty="0"/>
          </a:p>
          <a:p>
            <a:pPr lvl="0" algn="r" rtl="1"/>
            <a:r>
              <a:rPr lang="ar-SA" sz="3000" b="1" i="1" dirty="0" smtClean="0">
                <a:solidFill>
                  <a:srgbClr val="FF0000"/>
                </a:solidFill>
              </a:rPr>
              <a:t>وهناك عدد من العناصر الاخرى التي تعتبر مترابطة مع الاندماج الوظيفي وهي :</a:t>
            </a:r>
            <a:endParaRPr lang="ar-IQ" sz="3000" b="1" i="1" dirty="0" smtClean="0">
              <a:solidFill>
                <a:srgbClr val="FF0000"/>
              </a:solidFill>
            </a:endParaRPr>
          </a:p>
          <a:p>
            <a:pPr marL="0" lvl="0" indent="0" algn="r" rtl="1">
              <a:buNone/>
            </a:pPr>
            <a:endParaRPr lang="ar-IQ" sz="3000" b="1" dirty="0" smtClean="0"/>
          </a:p>
          <a:p>
            <a:pPr lvl="0" algn="r" rtl="1"/>
            <a:r>
              <a:rPr lang="ar-SA" sz="3000" b="1" dirty="0" smtClean="0"/>
              <a:t>الاندماج والرضا الوظيفي </a:t>
            </a:r>
            <a:r>
              <a:rPr lang="ar-SA" sz="3000" dirty="0" smtClean="0"/>
              <a:t> </a:t>
            </a:r>
            <a:endParaRPr lang="ar-IQ" sz="3000" dirty="0" smtClean="0"/>
          </a:p>
          <a:p>
            <a:pPr lvl="0" algn="r" rtl="1"/>
            <a:r>
              <a:rPr lang="ar-SA" sz="3000" b="1" dirty="0" smtClean="0"/>
              <a:t>الاندماج وخبرة الموظف </a:t>
            </a:r>
            <a:endParaRPr lang="en-US" sz="3000" dirty="0" smtClean="0"/>
          </a:p>
          <a:p>
            <a:pPr marL="0" lvl="0" indent="0" algn="r" rtl="1">
              <a:buNone/>
            </a:pPr>
            <a:endParaRPr lang="ar-IQ" b="1" dirty="0" smtClean="0"/>
          </a:p>
          <a:p>
            <a:pPr lvl="0" algn="r" rtl="1"/>
            <a:endParaRPr lang="ar-IQ" b="1" dirty="0" smtClean="0"/>
          </a:p>
          <a:p>
            <a:pPr lvl="0"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5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>
                <a:solidFill>
                  <a:srgbClr val="0070C0"/>
                </a:solidFill>
              </a:rPr>
              <a:t>عناصر اندماج الموظفين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25455" t="30422" r="14842" b="17092"/>
          <a:stretch/>
        </p:blipFill>
        <p:spPr bwMode="auto">
          <a:xfrm>
            <a:off x="1090670" y="1905000"/>
            <a:ext cx="9639759" cy="415427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2116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</TotalTime>
  <Words>1524</Words>
  <Application>Microsoft Office PowerPoint</Application>
  <PresentationFormat>Widescreen</PresentationFormat>
  <Paragraphs>143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Tahoma</vt:lpstr>
      <vt:lpstr>Wingdings 3</vt:lpstr>
      <vt:lpstr>Wisp</vt:lpstr>
      <vt:lpstr>Employee Engagement &amp; Downsizing </vt:lpstr>
      <vt:lpstr>اندماج الموظفين Employee Engagement</vt:lpstr>
      <vt:lpstr>PowerPoint Presentation</vt:lpstr>
      <vt:lpstr>وللاندماج لها ثلاثة جوانب أساسية هي :</vt:lpstr>
      <vt:lpstr>نتائج اندماج الموظفين  </vt:lpstr>
      <vt:lpstr>خصائص اندماج الموظفين</vt:lpstr>
      <vt:lpstr>المعايير الأساسية لاندماج الموظفين </vt:lpstr>
      <vt:lpstr>عناصر اندماج الموظفين</vt:lpstr>
      <vt:lpstr>عناصر اندماج الموظفين </vt:lpstr>
      <vt:lpstr>أنواع الاندماج الوظيفي  </vt:lpstr>
      <vt:lpstr>تعزيز الاندماج التنظيمي</vt:lpstr>
      <vt:lpstr>تعزيز الاندماج الوظيفي</vt:lpstr>
      <vt:lpstr>PowerPoint Presentation</vt:lpstr>
      <vt:lpstr>PowerPoint Presentation</vt:lpstr>
      <vt:lpstr>عوامل اندماج الموظفين  </vt:lpstr>
      <vt:lpstr>قياس اندماج الموظفين</vt:lpstr>
      <vt:lpstr>ثانيا : تقليص الحجم    Downsizing </vt:lpstr>
      <vt:lpstr>اسباب تقليص الحجم</vt:lpstr>
      <vt:lpstr>طرق تقليص الحجم </vt:lpstr>
      <vt:lpstr>بدائل تقليص الحجم</vt:lpstr>
      <vt:lpstr>PowerPoint Presentation</vt:lpstr>
      <vt:lpstr>PowerPoint Presentation</vt:lpstr>
      <vt:lpstr>التسريح / الفصل</vt:lpstr>
      <vt:lpstr>دور إدارة الموارد البشرية في تقليص الحجم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Engagement &amp; Downsizing</dc:title>
  <dc:creator>Dr Ghassan</dc:creator>
  <cp:lastModifiedBy>Maher</cp:lastModifiedBy>
  <cp:revision>25</cp:revision>
  <dcterms:created xsi:type="dcterms:W3CDTF">2022-10-22T04:51:29Z</dcterms:created>
  <dcterms:modified xsi:type="dcterms:W3CDTF">2023-10-21T15:45:36Z</dcterms:modified>
</cp:coreProperties>
</file>