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9" r:id="rId8"/>
    <p:sldId id="270" r:id="rId9"/>
    <p:sldId id="262" r:id="rId10"/>
    <p:sldId id="263" r:id="rId11"/>
    <p:sldId id="264" r:id="rId12"/>
    <p:sldId id="265" r:id="rId13"/>
    <p:sldId id="266"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0D6A21-3946-4AB0-B0A3-4ACC13E011DB}"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1004655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0D6A21-3946-4AB0-B0A3-4ACC13E011DB}"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3453160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0D6A21-3946-4AB0-B0A3-4ACC13E011DB}"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94A6B2-9097-41DF-B784-701956530BD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44758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F0D6A21-3946-4AB0-B0A3-4ACC13E011DB}"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2434906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F0D6A21-3946-4AB0-B0A3-4ACC13E011DB}"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94A6B2-9097-41DF-B784-701956530BD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35798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F0D6A21-3946-4AB0-B0A3-4ACC13E011DB}"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1294239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0D6A21-3946-4AB0-B0A3-4ACC13E011DB}"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2386289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0D6A21-3946-4AB0-B0A3-4ACC13E011DB}"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399558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0D6A21-3946-4AB0-B0A3-4ACC13E011DB}"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3083138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0D6A21-3946-4AB0-B0A3-4ACC13E011DB}"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731681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0D6A21-3946-4AB0-B0A3-4ACC13E011DB}"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2483711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0D6A21-3946-4AB0-B0A3-4ACC13E011DB}" type="datetimeFigureOut">
              <a:rPr lang="en-US" smtClean="0"/>
              <a:t>10/21/2023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39902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0D6A21-3946-4AB0-B0A3-4ACC13E011DB}" type="datetimeFigureOut">
              <a:rPr lang="en-US" smtClean="0"/>
              <a:t>10/21/2023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213807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D6A21-3946-4AB0-B0A3-4ACC13E011DB}" type="datetimeFigureOut">
              <a:rPr lang="en-US" smtClean="0"/>
              <a:t>10/21/2023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668572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D6A21-3946-4AB0-B0A3-4ACC13E011DB}"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1593592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D6A21-3946-4AB0-B0A3-4ACC13E011DB}"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94A6B2-9097-41DF-B784-701956530BD3}" type="slidenum">
              <a:rPr lang="en-US" smtClean="0"/>
              <a:t>‹#›</a:t>
            </a:fld>
            <a:endParaRPr lang="en-US"/>
          </a:p>
        </p:txBody>
      </p:sp>
    </p:spTree>
    <p:extLst>
      <p:ext uri="{BB962C8B-B14F-4D97-AF65-F5344CB8AC3E}">
        <p14:creationId xmlns:p14="http://schemas.microsoft.com/office/powerpoint/2010/main" val="118962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F0D6A21-3946-4AB0-B0A3-4ACC13E011DB}" type="datetimeFigureOut">
              <a:rPr lang="en-US" smtClean="0"/>
              <a:t>10/21/2023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94A6B2-9097-41DF-B784-701956530BD3}" type="slidenum">
              <a:rPr lang="en-US" smtClean="0"/>
              <a:t>‹#›</a:t>
            </a:fld>
            <a:endParaRPr lang="en-US"/>
          </a:p>
        </p:txBody>
      </p:sp>
    </p:spTree>
    <p:extLst>
      <p:ext uri="{BB962C8B-B14F-4D97-AF65-F5344CB8AC3E}">
        <p14:creationId xmlns:p14="http://schemas.microsoft.com/office/powerpoint/2010/main" val="167068223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8299" y="487496"/>
            <a:ext cx="8794462" cy="3753997"/>
          </a:xfrm>
        </p:spPr>
        <p:txBody>
          <a:bodyPr>
            <a:normAutofit fontScale="90000"/>
          </a:bodyPr>
          <a:lstStyle/>
          <a:p>
            <a:pPr algn="ctr" rtl="1"/>
            <a:r>
              <a:rPr lang="en-US" sz="4000" b="1" dirty="0">
                <a:solidFill>
                  <a:srgbClr val="0070C0"/>
                </a:solidFill>
                <a:effectLst>
                  <a:outerShdw dist="38100" dir="2700000" algn="bl">
                    <a:schemeClr val="accent5"/>
                  </a:outerShdw>
                </a:effectLst>
              </a:rPr>
              <a:t>HRM in the modern world</a:t>
            </a:r>
            <a:r>
              <a:rPr lang="en-US" sz="4000" b="1" dirty="0">
                <a:solidFill>
                  <a:srgbClr val="0070C0"/>
                </a:solidFill>
              </a:rPr>
              <a:t/>
            </a:r>
            <a:br>
              <a:rPr lang="en-US" sz="4000" b="1" dirty="0">
                <a:solidFill>
                  <a:srgbClr val="0070C0"/>
                </a:solidFill>
              </a:rPr>
            </a:br>
            <a:r>
              <a:rPr lang="ar-IQ" sz="4000" b="1" dirty="0" smtClean="0">
                <a:solidFill>
                  <a:srgbClr val="0070C0"/>
                </a:solidFill>
                <a:effectLst>
                  <a:outerShdw dist="38100" dir="2700000" algn="bl">
                    <a:schemeClr val="accent5"/>
                  </a:outerShdw>
                </a:effectLst>
              </a:rPr>
              <a:t>,</a:t>
            </a:r>
            <a:r>
              <a:rPr lang="en-US" sz="4000" b="1" dirty="0" err="1" smtClean="0">
                <a:solidFill>
                  <a:srgbClr val="0070C0"/>
                </a:solidFill>
                <a:effectLst>
                  <a:outerShdw dist="38100" dir="2700000" algn="bl">
                    <a:schemeClr val="accent5"/>
                  </a:outerShdw>
                </a:effectLst>
              </a:rPr>
              <a:t>Trends,Responsibilities</a:t>
            </a:r>
            <a:r>
              <a:rPr lang="en-US" sz="4000" b="1" dirty="0" smtClean="0">
                <a:solidFill>
                  <a:srgbClr val="0070C0"/>
                </a:solidFill>
                <a:effectLst>
                  <a:outerShdw dist="38100" dir="2700000" algn="bl">
                    <a:schemeClr val="accent5"/>
                  </a:outerShdw>
                </a:effectLst>
              </a:rPr>
              <a:t> </a:t>
            </a:r>
            <a:r>
              <a:rPr lang="en-US" sz="4000" b="1" dirty="0">
                <a:solidFill>
                  <a:srgbClr val="0070C0"/>
                </a:solidFill>
                <a:effectLst>
                  <a:outerShdw dist="38100" dir="2700000" algn="bl">
                    <a:schemeClr val="accent5"/>
                  </a:outerShdw>
                </a:effectLst>
              </a:rPr>
              <a:t>and </a:t>
            </a:r>
            <a:r>
              <a:rPr lang="en-US" sz="4000" b="1" dirty="0" smtClean="0">
                <a:solidFill>
                  <a:srgbClr val="0070C0"/>
                </a:solidFill>
                <a:effectLst>
                  <a:outerShdw dist="38100" dir="2700000" algn="bl">
                    <a:schemeClr val="accent5"/>
                  </a:outerShdw>
                </a:effectLst>
              </a:rPr>
              <a:t>diversity</a:t>
            </a:r>
            <a:r>
              <a:rPr lang="ar-IQ" sz="4000" b="1" dirty="0" smtClean="0">
                <a:solidFill>
                  <a:srgbClr val="0070C0"/>
                </a:solidFill>
                <a:effectLst>
                  <a:outerShdw dist="38100" dir="2700000" algn="bl">
                    <a:schemeClr val="accent5"/>
                  </a:outerShdw>
                </a:effectLst>
              </a:rPr>
              <a:t/>
            </a:r>
            <a:br>
              <a:rPr lang="ar-IQ" sz="4000" b="1" dirty="0" smtClean="0">
                <a:solidFill>
                  <a:srgbClr val="0070C0"/>
                </a:solidFill>
                <a:effectLst>
                  <a:outerShdw dist="38100" dir="2700000" algn="bl">
                    <a:schemeClr val="accent5"/>
                  </a:outerShdw>
                </a:effectLst>
              </a:rPr>
            </a:br>
            <a:r>
              <a:rPr lang="ar-IQ" sz="4000" b="1" dirty="0" smtClean="0">
                <a:solidFill>
                  <a:srgbClr val="FF0000"/>
                </a:solidFill>
                <a:effectLst>
                  <a:outerShdw dist="38100" dir="2700000" algn="bl">
                    <a:schemeClr val="accent5"/>
                  </a:outerShdw>
                </a:effectLst>
              </a:rPr>
              <a:t>ادارة </a:t>
            </a:r>
            <a:r>
              <a:rPr lang="ar-IQ" sz="4000" b="1" dirty="0">
                <a:solidFill>
                  <a:srgbClr val="FF0000"/>
                </a:solidFill>
                <a:effectLst>
                  <a:outerShdw dist="38100" dir="2700000" algn="bl">
                    <a:schemeClr val="accent5"/>
                  </a:outerShdw>
                </a:effectLst>
              </a:rPr>
              <a:t>الموارد البشرية في العالم الحديث ، الاتجاهات ، المسؤوليات ، التنوع </a:t>
            </a:r>
            <a:r>
              <a:rPr lang="en-US" sz="4000" dirty="0"/>
              <a:t/>
            </a:r>
            <a:br>
              <a:rPr lang="en-US" sz="4000" dirty="0"/>
            </a:br>
            <a:endParaRPr lang="en-US" sz="4000" dirty="0"/>
          </a:p>
        </p:txBody>
      </p:sp>
      <p:sp>
        <p:nvSpPr>
          <p:cNvPr id="3" name="Subtitle 2"/>
          <p:cNvSpPr>
            <a:spLocks noGrp="1"/>
          </p:cNvSpPr>
          <p:nvPr>
            <p:ph type="subTitle" idx="1"/>
          </p:nvPr>
        </p:nvSpPr>
        <p:spPr>
          <a:xfrm>
            <a:off x="2478795" y="4777379"/>
            <a:ext cx="9025817" cy="1744607"/>
          </a:xfrm>
        </p:spPr>
        <p:txBody>
          <a:bodyPr>
            <a:noAutofit/>
          </a:bodyPr>
          <a:lstStyle/>
          <a:p>
            <a:pPr algn="ctr" rtl="1"/>
            <a:r>
              <a:rPr lang="ar-IQ" sz="2400" b="1" dirty="0"/>
              <a:t>كجزء من متطلبات مادة ادارة الموارد البشرية الكورس </a:t>
            </a:r>
            <a:r>
              <a:rPr lang="ar-IQ" sz="2400" b="1" dirty="0" smtClean="0"/>
              <a:t>الاول</a:t>
            </a:r>
            <a:r>
              <a:rPr lang="ar-IQ" sz="2400" dirty="0"/>
              <a:t> </a:t>
            </a:r>
            <a:endParaRPr lang="en-US" sz="2400" dirty="0"/>
          </a:p>
          <a:p>
            <a:pPr algn="ctr" rtl="1"/>
            <a:r>
              <a:rPr lang="ar-IQ" sz="2400" dirty="0"/>
              <a:t>مقدمة من قبل</a:t>
            </a:r>
            <a:endParaRPr lang="en-US" sz="2400" dirty="0"/>
          </a:p>
          <a:p>
            <a:pPr algn="ctr" rtl="1"/>
            <a:r>
              <a:rPr lang="ar-IQ" sz="2400" dirty="0"/>
              <a:t>طلبة الدكتوراه</a:t>
            </a:r>
            <a:endParaRPr lang="en-US" sz="2400" dirty="0"/>
          </a:p>
          <a:p>
            <a:pPr algn="ctr" rtl="1"/>
            <a:endParaRPr lang="en-US" sz="2400" dirty="0"/>
          </a:p>
        </p:txBody>
      </p:sp>
    </p:spTree>
    <p:extLst>
      <p:ext uri="{BB962C8B-B14F-4D97-AF65-F5344CB8AC3E}">
        <p14:creationId xmlns:p14="http://schemas.microsoft.com/office/powerpoint/2010/main" val="2710313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ar-SA" sz="4000" dirty="0" smtClean="0">
                <a:solidFill>
                  <a:srgbClr val="FF0000"/>
                </a:solidFill>
              </a:rPr>
              <a:t>مسؤوليات إدارة الموارد البشرية للمديرين المباشرين</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lgn="r" rtl="1"/>
            <a:r>
              <a:rPr lang="ar-SA" dirty="0" smtClean="0"/>
              <a:t>وضع </a:t>
            </a:r>
            <a:r>
              <a:rPr lang="ar-SA" dirty="0"/>
              <a:t>الشخص المناسب ليؤدي العمل المناسب.</a:t>
            </a:r>
            <a:endParaRPr lang="en-US" dirty="0" smtClean="0">
              <a:effectLst/>
            </a:endParaRPr>
          </a:p>
          <a:p>
            <a:pPr lvl="0" algn="r" rtl="1"/>
            <a:r>
              <a:rPr lang="ar-SA" dirty="0"/>
              <a:t>توجيه وارشاد الموظفين الجدد.</a:t>
            </a:r>
            <a:endParaRPr lang="en-US" dirty="0" smtClean="0">
              <a:effectLst/>
            </a:endParaRPr>
          </a:p>
          <a:p>
            <a:pPr lvl="0" algn="r" rtl="1"/>
            <a:r>
              <a:rPr lang="ar-SA" dirty="0"/>
              <a:t>تدريب الموظفين على اعمال الوظائف التي قد تبدو جديدة بالنسبة لهم.</a:t>
            </a:r>
            <a:endParaRPr lang="en-US" dirty="0" smtClean="0">
              <a:effectLst/>
            </a:endParaRPr>
          </a:p>
          <a:p>
            <a:pPr lvl="0" algn="r" rtl="1"/>
            <a:r>
              <a:rPr lang="ar-SA" dirty="0"/>
              <a:t>تحسين مستويات الاداء الوظيفي لكل فرد بالمنظمة.</a:t>
            </a:r>
            <a:endParaRPr lang="en-US" dirty="0" smtClean="0">
              <a:effectLst/>
            </a:endParaRPr>
          </a:p>
          <a:p>
            <a:pPr lvl="0" algn="r" rtl="1"/>
            <a:r>
              <a:rPr lang="ar-SA" dirty="0"/>
              <a:t>التأكيد على ايجاد نوع من التعاون الخلاق وتحسين علاقات العمل بين العاملين.</a:t>
            </a:r>
            <a:endParaRPr lang="en-US" dirty="0" smtClean="0">
              <a:effectLst/>
            </a:endParaRPr>
          </a:p>
          <a:p>
            <a:pPr lvl="0" algn="r" rtl="1"/>
            <a:r>
              <a:rPr lang="ar-SA" dirty="0"/>
              <a:t>شرح وتفسير سياسات واجراءات المنظمة للعاملين.</a:t>
            </a:r>
            <a:endParaRPr lang="en-US" dirty="0" smtClean="0">
              <a:effectLst/>
            </a:endParaRPr>
          </a:p>
          <a:p>
            <a:pPr lvl="0" algn="r" rtl="1"/>
            <a:r>
              <a:rPr lang="ar-SA" dirty="0"/>
              <a:t>الرقابة على تكلفة عنصر العمل.</a:t>
            </a:r>
            <a:endParaRPr lang="en-US" dirty="0" smtClean="0">
              <a:effectLst/>
            </a:endParaRPr>
          </a:p>
          <a:p>
            <a:pPr lvl="0" algn="r" rtl="1"/>
            <a:r>
              <a:rPr lang="ar-SA" dirty="0"/>
              <a:t>تنمية وتطوير قدرات مهارات كل فرد.</a:t>
            </a:r>
            <a:endParaRPr lang="en-US" dirty="0" smtClean="0">
              <a:effectLst/>
            </a:endParaRPr>
          </a:p>
          <a:p>
            <a:pPr lvl="0" algn="r" rtl="1"/>
            <a:r>
              <a:rPr lang="ar-SA" dirty="0"/>
              <a:t>تحسين الروح المعنوية السائدة بالقسم.</a:t>
            </a:r>
            <a:endParaRPr lang="en-US" dirty="0" smtClean="0">
              <a:effectLst/>
            </a:endParaRPr>
          </a:p>
          <a:p>
            <a:pPr lvl="0" algn="r" rtl="1"/>
            <a:r>
              <a:rPr lang="ar-SA" dirty="0"/>
              <a:t>المحافظة على امن وسلامة الموظفين.</a:t>
            </a:r>
            <a:endParaRPr lang="en-US" dirty="0" smtClean="0">
              <a:effectLst/>
            </a:endParaRPr>
          </a:p>
          <a:p>
            <a:pPr algn="r" rtl="1"/>
            <a:endParaRPr lang="en-US" dirty="0"/>
          </a:p>
        </p:txBody>
      </p:sp>
    </p:spTree>
    <p:extLst>
      <p:ext uri="{BB962C8B-B14F-4D97-AF65-F5344CB8AC3E}">
        <p14:creationId xmlns:p14="http://schemas.microsoft.com/office/powerpoint/2010/main" val="40711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sz="4000" dirty="0">
                <a:solidFill>
                  <a:srgbClr val="FF0000"/>
                </a:solidFill>
              </a:rPr>
              <a:t>المسؤوليات والواجبات</a:t>
            </a:r>
            <a:r>
              <a:rPr lang="en-US" dirty="0"/>
              <a:t/>
            </a:r>
            <a:br>
              <a:rPr lang="en-US" dirty="0"/>
            </a:br>
            <a:endParaRPr lang="en-US" dirty="0"/>
          </a:p>
        </p:txBody>
      </p:sp>
      <p:sp>
        <p:nvSpPr>
          <p:cNvPr id="3" name="Content Placeholder 2"/>
          <p:cNvSpPr>
            <a:spLocks noGrp="1"/>
          </p:cNvSpPr>
          <p:nvPr>
            <p:ph idx="1"/>
          </p:nvPr>
        </p:nvSpPr>
        <p:spPr/>
        <p:txBody>
          <a:bodyPr/>
          <a:lstStyle/>
          <a:p>
            <a:pPr algn="justLow" rtl="1"/>
            <a:r>
              <a:rPr lang="ar-IQ" dirty="0" smtClean="0"/>
              <a:t>الخدمات </a:t>
            </a:r>
            <a:r>
              <a:rPr lang="ar-IQ" dirty="0"/>
              <a:t>والمعاملات الإدارية - التعامل مع المهام الإدارية (على سبيل المثال ، تعيين الموظفين والإجابة على الأسئلة المتعلقة بالمزايا) بكفاءة مع الالتزام بالجودة. هذا يتطلب خبرة في مهام معينة</a:t>
            </a:r>
            <a:r>
              <a:rPr lang="en-US" dirty="0"/>
              <a:t>.</a:t>
            </a:r>
          </a:p>
          <a:p>
            <a:pPr algn="justLow" rtl="1"/>
            <a:r>
              <a:rPr lang="ar-IQ" dirty="0" smtClean="0"/>
              <a:t>خدمات </a:t>
            </a:r>
            <a:r>
              <a:rPr lang="ar-IQ" dirty="0"/>
              <a:t>شركاء الأعمال - تطوير أنظمة موارد بشرية فعالة تساعد المنظمة على تحقيق أهدافها لجذب ، والحفاظ ، وتطوير الأشخاص بالمهارات التي تحتاجها. لكي تكون الأنظمة فعالة ، يجب أن يفهم موظفو الموارد البشرية العمل حتى يتمكنوا من فهم احتياجات العمل</a:t>
            </a:r>
            <a:r>
              <a:rPr lang="en-US" dirty="0"/>
              <a:t>.</a:t>
            </a:r>
          </a:p>
          <a:p>
            <a:pPr algn="justLow" rtl="1"/>
            <a:r>
              <a:rPr lang="ar-IQ" dirty="0" smtClean="0"/>
              <a:t>الشريك </a:t>
            </a:r>
            <a:r>
              <a:rPr lang="ar-IQ" dirty="0"/>
              <a:t>الاستراتيجي - المساهمة في استراتيجية الشركة من خلال فهم مواردها البشرية الحالية والمطلوبة والطرق التي يمكن لممارسات الموارد البشرية من خلالها منح الشركة ميزة تنافسية. لكي تكون الأفكار الإستراتيجية فعالة ، يجب أن يفهم موظفو الموارد البشرية الأعمال التجارية وصناعتها ومنافسيها</a:t>
            </a:r>
            <a:r>
              <a:rPr lang="en-US" dirty="0"/>
              <a:t>.</a:t>
            </a:r>
          </a:p>
          <a:p>
            <a:pPr algn="r" rtl="1"/>
            <a:endParaRPr lang="en-US" dirty="0"/>
          </a:p>
        </p:txBody>
      </p:sp>
    </p:spTree>
    <p:extLst>
      <p:ext uri="{BB962C8B-B14F-4D97-AF65-F5344CB8AC3E}">
        <p14:creationId xmlns:p14="http://schemas.microsoft.com/office/powerpoint/2010/main" val="350416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b="1" dirty="0">
                <a:solidFill>
                  <a:srgbClr val="FF0000"/>
                </a:solidFill>
              </a:rPr>
              <a:t>خامسا :التنوع </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Low" rtl="1"/>
            <a:r>
              <a:rPr lang="en-US" dirty="0"/>
              <a:t> </a:t>
            </a:r>
            <a:r>
              <a:rPr lang="ar-IQ" dirty="0"/>
              <a:t>يقصد بالتنوع هو الاختلاف بين الافراد في المنظمة الواحدة بعدد من السمات كالعمر والاصل والدين واسلوب الحياة والتخصص .. الخ ، كما يعبر عنه بوجود مجموعة من الافراد لديهم سمات ومزايا تختلف عن بعضهم او ربما ينتمون الى اصول ثقافية مختلفة .</a:t>
            </a:r>
            <a:endParaRPr lang="en-US" dirty="0"/>
          </a:p>
          <a:p>
            <a:pPr algn="justLow" rtl="1"/>
            <a:r>
              <a:rPr lang="ar-IQ" dirty="0"/>
              <a:t>  اما ادارة التنوع فهو مفهوم جديد ظهر لأول مرة في ادبيات الاعمال في نهاية الثمانينات ، ويعني </a:t>
            </a:r>
            <a:r>
              <a:rPr lang="ar-SA" dirty="0"/>
              <a:t>الجمع بين الأشخاص من مختلف الخلفيات العرقية والديانات والأجناس والفئات العمرية في وحدات تنظيمية متماسكة ومنتجة ، </a:t>
            </a:r>
            <a:r>
              <a:rPr lang="ar-IQ" dirty="0"/>
              <a:t>و</a:t>
            </a:r>
            <a:r>
              <a:rPr lang="ar-SA" dirty="0"/>
              <a:t>تعتمد إدارة التنوع على الاقتراح القائل بضرورة  تقييم الفرد ومعاملته بإنصاف بغض النظر عن العرق أو الجنس أو مستوى الإعاقة أو الدين أو العمر، وان تسعى المنظمة الى صياغة وتنفيذ السياسات والاجراءات التي تزيد من المزايا المحتملة للتنوع  ، حيث تتجسد في اعداد بيئة عمل تمتاز بسلوكيات العدالة والاحترام وضمان حصول كل فرد على فرص التطوير الوظيفي والترقية على أساس الجدارة ، مع منح فرصًا متساوية لتحسين التوازن بين العمل </a:t>
            </a:r>
            <a:r>
              <a:rPr lang="ar-SA" dirty="0" smtClean="0"/>
              <a:t>والحياة</a:t>
            </a:r>
            <a:endParaRPr lang="en-US" dirty="0"/>
          </a:p>
        </p:txBody>
      </p:sp>
    </p:spTree>
    <p:extLst>
      <p:ext uri="{BB962C8B-B14F-4D97-AF65-F5344CB8AC3E}">
        <p14:creationId xmlns:p14="http://schemas.microsoft.com/office/powerpoint/2010/main" val="1271356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3174"/>
          </a:xfrm>
        </p:spPr>
        <p:txBody>
          <a:bodyPr>
            <a:normAutofit fontScale="90000"/>
          </a:bodyPr>
          <a:lstStyle/>
          <a:p>
            <a:endParaRPr lang="en-US" dirty="0"/>
          </a:p>
        </p:txBody>
      </p:sp>
      <p:sp>
        <p:nvSpPr>
          <p:cNvPr id="3" name="Content Placeholder 2"/>
          <p:cNvSpPr>
            <a:spLocks noGrp="1"/>
          </p:cNvSpPr>
          <p:nvPr>
            <p:ph idx="1"/>
          </p:nvPr>
        </p:nvSpPr>
        <p:spPr>
          <a:xfrm>
            <a:off x="838200" y="1186646"/>
            <a:ext cx="10515600" cy="4351338"/>
          </a:xfrm>
        </p:spPr>
        <p:txBody>
          <a:bodyPr/>
          <a:lstStyle/>
          <a:p>
            <a:pPr algn="r" rtl="1"/>
            <a:r>
              <a:rPr lang="ar-SA" sz="3000" b="1" dirty="0"/>
              <a:t>اسباب لجوء المنظمات الى التنوع </a:t>
            </a:r>
            <a:endParaRPr lang="ar-IQ" sz="3000" b="1" dirty="0"/>
          </a:p>
          <a:p>
            <a:pPr algn="r" rtl="1"/>
            <a:r>
              <a:rPr lang="ar-SA" sz="3000" b="1" dirty="0"/>
              <a:t>ابعاد التنوع </a:t>
            </a:r>
            <a:r>
              <a:rPr lang="ar-IQ" sz="3000" b="1" dirty="0" smtClean="0"/>
              <a:t>:</a:t>
            </a:r>
            <a:endParaRPr lang="ar-IQ" sz="3000" b="1" dirty="0"/>
          </a:p>
          <a:p>
            <a:pPr marL="0" indent="0" algn="r" rtl="1">
              <a:buNone/>
            </a:pPr>
            <a:endParaRPr lang="en-US" dirty="0"/>
          </a:p>
        </p:txBody>
      </p:sp>
      <p:pic>
        <p:nvPicPr>
          <p:cNvPr id="4" name="Picture 3"/>
          <p:cNvPicPr/>
          <p:nvPr/>
        </p:nvPicPr>
        <p:blipFill rotWithShape="1">
          <a:blip r:embed="rId2"/>
          <a:srcRect l="36005" t="15955" r="18055" b="17569"/>
          <a:stretch/>
        </p:blipFill>
        <p:spPr bwMode="auto">
          <a:xfrm>
            <a:off x="2493485" y="2637371"/>
            <a:ext cx="7205030" cy="3591499"/>
          </a:xfrm>
          <a:prstGeom prst="rect">
            <a:avLst/>
          </a:prstGeom>
          <a:ln w="889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724050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7241"/>
          </a:xfrm>
        </p:spPr>
        <p:txBody>
          <a:bodyPr>
            <a:normAutofit fontScale="90000"/>
          </a:bodyPr>
          <a:lstStyle/>
          <a:p>
            <a:endParaRPr lang="en-US" dirty="0"/>
          </a:p>
        </p:txBody>
      </p:sp>
      <p:sp>
        <p:nvSpPr>
          <p:cNvPr id="3" name="Content Placeholder 2"/>
          <p:cNvSpPr>
            <a:spLocks noGrp="1"/>
          </p:cNvSpPr>
          <p:nvPr>
            <p:ph idx="1"/>
          </p:nvPr>
        </p:nvSpPr>
        <p:spPr>
          <a:xfrm>
            <a:off x="838200" y="1079653"/>
            <a:ext cx="10515600" cy="5097310"/>
          </a:xfrm>
        </p:spPr>
        <p:txBody>
          <a:bodyPr>
            <a:normAutofit/>
          </a:bodyPr>
          <a:lstStyle/>
          <a:p>
            <a:pPr algn="r" rtl="1"/>
            <a:r>
              <a:rPr lang="ar-SA" sz="2000" b="1" dirty="0"/>
              <a:t>طرق وآليات إدارة التنوع </a:t>
            </a:r>
            <a:endParaRPr lang="ar-IQ" sz="2000" b="1" dirty="0" smtClean="0"/>
          </a:p>
          <a:p>
            <a:pPr algn="r" rtl="1"/>
            <a:r>
              <a:rPr lang="ar-SA" sz="2000" b="1" dirty="0"/>
              <a:t>مشكلات تطبيق التنوع داخل </a:t>
            </a:r>
            <a:r>
              <a:rPr lang="ar-SA" sz="2000" b="1" dirty="0" smtClean="0"/>
              <a:t>المنظمة</a:t>
            </a:r>
            <a:endParaRPr lang="ar-IQ" sz="2000" b="1" dirty="0" smtClean="0"/>
          </a:p>
          <a:p>
            <a:pPr algn="r" rtl="1"/>
            <a:r>
              <a:rPr lang="ar-SA" sz="2000" b="1" dirty="0"/>
              <a:t>اساليب نجاح سياسة التنوع في </a:t>
            </a:r>
            <a:r>
              <a:rPr lang="ar-SA" sz="2000" b="1" dirty="0" smtClean="0"/>
              <a:t>المنظمات</a:t>
            </a:r>
            <a:endParaRPr lang="ar-IQ" sz="2000" b="1" dirty="0" smtClean="0"/>
          </a:p>
          <a:p>
            <a:pPr algn="r" rtl="1"/>
            <a:r>
              <a:rPr lang="ar-SA" sz="2000" b="1" dirty="0"/>
              <a:t>سلبيات التنوع في الموارد البشرية </a:t>
            </a:r>
            <a:endParaRPr lang="ar-IQ" sz="2000" b="1" dirty="0" smtClean="0"/>
          </a:p>
          <a:p>
            <a:pPr algn="r" rtl="1"/>
            <a:endParaRPr lang="ar-IQ" sz="2000" b="1" dirty="0" smtClean="0"/>
          </a:p>
          <a:p>
            <a:pPr algn="r" rtl="1"/>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3368997806"/>
              </p:ext>
            </p:extLst>
          </p:nvPr>
        </p:nvGraphicFramePr>
        <p:xfrm>
          <a:off x="1167788" y="3095740"/>
          <a:ext cx="9650776" cy="3470148"/>
        </p:xfrm>
        <a:graphic>
          <a:graphicData uri="http://schemas.openxmlformats.org/drawingml/2006/table">
            <a:tbl>
              <a:tblPr rtl="1" firstRow="1" firstCol="1" bandRow="1">
                <a:tableStyleId>{5C22544A-7EE6-4342-B048-85BDC9FD1C3A}</a:tableStyleId>
              </a:tblPr>
              <a:tblGrid>
                <a:gridCol w="1938969"/>
                <a:gridCol w="7711807"/>
              </a:tblGrid>
              <a:tr h="620688">
                <a:tc>
                  <a:txBody>
                    <a:bodyPr/>
                    <a:lstStyle/>
                    <a:p>
                      <a:pPr algn="ctr" rtl="1">
                        <a:lnSpc>
                          <a:spcPct val="115000"/>
                        </a:lnSpc>
                        <a:spcAft>
                          <a:spcPts val="0"/>
                        </a:spcAft>
                      </a:pPr>
                      <a:r>
                        <a:rPr lang="ar-SA" sz="1800" b="1" dirty="0">
                          <a:effectLst/>
                        </a:rPr>
                        <a:t>المنظمة السلبية</a:t>
                      </a:r>
                      <a:endParaRPr lang="en-US" sz="1800" b="1" dirty="0">
                        <a:effectLst/>
                      </a:endParaRPr>
                    </a:p>
                    <a:p>
                      <a:pPr algn="ctr" rtl="1">
                        <a:lnSpc>
                          <a:spcPct val="115000"/>
                        </a:lnSpc>
                        <a:spcAft>
                          <a:spcPts val="0"/>
                        </a:spcAft>
                      </a:pPr>
                      <a:r>
                        <a:rPr lang="ar-SA" sz="1800" b="1" dirty="0">
                          <a:effectLst/>
                        </a:rPr>
                        <a:t> </a:t>
                      </a:r>
                      <a:endParaRPr lang="en-US" sz="1800" b="1" dirty="0">
                        <a:solidFill>
                          <a:srgbClr val="2F5496"/>
                        </a:solidFill>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r" rtl="1">
                        <a:lnSpc>
                          <a:spcPct val="115000"/>
                        </a:lnSpc>
                        <a:spcAft>
                          <a:spcPts val="0"/>
                        </a:spcAft>
                      </a:pPr>
                      <a:r>
                        <a:rPr lang="ar-SA" sz="1800" b="1" dirty="0">
                          <a:effectLst/>
                        </a:rPr>
                        <a:t>ليس لديها سياسة للتنوع وتكافؤ الفرص في العمل ولاتعلن ذلك ولا تلتزم بالقوانين الخاصة بذلك .</a:t>
                      </a:r>
                      <a:endParaRPr lang="en-US" sz="1800" b="1" dirty="0">
                        <a:solidFill>
                          <a:srgbClr val="2F5496"/>
                        </a:solidFill>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r h="941364">
                <a:tc>
                  <a:txBody>
                    <a:bodyPr/>
                    <a:lstStyle/>
                    <a:p>
                      <a:pPr algn="ctr" rtl="1">
                        <a:lnSpc>
                          <a:spcPct val="115000"/>
                        </a:lnSpc>
                        <a:spcAft>
                          <a:spcPts val="0"/>
                        </a:spcAft>
                      </a:pPr>
                      <a:r>
                        <a:rPr lang="ar-SA" sz="1800" b="1" dirty="0">
                          <a:effectLst/>
                        </a:rPr>
                        <a:t>المنظمة البسيطة</a:t>
                      </a:r>
                      <a:endParaRPr lang="en-US" sz="1800" b="1" dirty="0">
                        <a:effectLst/>
                      </a:endParaRPr>
                    </a:p>
                    <a:p>
                      <a:pPr algn="ctr" rtl="1">
                        <a:lnSpc>
                          <a:spcPct val="115000"/>
                        </a:lnSpc>
                        <a:spcAft>
                          <a:spcPts val="0"/>
                        </a:spcAft>
                      </a:pPr>
                      <a:r>
                        <a:rPr lang="ar-SA" sz="1800" b="1" dirty="0">
                          <a:effectLst/>
                        </a:rPr>
                        <a:t> </a:t>
                      </a:r>
                      <a:endParaRPr lang="en-US" sz="1800" b="1" dirty="0">
                        <a:solidFill>
                          <a:srgbClr val="2F5496"/>
                        </a:solidFill>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justLow" rtl="1">
                        <a:lnSpc>
                          <a:spcPct val="115000"/>
                        </a:lnSpc>
                        <a:spcAft>
                          <a:spcPts val="0"/>
                        </a:spcAft>
                      </a:pPr>
                      <a:r>
                        <a:rPr lang="ar-SA" sz="1800" b="1" dirty="0">
                          <a:effectLst/>
                        </a:rPr>
                        <a:t>تدعي انها تراعي التنوع وتكافؤ الفرص في العمل ، لكن ليس لديها سياسة مكتوبة او إجراءات ومبادرات ، وهي مستعدة للتفاعل مع ادعاءات التمييز عند ظهورها .</a:t>
                      </a:r>
                      <a:endParaRPr lang="en-US" sz="1800" b="1" dirty="0">
                        <a:solidFill>
                          <a:srgbClr val="2F5496"/>
                        </a:solidFill>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r h="941364">
                <a:tc>
                  <a:txBody>
                    <a:bodyPr/>
                    <a:lstStyle/>
                    <a:p>
                      <a:pPr algn="ctr" rtl="1">
                        <a:lnSpc>
                          <a:spcPct val="115000"/>
                        </a:lnSpc>
                        <a:spcAft>
                          <a:spcPts val="0"/>
                        </a:spcAft>
                      </a:pPr>
                      <a:r>
                        <a:rPr lang="ar-SA" sz="1800" b="1">
                          <a:effectLst/>
                        </a:rPr>
                        <a:t>المنظمة المتوافقة</a:t>
                      </a:r>
                      <a:endParaRPr lang="en-US" sz="1800" b="1">
                        <a:effectLst/>
                      </a:endParaRPr>
                    </a:p>
                    <a:p>
                      <a:pPr algn="ctr" rtl="1">
                        <a:lnSpc>
                          <a:spcPct val="115000"/>
                        </a:lnSpc>
                        <a:spcAft>
                          <a:spcPts val="0"/>
                        </a:spcAft>
                      </a:pPr>
                      <a:r>
                        <a:rPr lang="ar-SA" sz="1800" b="1">
                          <a:effectLst/>
                        </a:rPr>
                        <a:t> </a:t>
                      </a:r>
                      <a:endParaRPr lang="en-US" sz="1800" b="1">
                        <a:solidFill>
                          <a:srgbClr val="2F5496"/>
                        </a:solidFill>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justLow" rtl="1">
                        <a:lnSpc>
                          <a:spcPct val="115000"/>
                        </a:lnSpc>
                        <a:spcAft>
                          <a:spcPts val="0"/>
                        </a:spcAft>
                      </a:pPr>
                      <a:r>
                        <a:rPr lang="ar-SA" sz="1800" b="1" dirty="0">
                          <a:effectLst/>
                        </a:rPr>
                        <a:t>لديها سياسة مكتوبة للتنوع وتكافؤ الفرص مع توافر إجراءات ومبادرات مطبقة للامتثال لبعض الممارسات الجيدة .</a:t>
                      </a:r>
                      <a:endParaRPr lang="en-US" sz="1800" b="1" dirty="0">
                        <a:solidFill>
                          <a:srgbClr val="2F5496"/>
                        </a:solidFill>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r h="941364">
                <a:tc>
                  <a:txBody>
                    <a:bodyPr/>
                    <a:lstStyle/>
                    <a:p>
                      <a:pPr algn="ctr" rtl="1">
                        <a:lnSpc>
                          <a:spcPct val="115000"/>
                        </a:lnSpc>
                        <a:spcAft>
                          <a:spcPts val="0"/>
                        </a:spcAft>
                      </a:pPr>
                      <a:r>
                        <a:rPr lang="ar-SA" sz="1800" b="1">
                          <a:effectLst/>
                        </a:rPr>
                        <a:t>المنظمة الاستباقية</a:t>
                      </a:r>
                      <a:endParaRPr lang="en-US" sz="1800" b="1">
                        <a:effectLst/>
                      </a:endParaRPr>
                    </a:p>
                    <a:p>
                      <a:pPr algn="ctr" rtl="1">
                        <a:lnSpc>
                          <a:spcPct val="115000"/>
                        </a:lnSpc>
                        <a:spcAft>
                          <a:spcPts val="0"/>
                        </a:spcAft>
                      </a:pPr>
                      <a:r>
                        <a:rPr lang="ar-SA" sz="1800" b="1">
                          <a:effectLst/>
                        </a:rPr>
                        <a:t> </a:t>
                      </a:r>
                      <a:endParaRPr lang="en-US" sz="1800" b="1">
                        <a:solidFill>
                          <a:srgbClr val="2F5496"/>
                        </a:solidFill>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justLow" rtl="1">
                        <a:lnSpc>
                          <a:spcPct val="115000"/>
                        </a:lnSpc>
                        <a:spcAft>
                          <a:spcPts val="0"/>
                        </a:spcAft>
                      </a:pPr>
                      <a:r>
                        <a:rPr lang="ar-SA" sz="1800" b="1" dirty="0">
                          <a:effectLst/>
                        </a:rPr>
                        <a:t>لديها سياسة مكتوبة مدعومة بالإجراءات والمبادرات ، وتراقب باستمرار نتائج المبادرات وتعمل على تقييم تأثيراتها </a:t>
                      </a:r>
                      <a:endParaRPr lang="en-US" sz="1800" b="1" dirty="0">
                        <a:solidFill>
                          <a:srgbClr val="2F5496"/>
                        </a:solidFill>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bl>
          </a:graphicData>
        </a:graphic>
      </p:graphicFrame>
    </p:spTree>
    <p:extLst>
      <p:ext uri="{BB962C8B-B14F-4D97-AF65-F5344CB8AC3E}">
        <p14:creationId xmlns:p14="http://schemas.microsoft.com/office/powerpoint/2010/main" val="533976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r>
              <a:rPr lang="ar-IQ" sz="7200" i="1" dirty="0" smtClean="0"/>
              <a:t>شكرا لكم </a:t>
            </a:r>
            <a:endParaRPr lang="en-US" sz="7200" i="1" dirty="0"/>
          </a:p>
        </p:txBody>
      </p:sp>
    </p:spTree>
    <p:extLst>
      <p:ext uri="{BB962C8B-B14F-4D97-AF65-F5344CB8AC3E}">
        <p14:creationId xmlns:p14="http://schemas.microsoft.com/office/powerpoint/2010/main" val="3122942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8427"/>
          </a:xfrm>
        </p:spPr>
        <p:txBody>
          <a:bodyPr>
            <a:normAutofit/>
          </a:bodyPr>
          <a:lstStyle/>
          <a:p>
            <a:pPr algn="ctr" rtl="1"/>
            <a:r>
              <a:rPr lang="ar-IQ" dirty="0" smtClean="0"/>
              <a:t>المحتويات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9061963"/>
              </p:ext>
            </p:extLst>
          </p:nvPr>
        </p:nvGraphicFramePr>
        <p:xfrm>
          <a:off x="1002535" y="2003330"/>
          <a:ext cx="9760945" cy="3995928"/>
        </p:xfrm>
        <a:graphic>
          <a:graphicData uri="http://schemas.openxmlformats.org/drawingml/2006/table">
            <a:tbl>
              <a:tblPr rtl="1" firstRow="1" firstCol="1" bandRow="1">
                <a:tableStyleId>{5C22544A-7EE6-4342-B048-85BDC9FD1C3A}</a:tableStyleId>
              </a:tblPr>
              <a:tblGrid>
                <a:gridCol w="1102429"/>
                <a:gridCol w="5783004"/>
                <a:gridCol w="1518215"/>
                <a:gridCol w="1357297"/>
              </a:tblGrid>
              <a:tr h="0">
                <a:tc gridSpan="4">
                  <a:txBody>
                    <a:bodyPr/>
                    <a:lstStyle/>
                    <a:p>
                      <a:pPr algn="ctr" rtl="1">
                        <a:lnSpc>
                          <a:spcPct val="115000"/>
                        </a:lnSpc>
                        <a:spcAft>
                          <a:spcPts val="0"/>
                        </a:spcAft>
                      </a:pPr>
                      <a:r>
                        <a:rPr lang="ar-IQ" sz="1900" dirty="0" smtClean="0">
                          <a:effectLst/>
                        </a:rPr>
                        <a:t> </a:t>
                      </a:r>
                      <a:endParaRPr lang="en-US" sz="1100" dirty="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algn="ctr" rtl="1">
                        <a:lnSpc>
                          <a:spcPct val="115000"/>
                        </a:lnSpc>
                        <a:spcAft>
                          <a:spcPts val="0"/>
                        </a:spcAft>
                      </a:pPr>
                      <a:r>
                        <a:rPr lang="ar-IQ" sz="1900">
                          <a:effectLst/>
                        </a:rPr>
                        <a:t>ت</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15000"/>
                        </a:lnSpc>
                        <a:spcAft>
                          <a:spcPts val="0"/>
                        </a:spcAft>
                      </a:pPr>
                      <a:r>
                        <a:rPr lang="ar-IQ" sz="1900" dirty="0">
                          <a:effectLst/>
                        </a:rPr>
                        <a:t>الموضوع</a:t>
                      </a:r>
                      <a:endParaRPr lang="en-US" sz="1100" dirty="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15000"/>
                        </a:lnSpc>
                        <a:spcAft>
                          <a:spcPts val="0"/>
                        </a:spcAft>
                      </a:pPr>
                      <a:r>
                        <a:rPr lang="ar-IQ" sz="1900">
                          <a:effectLst/>
                        </a:rPr>
                        <a:t>الصفحة</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ctr" rtl="1">
                        <a:lnSpc>
                          <a:spcPct val="115000"/>
                        </a:lnSpc>
                        <a:spcAft>
                          <a:spcPts val="0"/>
                        </a:spcAft>
                      </a:pPr>
                      <a:r>
                        <a:rPr lang="ar-IQ" sz="1900">
                          <a:effectLst/>
                        </a:rPr>
                        <a:t> </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r h="0">
                <a:tc>
                  <a:txBody>
                    <a:bodyPr/>
                    <a:lstStyle/>
                    <a:p>
                      <a:pPr algn="ctr" rtl="1">
                        <a:lnSpc>
                          <a:spcPct val="115000"/>
                        </a:lnSpc>
                        <a:spcAft>
                          <a:spcPts val="0"/>
                        </a:spcAft>
                      </a:pPr>
                      <a:r>
                        <a:rPr lang="ar-IQ" sz="1900">
                          <a:effectLst/>
                        </a:rPr>
                        <a:t>أولاً</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r" rtl="1">
                        <a:lnSpc>
                          <a:spcPct val="115000"/>
                        </a:lnSpc>
                        <a:spcAft>
                          <a:spcPts val="0"/>
                        </a:spcAft>
                      </a:pPr>
                      <a:r>
                        <a:rPr lang="ar-SA" sz="1900" dirty="0">
                          <a:effectLst/>
                        </a:rPr>
                        <a:t>إدارة الموارد البشرية في العالم الحديث</a:t>
                      </a:r>
                      <a:endParaRPr lang="en-US" sz="1100" dirty="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15000"/>
                        </a:lnSpc>
                        <a:spcAft>
                          <a:spcPts val="0"/>
                        </a:spcAft>
                      </a:pPr>
                      <a:r>
                        <a:rPr lang="ar-IQ" sz="1900">
                          <a:effectLst/>
                        </a:rPr>
                        <a:t>2-4 </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ctr" rtl="1">
                        <a:lnSpc>
                          <a:spcPct val="115000"/>
                        </a:lnSpc>
                        <a:spcAft>
                          <a:spcPts val="0"/>
                        </a:spcAft>
                      </a:pPr>
                      <a:r>
                        <a:rPr lang="ar-IQ" sz="1900">
                          <a:effectLst/>
                        </a:rPr>
                        <a:t>صادق</a:t>
                      </a:r>
                      <a:endParaRPr lang="en-US" sz="1100">
                        <a:effectLst/>
                      </a:endParaRPr>
                    </a:p>
                    <a:p>
                      <a:pPr algn="ctr" rtl="1">
                        <a:lnSpc>
                          <a:spcPct val="115000"/>
                        </a:lnSpc>
                        <a:spcAft>
                          <a:spcPts val="0"/>
                        </a:spcAft>
                      </a:pPr>
                      <a:r>
                        <a:rPr lang="ar-IQ" sz="1900">
                          <a:effectLst/>
                        </a:rPr>
                        <a:t> </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r h="0">
                <a:tc>
                  <a:txBody>
                    <a:bodyPr/>
                    <a:lstStyle/>
                    <a:p>
                      <a:pPr algn="ctr" rtl="1">
                        <a:lnSpc>
                          <a:spcPct val="115000"/>
                        </a:lnSpc>
                        <a:spcAft>
                          <a:spcPts val="0"/>
                        </a:spcAft>
                      </a:pPr>
                      <a:r>
                        <a:rPr lang="ar-IQ" sz="1900">
                          <a:effectLst/>
                        </a:rPr>
                        <a:t>ثانياً</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r" rtl="1">
                        <a:lnSpc>
                          <a:spcPct val="115000"/>
                        </a:lnSpc>
                        <a:spcAft>
                          <a:spcPts val="0"/>
                        </a:spcAft>
                      </a:pPr>
                      <a:r>
                        <a:rPr lang="ar-SA" sz="1900" dirty="0">
                          <a:effectLst/>
                        </a:rPr>
                        <a:t>تقيم ادارة الموارد البشرية الحديثة</a:t>
                      </a:r>
                      <a:endParaRPr lang="en-US" sz="1100" dirty="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15000"/>
                        </a:lnSpc>
                        <a:spcAft>
                          <a:spcPts val="0"/>
                        </a:spcAft>
                      </a:pPr>
                      <a:r>
                        <a:rPr lang="ar-IQ" sz="1900">
                          <a:effectLst/>
                        </a:rPr>
                        <a:t>5-8</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ctr" rtl="1">
                        <a:lnSpc>
                          <a:spcPct val="115000"/>
                        </a:lnSpc>
                        <a:spcAft>
                          <a:spcPts val="0"/>
                        </a:spcAft>
                      </a:pPr>
                      <a:r>
                        <a:rPr lang="ar-IQ" sz="1900">
                          <a:effectLst/>
                        </a:rPr>
                        <a:t>مصطفى</a:t>
                      </a:r>
                      <a:endParaRPr lang="en-US" sz="1100">
                        <a:effectLst/>
                      </a:endParaRPr>
                    </a:p>
                    <a:p>
                      <a:pPr algn="ctr" rtl="1">
                        <a:lnSpc>
                          <a:spcPct val="115000"/>
                        </a:lnSpc>
                        <a:spcAft>
                          <a:spcPts val="0"/>
                        </a:spcAft>
                      </a:pPr>
                      <a:r>
                        <a:rPr lang="ar-IQ" sz="1900">
                          <a:effectLst/>
                        </a:rPr>
                        <a:t> </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r h="0">
                <a:tc>
                  <a:txBody>
                    <a:bodyPr/>
                    <a:lstStyle/>
                    <a:p>
                      <a:pPr algn="ctr" rtl="1">
                        <a:lnSpc>
                          <a:spcPct val="115000"/>
                        </a:lnSpc>
                        <a:spcAft>
                          <a:spcPts val="0"/>
                        </a:spcAft>
                      </a:pPr>
                      <a:r>
                        <a:rPr lang="ar-IQ" sz="1900">
                          <a:effectLst/>
                        </a:rPr>
                        <a:t>ثالثاً</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r" rtl="1">
                        <a:lnSpc>
                          <a:spcPct val="115000"/>
                        </a:lnSpc>
                        <a:spcAft>
                          <a:spcPts val="0"/>
                        </a:spcAft>
                      </a:pPr>
                      <a:r>
                        <a:rPr lang="ar-SA" sz="1900">
                          <a:effectLst/>
                        </a:rPr>
                        <a:t>الاتجاهات </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15000"/>
                        </a:lnSpc>
                        <a:spcAft>
                          <a:spcPts val="0"/>
                        </a:spcAft>
                      </a:pPr>
                      <a:r>
                        <a:rPr lang="ar-IQ" sz="1900">
                          <a:effectLst/>
                        </a:rPr>
                        <a:t>8-9</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ctr" rtl="1">
                        <a:lnSpc>
                          <a:spcPct val="115000"/>
                        </a:lnSpc>
                        <a:spcAft>
                          <a:spcPts val="0"/>
                        </a:spcAft>
                      </a:pPr>
                      <a:r>
                        <a:rPr lang="ar-IQ" sz="1900">
                          <a:effectLst/>
                        </a:rPr>
                        <a:t>كرار</a:t>
                      </a:r>
                      <a:endParaRPr lang="en-US" sz="1100">
                        <a:effectLst/>
                      </a:endParaRPr>
                    </a:p>
                    <a:p>
                      <a:pPr algn="ctr" rtl="1">
                        <a:lnSpc>
                          <a:spcPct val="115000"/>
                        </a:lnSpc>
                        <a:spcAft>
                          <a:spcPts val="0"/>
                        </a:spcAft>
                      </a:pPr>
                      <a:r>
                        <a:rPr lang="ar-IQ" sz="1900">
                          <a:effectLst/>
                        </a:rPr>
                        <a:t> </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r h="0">
                <a:tc>
                  <a:txBody>
                    <a:bodyPr/>
                    <a:lstStyle/>
                    <a:p>
                      <a:pPr algn="ctr" rtl="1">
                        <a:lnSpc>
                          <a:spcPct val="115000"/>
                        </a:lnSpc>
                        <a:spcAft>
                          <a:spcPts val="0"/>
                        </a:spcAft>
                      </a:pPr>
                      <a:r>
                        <a:rPr lang="ar-SA" sz="1900">
                          <a:effectLst/>
                        </a:rPr>
                        <a:t>رابعاً</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r" rtl="1">
                        <a:lnSpc>
                          <a:spcPct val="115000"/>
                        </a:lnSpc>
                        <a:spcAft>
                          <a:spcPts val="0"/>
                        </a:spcAft>
                      </a:pPr>
                      <a:r>
                        <a:rPr lang="ar-SA" sz="1900">
                          <a:effectLst/>
                        </a:rPr>
                        <a:t>المسؤوليات</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15000"/>
                        </a:lnSpc>
                        <a:spcAft>
                          <a:spcPts val="0"/>
                        </a:spcAft>
                      </a:pPr>
                      <a:r>
                        <a:rPr lang="ar-SA" sz="1900">
                          <a:effectLst/>
                        </a:rPr>
                        <a:t>9-11</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ctr" rtl="1">
                        <a:lnSpc>
                          <a:spcPct val="115000"/>
                        </a:lnSpc>
                        <a:spcAft>
                          <a:spcPts val="0"/>
                        </a:spcAft>
                      </a:pPr>
                      <a:r>
                        <a:rPr lang="ar-SA" sz="1900">
                          <a:effectLst/>
                        </a:rPr>
                        <a:t>عبدالله</a:t>
                      </a:r>
                      <a:endParaRPr lang="en-US" sz="1100">
                        <a:effectLst/>
                      </a:endParaRPr>
                    </a:p>
                    <a:p>
                      <a:pPr algn="ctr" rtl="1">
                        <a:lnSpc>
                          <a:spcPct val="115000"/>
                        </a:lnSpc>
                        <a:spcAft>
                          <a:spcPts val="0"/>
                        </a:spcAft>
                      </a:pPr>
                      <a:r>
                        <a:rPr lang="ar-SA" sz="1900">
                          <a:effectLst/>
                        </a:rPr>
                        <a:t> </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r h="0">
                <a:tc>
                  <a:txBody>
                    <a:bodyPr/>
                    <a:lstStyle/>
                    <a:p>
                      <a:pPr algn="ctr" rtl="1">
                        <a:lnSpc>
                          <a:spcPct val="115000"/>
                        </a:lnSpc>
                        <a:spcAft>
                          <a:spcPts val="0"/>
                        </a:spcAft>
                      </a:pPr>
                      <a:r>
                        <a:rPr lang="ar-SA" sz="1900">
                          <a:effectLst/>
                        </a:rPr>
                        <a:t>خامساً</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r" rtl="1">
                        <a:lnSpc>
                          <a:spcPct val="115000"/>
                        </a:lnSpc>
                        <a:spcAft>
                          <a:spcPts val="0"/>
                        </a:spcAft>
                      </a:pPr>
                      <a:r>
                        <a:rPr lang="ar-SA" sz="1900">
                          <a:effectLst/>
                        </a:rPr>
                        <a:t>التنوع</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15000"/>
                        </a:lnSpc>
                        <a:spcAft>
                          <a:spcPts val="0"/>
                        </a:spcAft>
                      </a:pPr>
                      <a:r>
                        <a:rPr lang="ar-IQ" sz="1900">
                          <a:effectLst/>
                        </a:rPr>
                        <a:t>11-15</a:t>
                      </a:r>
                      <a:endParaRPr lang="en-US" sz="110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c>
                  <a:txBody>
                    <a:bodyPr/>
                    <a:lstStyle/>
                    <a:p>
                      <a:pPr algn="ctr" rtl="1">
                        <a:lnSpc>
                          <a:spcPct val="115000"/>
                        </a:lnSpc>
                        <a:spcAft>
                          <a:spcPts val="0"/>
                        </a:spcAft>
                      </a:pPr>
                      <a:r>
                        <a:rPr lang="ar-SA" sz="1900" dirty="0">
                          <a:effectLst/>
                        </a:rPr>
                        <a:t>فاتن</a:t>
                      </a:r>
                      <a:endParaRPr lang="en-US" sz="1100" dirty="0">
                        <a:effectLst/>
                      </a:endParaRPr>
                    </a:p>
                    <a:p>
                      <a:pPr algn="ctr" rtl="1">
                        <a:lnSpc>
                          <a:spcPct val="115000"/>
                        </a:lnSpc>
                        <a:spcAft>
                          <a:spcPts val="0"/>
                        </a:spcAft>
                      </a:pPr>
                      <a:r>
                        <a:rPr lang="ar-SA" sz="1900" dirty="0">
                          <a:effectLst/>
                        </a:rPr>
                        <a:t> </a:t>
                      </a:r>
                      <a:endParaRPr lang="en-US" sz="1100" dirty="0">
                        <a:effectLst/>
                        <a:latin typeface="Calibri" panose="020F0502020204030204" pitchFamily="34" charset="0"/>
                        <a:ea typeface="Calibri" panose="020F0502020204030204" pitchFamily="34" charset="0"/>
                        <a:cs typeface="Simplified Arabic" panose="02020603050405020304" pitchFamily="18" charset="-78"/>
                      </a:endParaRPr>
                    </a:p>
                  </a:txBody>
                  <a:tcPr marL="68580" marR="68580" marT="0" marB="0"/>
                </a:tc>
              </a:tr>
            </a:tbl>
          </a:graphicData>
        </a:graphic>
      </p:graphicFrame>
    </p:spTree>
    <p:extLst>
      <p:ext uri="{BB962C8B-B14F-4D97-AF65-F5344CB8AC3E}">
        <p14:creationId xmlns:p14="http://schemas.microsoft.com/office/powerpoint/2010/main" val="3203814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ar-IQ" sz="4000" dirty="0"/>
              <a:t>اولا : </a:t>
            </a:r>
            <a:r>
              <a:rPr lang="ar-SA" sz="4000" b="1" dirty="0"/>
              <a:t>إدارة الموارد البشرية في العالم </a:t>
            </a:r>
            <a:r>
              <a:rPr lang="ar-SA" sz="4000" b="1" dirty="0" smtClean="0"/>
              <a:t>الحديث</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algn="r" rtl="1"/>
            <a:r>
              <a:rPr lang="ar-SA" b="1" dirty="0">
                <a:solidFill>
                  <a:srgbClr val="FF0000"/>
                </a:solidFill>
              </a:rPr>
              <a:t>تعريف إدارة الموارد البشرية </a:t>
            </a:r>
            <a:r>
              <a:rPr lang="en-US" b="1" dirty="0">
                <a:solidFill>
                  <a:srgbClr val="FF0000"/>
                </a:solidFill>
              </a:rPr>
              <a:t>Defining human resource management</a:t>
            </a:r>
          </a:p>
          <a:p>
            <a:pPr algn="justLow" rtl="1"/>
            <a:r>
              <a:rPr lang="ar-SA" b="1" dirty="0"/>
              <a:t>    تم تعريف مصطلح "إدارة الموارد البشرية</a:t>
            </a:r>
            <a:r>
              <a:rPr lang="en-US" b="1" dirty="0"/>
              <a:t>" (HRM) </a:t>
            </a:r>
            <a:r>
              <a:rPr lang="ar-SA" b="1" dirty="0"/>
              <a:t>بطرق مختلفة . حتى وقت قريب كان من الشائع عدم  التمييز بين  " إدارة الموارد البشرية" كنهج  و "ادارة  الأفراد " في المنظمات    التقليدية بالاضافة الى بعض المصطلحات مثل " إدارة شؤون الموظفين "والتي تعتبر الاقل من حيث الوضوح الاستراتيجي بطبيعتها  </a:t>
            </a:r>
            <a:r>
              <a:rPr lang="ar-SA" b="1" dirty="0" smtClean="0"/>
              <a:t>.</a:t>
            </a:r>
            <a:endParaRPr lang="ar-IQ" b="1" dirty="0" smtClean="0"/>
          </a:p>
          <a:p>
            <a:pPr algn="justLow" rtl="1"/>
            <a:r>
              <a:rPr lang="ar-SA" b="1" dirty="0"/>
              <a:t>في الوقت الحاضر ، أصبحت "إدارة الموارد البشرية"   وتستخدم  في ابسط تعبير لها   للإشارة إلى" مجموعة الأنشطة المختلفة التي تشارك فيها  إدارة العلاقة بين المنظمة وموظفيها. قد يكون هؤلاء موظفين ، هم غالبًا  الأشخاص الماهرين  الذين يتم تعيينهم باستخدام مجموعة متنوعة من الترتيبات التعاقدية  وهذا يساعد في تحقيق اهداف المنظمة .</a:t>
            </a:r>
            <a:endParaRPr lang="en-US" b="1" dirty="0"/>
          </a:p>
          <a:p>
            <a:pPr algn="justLow" rtl="1"/>
            <a:r>
              <a:rPr lang="ar-SA" b="1" dirty="0"/>
              <a:t> وبالتالي فإن أفضل شرح لدور وظيفة الموارد البشرية يكون  خلال تحديد اهدافها  الرئيسية.   حيث هناك ستة أهداف تشكل أساس نشاط الموارد البشرية في معظمها المنظمات المعاصرة.</a:t>
            </a:r>
            <a:endParaRPr lang="en-US" b="1" dirty="0"/>
          </a:p>
          <a:p>
            <a:pPr marL="0" indent="0" algn="r" rtl="1">
              <a:buNone/>
            </a:pPr>
            <a:endParaRPr lang="en-US" dirty="0"/>
          </a:p>
        </p:txBody>
      </p:sp>
    </p:spTree>
    <p:extLst>
      <p:ext uri="{BB962C8B-B14F-4D97-AF65-F5344CB8AC3E}">
        <p14:creationId xmlns:p14="http://schemas.microsoft.com/office/powerpoint/2010/main" val="1741691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p>
        </p:txBody>
      </p:sp>
      <p:sp>
        <p:nvSpPr>
          <p:cNvPr id="3" name="Content Placeholder 2"/>
          <p:cNvSpPr>
            <a:spLocks noGrp="1"/>
          </p:cNvSpPr>
          <p:nvPr>
            <p:ph idx="1"/>
          </p:nvPr>
        </p:nvSpPr>
        <p:spPr/>
        <p:txBody>
          <a:bodyPr>
            <a:normAutofit fontScale="92500" lnSpcReduction="10000"/>
          </a:bodyPr>
          <a:lstStyle/>
          <a:p>
            <a:pPr algn="r" rtl="1"/>
            <a:r>
              <a:rPr lang="ar-SA" sz="3300" b="1" dirty="0"/>
              <a:t>أهداف التوظيف </a:t>
            </a:r>
            <a:r>
              <a:rPr lang="en-US" sz="3300" b="1" dirty="0"/>
              <a:t>Staffing objectives</a:t>
            </a:r>
            <a:endParaRPr lang="en-US" sz="3300" dirty="0"/>
          </a:p>
          <a:p>
            <a:pPr algn="r" rtl="1"/>
            <a:r>
              <a:rPr lang="ar-SA" sz="3300" b="1" dirty="0"/>
              <a:t>أهداف الأداء </a:t>
            </a:r>
            <a:r>
              <a:rPr lang="en-US" sz="3300" b="1" dirty="0"/>
              <a:t>Performance objectives</a:t>
            </a:r>
            <a:endParaRPr lang="en-US" sz="3300" dirty="0"/>
          </a:p>
          <a:p>
            <a:pPr algn="r" rtl="1"/>
            <a:r>
              <a:rPr lang="ar-SA" sz="3300" b="1" dirty="0"/>
              <a:t>أهداف إدارة التغيير </a:t>
            </a:r>
            <a:r>
              <a:rPr lang="en-US" sz="3300" b="1" dirty="0"/>
              <a:t>Change-management </a:t>
            </a:r>
            <a:r>
              <a:rPr lang="en-US" sz="3300" b="1" dirty="0" smtClean="0"/>
              <a:t>objectives</a:t>
            </a:r>
            <a:endParaRPr lang="ar-IQ" sz="3300" b="1" dirty="0" smtClean="0"/>
          </a:p>
          <a:p>
            <a:pPr algn="r" rtl="1"/>
            <a:r>
              <a:rPr lang="ar-SA" sz="3300" b="1" dirty="0"/>
              <a:t>أهداف الإدارة </a:t>
            </a:r>
            <a:r>
              <a:rPr lang="en-US" sz="3300" b="1" dirty="0"/>
              <a:t>Administration objectives</a:t>
            </a:r>
            <a:endParaRPr lang="en-US" sz="3300" dirty="0"/>
          </a:p>
          <a:p>
            <a:pPr algn="r" rtl="1"/>
            <a:r>
              <a:rPr lang="ar-SA" sz="3300" b="1" dirty="0"/>
              <a:t>أهداف السمعة</a:t>
            </a:r>
            <a:r>
              <a:rPr lang="ar-SA" sz="3300" dirty="0"/>
              <a:t> </a:t>
            </a:r>
            <a:r>
              <a:rPr lang="en-US" sz="3300" b="1" dirty="0"/>
              <a:t>Reputational objectives</a:t>
            </a:r>
            <a:endParaRPr lang="en-US" sz="3300" dirty="0"/>
          </a:p>
          <a:p>
            <a:pPr algn="r" rtl="1"/>
            <a:r>
              <a:rPr lang="ar-SA" sz="3300" b="1" dirty="0" smtClean="0"/>
              <a:t>أهداف </a:t>
            </a:r>
            <a:r>
              <a:rPr lang="ar-SA" sz="3300" b="1" dirty="0"/>
              <a:t>الرفاهية </a:t>
            </a:r>
            <a:r>
              <a:rPr lang="en-US" sz="3300" b="1" dirty="0"/>
              <a:t>Well-being objectives</a:t>
            </a:r>
            <a:endParaRPr lang="en-US" sz="3300" dirty="0"/>
          </a:p>
          <a:p>
            <a:pPr algn="r" rtl="1"/>
            <a:endParaRPr lang="en-US" dirty="0"/>
          </a:p>
        </p:txBody>
      </p:sp>
    </p:spTree>
    <p:extLst>
      <p:ext uri="{BB962C8B-B14F-4D97-AF65-F5344CB8AC3E}">
        <p14:creationId xmlns:p14="http://schemas.microsoft.com/office/powerpoint/2010/main" val="4113027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solidFill>
                  <a:srgbClr val="FF0000"/>
                </a:solidFill>
              </a:rPr>
              <a:t>ثانيا : تقيم ادارة الموارد البشرية الحديثة </a:t>
            </a:r>
            <a:endParaRPr lang="en-US" dirty="0">
              <a:solidFill>
                <a:srgbClr val="FF0000"/>
              </a:solidFill>
            </a:endParaRPr>
          </a:p>
        </p:txBody>
      </p:sp>
      <p:sp>
        <p:nvSpPr>
          <p:cNvPr id="3" name="Content Placeholder 2"/>
          <p:cNvSpPr>
            <a:spLocks noGrp="1"/>
          </p:cNvSpPr>
          <p:nvPr>
            <p:ph idx="1"/>
          </p:nvPr>
        </p:nvSpPr>
        <p:spPr/>
        <p:txBody>
          <a:bodyPr>
            <a:normAutofit/>
          </a:bodyPr>
          <a:lstStyle/>
          <a:p>
            <a:pPr algn="r" rtl="1"/>
            <a:r>
              <a:rPr lang="ar-SA" sz="3300" b="1" dirty="0" smtClean="0"/>
              <a:t>العدالة </a:t>
            </a:r>
            <a:r>
              <a:rPr lang="ar-SA" sz="3300" b="1" dirty="0"/>
              <a:t>الاجتماعية</a:t>
            </a:r>
            <a:endParaRPr lang="en-US" sz="3300" dirty="0"/>
          </a:p>
          <a:p>
            <a:pPr algn="r" rtl="1"/>
            <a:r>
              <a:rPr lang="ar-SA" sz="3300" b="1" dirty="0" smtClean="0"/>
              <a:t>البيروقراطية الإنسانية</a:t>
            </a:r>
            <a:endParaRPr lang="ar-IQ" sz="3300" b="1" dirty="0" smtClean="0"/>
          </a:p>
          <a:p>
            <a:pPr algn="r" rtl="1"/>
            <a:r>
              <a:rPr lang="ar-SA" sz="3300" b="1" dirty="0"/>
              <a:t>الموافقة </a:t>
            </a:r>
            <a:r>
              <a:rPr lang="ar-SA" sz="3300" b="1" dirty="0" smtClean="0"/>
              <a:t>التفاوضية</a:t>
            </a:r>
            <a:endParaRPr lang="ar-IQ" sz="3300" b="1" dirty="0" smtClean="0"/>
          </a:p>
          <a:p>
            <a:pPr algn="r" rtl="1"/>
            <a:r>
              <a:rPr lang="ar-SA" sz="3300" b="1" dirty="0" smtClean="0"/>
              <a:t>التنظيم</a:t>
            </a:r>
            <a:endParaRPr lang="ar-IQ" sz="3300" b="1" dirty="0" smtClean="0"/>
          </a:p>
          <a:p>
            <a:pPr algn="r" rtl="1"/>
            <a:r>
              <a:rPr lang="ar-SA" sz="3300" b="1" dirty="0"/>
              <a:t>إدارة الموارد البشرية </a:t>
            </a:r>
            <a:endParaRPr lang="en-US" sz="3300" dirty="0"/>
          </a:p>
          <a:p>
            <a:pPr algn="r" rtl="1"/>
            <a:r>
              <a:rPr lang="ar-SA" sz="3300" b="1" dirty="0"/>
              <a:t>"موارد بشرية جديدة </a:t>
            </a:r>
            <a:r>
              <a:rPr lang="en-US" sz="3300" b="1" dirty="0"/>
              <a:t>A ‘new HR</a:t>
            </a:r>
            <a:r>
              <a:rPr lang="en-US" sz="3300" b="1" dirty="0" smtClean="0"/>
              <a:t>’</a:t>
            </a:r>
            <a:endParaRPr lang="ar-IQ" sz="3300" b="1" dirty="0" smtClean="0"/>
          </a:p>
          <a:p>
            <a:pPr algn="r" rtl="1"/>
            <a:endParaRPr lang="en-US" dirty="0"/>
          </a:p>
        </p:txBody>
      </p:sp>
    </p:spTree>
    <p:extLst>
      <p:ext uri="{BB962C8B-B14F-4D97-AF65-F5344CB8AC3E}">
        <p14:creationId xmlns:p14="http://schemas.microsoft.com/office/powerpoint/2010/main" val="1151921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solidFill>
                  <a:srgbClr val="FF0000"/>
                </a:solidFill>
              </a:rPr>
              <a:t>ثالثا : الاتجاهات </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lgn="r" rtl="1"/>
            <a:r>
              <a:rPr lang="ar-SA" sz="3300" b="1" dirty="0"/>
              <a:t>التغيير في القوى العاملة </a:t>
            </a:r>
            <a:endParaRPr lang="ar-IQ" sz="3300" b="1" dirty="0" smtClean="0"/>
          </a:p>
          <a:p>
            <a:pPr marL="0" indent="0" algn="r" rtl="1">
              <a:buNone/>
            </a:pPr>
            <a:endParaRPr lang="ar-IQ" sz="3300" b="1" dirty="0" smtClean="0"/>
          </a:p>
          <a:p>
            <a:pPr algn="r" rtl="1"/>
            <a:r>
              <a:rPr lang="ar-SA" sz="3300" b="1" dirty="0" smtClean="0"/>
              <a:t>التنوع</a:t>
            </a:r>
            <a:endParaRPr lang="ar-IQ" sz="3300" b="1" dirty="0" smtClean="0"/>
          </a:p>
          <a:p>
            <a:pPr algn="r" rtl="1"/>
            <a:r>
              <a:rPr lang="ar-IQ" sz="3300" b="1" dirty="0" smtClean="0"/>
              <a:t> </a:t>
            </a:r>
            <a:r>
              <a:rPr lang="ar-SA" sz="2500" dirty="0"/>
              <a:t>(أ)التنوع الاجتماعي :والذي يتمثل بالتنوع بالفئات العمرية ، التنوع في المؤهلات العلمية والمهنية </a:t>
            </a:r>
            <a:endParaRPr lang="en-US" sz="2500" dirty="0"/>
          </a:p>
          <a:p>
            <a:pPr algn="r" rtl="1"/>
            <a:r>
              <a:rPr lang="ar-SA" sz="2500" dirty="0"/>
              <a:t>(ب)التنوع الشخصي : والذي يتمثل بالمهارات والقدرات والقابليات </a:t>
            </a:r>
            <a:endParaRPr lang="en-US" sz="2500" dirty="0"/>
          </a:p>
          <a:p>
            <a:pPr algn="r" rtl="1"/>
            <a:r>
              <a:rPr lang="ar-SA" sz="2500" dirty="0"/>
              <a:t>(ج)التنوع الاداري :-يتمثل في التنوع في طبيعة المدراء الذي يشرفون على الموظفين.</a:t>
            </a:r>
            <a:endParaRPr lang="en-US" sz="2500" dirty="0"/>
          </a:p>
          <a:p>
            <a:pPr marL="0" indent="0" algn="r" rtl="1">
              <a:buNone/>
            </a:pPr>
            <a:endParaRPr lang="ar-IQ" sz="3300" b="1" dirty="0" smtClean="0"/>
          </a:p>
        </p:txBody>
      </p:sp>
    </p:spTree>
    <p:extLst>
      <p:ext uri="{BB962C8B-B14F-4D97-AF65-F5344CB8AC3E}">
        <p14:creationId xmlns:p14="http://schemas.microsoft.com/office/powerpoint/2010/main" val="1600070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r" rtl="1"/>
            <a:r>
              <a:rPr lang="ar-SA" b="1" dirty="0"/>
              <a:t>المعرفة (راس المال الفكري ):- </a:t>
            </a:r>
            <a:endParaRPr lang="ar-IQ" b="1" dirty="0" smtClean="0"/>
          </a:p>
          <a:p>
            <a:pPr algn="r" rtl="1"/>
            <a:endParaRPr lang="ar-IQ" b="1" dirty="0" smtClean="0"/>
          </a:p>
          <a:p>
            <a:pPr algn="r" rtl="1"/>
            <a:r>
              <a:rPr lang="en-US" sz="2500" b="1" dirty="0"/>
              <a:t>-</a:t>
            </a:r>
            <a:r>
              <a:rPr lang="en-US" sz="2500" b="1" dirty="0" err="1"/>
              <a:t>الخصائص</a:t>
            </a:r>
            <a:r>
              <a:rPr lang="en-US" sz="2500" b="1" dirty="0"/>
              <a:t> </a:t>
            </a:r>
            <a:r>
              <a:rPr lang="en-US" sz="2500" b="1" dirty="0" err="1"/>
              <a:t>السلوكية</a:t>
            </a:r>
            <a:r>
              <a:rPr lang="en-US" sz="2500" b="1" dirty="0"/>
              <a:t> </a:t>
            </a:r>
            <a:r>
              <a:rPr lang="en-US" sz="2500" b="1" dirty="0" err="1"/>
              <a:t>او</a:t>
            </a:r>
            <a:r>
              <a:rPr lang="en-US" sz="2500" b="1" dirty="0"/>
              <a:t> </a:t>
            </a:r>
            <a:r>
              <a:rPr lang="en-US" sz="2500" b="1" dirty="0" err="1"/>
              <a:t>الشخصية</a:t>
            </a:r>
            <a:r>
              <a:rPr lang="en-US" sz="2500" b="1" dirty="0"/>
              <a:t> </a:t>
            </a:r>
            <a:r>
              <a:rPr lang="en-US" sz="2500" b="1" dirty="0" err="1"/>
              <a:t>وترتبط</a:t>
            </a:r>
            <a:r>
              <a:rPr lang="en-US" sz="2500" b="1" dirty="0"/>
              <a:t>  </a:t>
            </a:r>
            <a:r>
              <a:rPr lang="en-US" sz="2500" b="1" dirty="0" err="1"/>
              <a:t>بالموارد</a:t>
            </a:r>
            <a:r>
              <a:rPr lang="en-US" sz="2500" b="1" dirty="0"/>
              <a:t> </a:t>
            </a:r>
            <a:r>
              <a:rPr lang="en-US" sz="2500" b="1" dirty="0" err="1"/>
              <a:t>البشري</a:t>
            </a:r>
            <a:r>
              <a:rPr lang="en-US" sz="2500" b="1" dirty="0"/>
              <a:t> </a:t>
            </a:r>
            <a:r>
              <a:rPr lang="en-US" sz="2500" b="1" dirty="0" err="1"/>
              <a:t>وبنائة</a:t>
            </a:r>
            <a:r>
              <a:rPr lang="en-US" sz="2500" b="1" dirty="0"/>
              <a:t> </a:t>
            </a:r>
            <a:r>
              <a:rPr lang="en-US" sz="2500" b="1" dirty="0" err="1"/>
              <a:t>الذاتي</a:t>
            </a:r>
            <a:r>
              <a:rPr lang="en-US" sz="2500" b="1" dirty="0"/>
              <a:t> </a:t>
            </a:r>
            <a:r>
              <a:rPr lang="en-US" sz="2500" b="1" dirty="0" err="1"/>
              <a:t>وتضمن</a:t>
            </a:r>
            <a:endParaRPr lang="en-US" sz="2500" b="1" dirty="0"/>
          </a:p>
          <a:p>
            <a:pPr algn="r" rtl="1"/>
            <a:r>
              <a:rPr lang="en-US" sz="2500" b="1" dirty="0"/>
              <a:t>(1).</a:t>
            </a:r>
            <a:r>
              <a:rPr lang="en-US" sz="2500" b="1" dirty="0" err="1"/>
              <a:t>الميل</a:t>
            </a:r>
            <a:r>
              <a:rPr lang="en-US" sz="2500" b="1" dirty="0"/>
              <a:t> </a:t>
            </a:r>
            <a:r>
              <a:rPr lang="en-US" sz="2500" b="1" dirty="0" err="1"/>
              <a:t>الى</a:t>
            </a:r>
            <a:r>
              <a:rPr lang="en-US" sz="2500" b="1" dirty="0"/>
              <a:t> </a:t>
            </a:r>
            <a:r>
              <a:rPr lang="en-US" sz="2500" b="1" dirty="0" err="1"/>
              <a:t>تحمل</a:t>
            </a:r>
            <a:r>
              <a:rPr lang="en-US" sz="2500" b="1" dirty="0"/>
              <a:t> </a:t>
            </a:r>
            <a:r>
              <a:rPr lang="en-US" sz="2500" b="1" dirty="0" err="1"/>
              <a:t>المخاطر</a:t>
            </a:r>
            <a:r>
              <a:rPr lang="en-US" sz="2500" b="1" dirty="0"/>
              <a:t> </a:t>
            </a:r>
            <a:r>
              <a:rPr lang="en-US" sz="2500" b="1" dirty="0" err="1"/>
              <a:t>والالتزام</a:t>
            </a:r>
            <a:r>
              <a:rPr lang="en-US" sz="2500" b="1" dirty="0"/>
              <a:t> </a:t>
            </a:r>
            <a:r>
              <a:rPr lang="en-US" sz="2500" b="1" dirty="0" err="1"/>
              <a:t>بداء</a:t>
            </a:r>
            <a:r>
              <a:rPr lang="en-US" sz="2500" b="1" dirty="0"/>
              <a:t> </a:t>
            </a:r>
            <a:r>
              <a:rPr lang="en-US" sz="2500" b="1" dirty="0" err="1"/>
              <a:t>الاعمال</a:t>
            </a:r>
            <a:r>
              <a:rPr lang="en-US" sz="2500" b="1" dirty="0"/>
              <a:t>  </a:t>
            </a:r>
            <a:r>
              <a:rPr lang="en-US" sz="2500" b="1" dirty="0" err="1"/>
              <a:t>وحب</a:t>
            </a:r>
            <a:r>
              <a:rPr lang="en-US" sz="2500" b="1" dirty="0"/>
              <a:t> </a:t>
            </a:r>
            <a:r>
              <a:rPr lang="en-US" sz="2500" b="1" dirty="0" err="1"/>
              <a:t>العمل</a:t>
            </a:r>
            <a:r>
              <a:rPr lang="en-US" sz="2500" b="1" dirty="0"/>
              <a:t> .</a:t>
            </a:r>
          </a:p>
          <a:p>
            <a:pPr algn="r" rtl="1"/>
            <a:r>
              <a:rPr lang="en-US" sz="2500" b="1" dirty="0"/>
              <a:t>(2).  </a:t>
            </a:r>
            <a:r>
              <a:rPr lang="en-US" sz="2500" b="1" dirty="0" err="1"/>
              <a:t>الاستفادة</a:t>
            </a:r>
            <a:r>
              <a:rPr lang="en-US" sz="2500" b="1" dirty="0"/>
              <a:t> </a:t>
            </a:r>
            <a:r>
              <a:rPr lang="en-US" sz="2500" b="1" dirty="0" err="1"/>
              <a:t>من</a:t>
            </a:r>
            <a:r>
              <a:rPr lang="en-US" sz="2500" b="1" dirty="0"/>
              <a:t> </a:t>
            </a:r>
            <a:r>
              <a:rPr lang="en-US" sz="2500" b="1" dirty="0" err="1"/>
              <a:t>الخبرات</a:t>
            </a:r>
            <a:r>
              <a:rPr lang="en-US" sz="2500" b="1" dirty="0"/>
              <a:t> </a:t>
            </a:r>
            <a:r>
              <a:rPr lang="en-US" sz="2500" b="1" dirty="0" err="1"/>
              <a:t>السابقة</a:t>
            </a:r>
            <a:r>
              <a:rPr lang="en-US" sz="2500" b="1" dirty="0"/>
              <a:t> </a:t>
            </a:r>
            <a:r>
              <a:rPr lang="en-US" sz="2500" b="1" dirty="0" err="1"/>
              <a:t>الانفتاح</a:t>
            </a:r>
            <a:r>
              <a:rPr lang="en-US" sz="2500" b="1" dirty="0"/>
              <a:t> </a:t>
            </a:r>
            <a:r>
              <a:rPr lang="en-US" sz="2500" b="1" dirty="0" err="1"/>
              <a:t>على</a:t>
            </a:r>
            <a:r>
              <a:rPr lang="en-US" sz="2500" b="1" dirty="0"/>
              <a:t> </a:t>
            </a:r>
            <a:r>
              <a:rPr lang="en-US" sz="2500" b="1" dirty="0" err="1"/>
              <a:t>الاخرين</a:t>
            </a:r>
            <a:r>
              <a:rPr lang="en-US" sz="2500" b="1" dirty="0"/>
              <a:t> </a:t>
            </a:r>
          </a:p>
          <a:p>
            <a:pPr algn="r" rtl="1"/>
            <a:r>
              <a:rPr lang="en-US" sz="2500" b="1" dirty="0"/>
              <a:t>- </a:t>
            </a:r>
            <a:r>
              <a:rPr lang="en-US" sz="2500" b="1" dirty="0" err="1"/>
              <a:t>الخصائص</a:t>
            </a:r>
            <a:r>
              <a:rPr lang="en-US" sz="2500" b="1" dirty="0"/>
              <a:t> </a:t>
            </a:r>
            <a:r>
              <a:rPr lang="en-US" sz="2500" b="1" dirty="0" err="1"/>
              <a:t>هي</a:t>
            </a:r>
            <a:r>
              <a:rPr lang="en-US" sz="2500" b="1" dirty="0"/>
              <a:t> </a:t>
            </a:r>
            <a:r>
              <a:rPr lang="en-US" sz="2500" b="1" dirty="0" err="1"/>
              <a:t>خصائص</a:t>
            </a:r>
            <a:r>
              <a:rPr lang="en-US" sz="2500" b="1" dirty="0"/>
              <a:t> </a:t>
            </a:r>
            <a:r>
              <a:rPr lang="en-US" sz="2500" b="1" dirty="0" err="1"/>
              <a:t>المهنة</a:t>
            </a:r>
            <a:r>
              <a:rPr lang="en-US" sz="2500" b="1" dirty="0"/>
              <a:t> </a:t>
            </a:r>
            <a:r>
              <a:rPr lang="en-US" sz="2500" b="1" dirty="0" err="1"/>
              <a:t>والتي</a:t>
            </a:r>
            <a:r>
              <a:rPr lang="en-US" sz="2500" b="1" dirty="0"/>
              <a:t> </a:t>
            </a:r>
            <a:r>
              <a:rPr lang="en-US" sz="2500" b="1" dirty="0" err="1"/>
              <a:t>ترتبط</a:t>
            </a:r>
            <a:r>
              <a:rPr lang="en-US" sz="2500" b="1" dirty="0"/>
              <a:t>  </a:t>
            </a:r>
            <a:r>
              <a:rPr lang="en-US" sz="2500" b="1" dirty="0" err="1"/>
              <a:t>بممارسات</a:t>
            </a:r>
            <a:r>
              <a:rPr lang="en-US" sz="2500" b="1" dirty="0"/>
              <a:t> </a:t>
            </a:r>
            <a:r>
              <a:rPr lang="en-US" sz="2500" b="1" dirty="0" err="1"/>
              <a:t>الموارد</a:t>
            </a:r>
            <a:r>
              <a:rPr lang="en-US" sz="2500" b="1" dirty="0"/>
              <a:t> </a:t>
            </a:r>
            <a:r>
              <a:rPr lang="en-US" sz="2500" b="1" dirty="0" err="1"/>
              <a:t>البشري</a:t>
            </a:r>
            <a:r>
              <a:rPr lang="en-US" sz="2500" b="1" dirty="0"/>
              <a:t> </a:t>
            </a:r>
            <a:r>
              <a:rPr lang="en-US" sz="2500" b="1" dirty="0" err="1"/>
              <a:t>داخل</a:t>
            </a:r>
            <a:r>
              <a:rPr lang="en-US" sz="2500" b="1" dirty="0"/>
              <a:t> </a:t>
            </a:r>
            <a:r>
              <a:rPr lang="en-US" sz="2500" b="1" dirty="0" err="1"/>
              <a:t>المنظمة</a:t>
            </a:r>
            <a:r>
              <a:rPr lang="en-US" sz="2500" b="1" dirty="0"/>
              <a:t> </a:t>
            </a:r>
            <a:r>
              <a:rPr lang="en-US" sz="2500" b="1" dirty="0" err="1"/>
              <a:t>وتتضمن</a:t>
            </a:r>
            <a:endParaRPr lang="en-US" sz="2500" b="1" dirty="0"/>
          </a:p>
          <a:p>
            <a:pPr algn="r" rtl="1"/>
            <a:r>
              <a:rPr lang="en-US" sz="2500" b="1" dirty="0"/>
              <a:t>(1). </a:t>
            </a:r>
            <a:r>
              <a:rPr lang="en-US" sz="2500" b="1" dirty="0" err="1"/>
              <a:t>امتلاك</a:t>
            </a:r>
            <a:r>
              <a:rPr lang="en-US" sz="2500" b="1" dirty="0"/>
              <a:t> </a:t>
            </a:r>
            <a:r>
              <a:rPr lang="en-US" sz="2500" b="1" dirty="0" err="1"/>
              <a:t>الموارد</a:t>
            </a:r>
            <a:r>
              <a:rPr lang="en-US" sz="2500" b="1" dirty="0"/>
              <a:t> </a:t>
            </a:r>
            <a:r>
              <a:rPr lang="en-US" sz="2500" b="1" dirty="0" err="1"/>
              <a:t>البشري</a:t>
            </a:r>
            <a:r>
              <a:rPr lang="en-US" sz="2500" b="1" dirty="0"/>
              <a:t> </a:t>
            </a:r>
            <a:r>
              <a:rPr lang="en-US" sz="2500" b="1" dirty="0" err="1"/>
              <a:t>العديد</a:t>
            </a:r>
            <a:r>
              <a:rPr lang="en-US" sz="2500" b="1" dirty="0"/>
              <a:t> </a:t>
            </a:r>
            <a:r>
              <a:rPr lang="en-US" sz="2500" b="1" dirty="0" err="1"/>
              <a:t>من</a:t>
            </a:r>
            <a:r>
              <a:rPr lang="en-US" sz="2500" b="1" dirty="0"/>
              <a:t> </a:t>
            </a:r>
            <a:r>
              <a:rPr lang="en-US" sz="2500" b="1" dirty="0" err="1"/>
              <a:t>المهارات</a:t>
            </a:r>
            <a:r>
              <a:rPr lang="en-US" sz="2500" b="1" dirty="0"/>
              <a:t> </a:t>
            </a:r>
            <a:r>
              <a:rPr lang="en-US" sz="2500" b="1" dirty="0" err="1"/>
              <a:t>المهنية</a:t>
            </a:r>
            <a:r>
              <a:rPr lang="en-US" sz="2500" b="1" dirty="0"/>
              <a:t> </a:t>
            </a:r>
            <a:r>
              <a:rPr lang="en-US" sz="2500" b="1" dirty="0" err="1"/>
              <a:t>النادرة</a:t>
            </a:r>
            <a:r>
              <a:rPr lang="en-US" sz="2500" b="1" dirty="0"/>
              <a:t> </a:t>
            </a:r>
            <a:r>
              <a:rPr lang="en-US" sz="2500" b="1" dirty="0" err="1"/>
              <a:t>والخبرات</a:t>
            </a:r>
            <a:r>
              <a:rPr lang="en-US" sz="2500" b="1" dirty="0"/>
              <a:t> </a:t>
            </a:r>
            <a:r>
              <a:rPr lang="en-US" sz="2500" b="1" dirty="0" err="1"/>
              <a:t>المتراكمة</a:t>
            </a:r>
            <a:r>
              <a:rPr lang="en-US" sz="2500" b="1" dirty="0"/>
              <a:t> </a:t>
            </a:r>
            <a:r>
              <a:rPr lang="en-US" sz="2500" b="1" dirty="0" err="1"/>
              <a:t>والتي</a:t>
            </a:r>
            <a:r>
              <a:rPr lang="en-US" sz="2500" b="1" dirty="0"/>
              <a:t> </a:t>
            </a:r>
            <a:r>
              <a:rPr lang="en-US" sz="2500" b="1" dirty="0" err="1"/>
              <a:t>من</a:t>
            </a:r>
            <a:r>
              <a:rPr lang="en-US" sz="2500" b="1" dirty="0"/>
              <a:t> </a:t>
            </a:r>
            <a:r>
              <a:rPr lang="en-US" sz="2500" b="1" dirty="0" err="1"/>
              <a:t>الصعب</a:t>
            </a:r>
            <a:r>
              <a:rPr lang="en-US" sz="2500" b="1" dirty="0"/>
              <a:t> </a:t>
            </a:r>
            <a:r>
              <a:rPr lang="en-US" sz="2500" b="1" dirty="0" err="1"/>
              <a:t>استبدالهم</a:t>
            </a:r>
            <a:r>
              <a:rPr lang="en-US" sz="2500" b="1" dirty="0"/>
              <a:t> </a:t>
            </a:r>
            <a:r>
              <a:rPr lang="en-US" sz="2500" b="1" dirty="0" err="1"/>
              <a:t>او</a:t>
            </a:r>
            <a:r>
              <a:rPr lang="en-US" sz="2500" b="1" dirty="0"/>
              <a:t> </a:t>
            </a:r>
            <a:r>
              <a:rPr lang="en-US" sz="2500" b="1" dirty="0" err="1"/>
              <a:t>الاستغناء</a:t>
            </a:r>
            <a:r>
              <a:rPr lang="en-US" sz="2500" b="1" dirty="0"/>
              <a:t> </a:t>
            </a:r>
            <a:r>
              <a:rPr lang="en-US" sz="2500" b="1" dirty="0" err="1"/>
              <a:t>عن</a:t>
            </a:r>
            <a:r>
              <a:rPr lang="en-US" sz="2500" b="1" dirty="0"/>
              <a:t> </a:t>
            </a:r>
            <a:r>
              <a:rPr lang="en-US" sz="2500" b="1" dirty="0" err="1"/>
              <a:t>خدماتهم</a:t>
            </a:r>
            <a:r>
              <a:rPr lang="en-US" sz="2500" b="1" dirty="0"/>
              <a:t> .</a:t>
            </a:r>
          </a:p>
          <a:p>
            <a:pPr algn="r" rtl="1"/>
            <a:r>
              <a:rPr lang="en-US" sz="2500" b="1" dirty="0"/>
              <a:t>(2) </a:t>
            </a:r>
            <a:r>
              <a:rPr lang="en-US" sz="2500" b="1" dirty="0" err="1"/>
              <a:t>ان</a:t>
            </a:r>
            <a:r>
              <a:rPr lang="en-US" sz="2500" b="1" dirty="0"/>
              <a:t> </a:t>
            </a:r>
            <a:r>
              <a:rPr lang="en-US" sz="2500" b="1" dirty="0" err="1"/>
              <a:t>المورد</a:t>
            </a:r>
            <a:r>
              <a:rPr lang="en-US" sz="2500" b="1" dirty="0"/>
              <a:t> </a:t>
            </a:r>
            <a:r>
              <a:rPr lang="en-US" sz="2500" b="1" dirty="0" err="1"/>
              <a:t>البشري</a:t>
            </a:r>
            <a:r>
              <a:rPr lang="en-US" sz="2500" b="1" dirty="0"/>
              <a:t> </a:t>
            </a:r>
            <a:r>
              <a:rPr lang="en-US" sz="2500" b="1" dirty="0" err="1"/>
              <a:t>يتمتع</a:t>
            </a:r>
            <a:r>
              <a:rPr lang="en-US" sz="2500" b="1" dirty="0"/>
              <a:t> </a:t>
            </a:r>
            <a:r>
              <a:rPr lang="en-US" sz="2500" b="1" dirty="0" err="1"/>
              <a:t>بمميزات</a:t>
            </a:r>
            <a:r>
              <a:rPr lang="en-US" sz="2500" b="1" dirty="0"/>
              <a:t> </a:t>
            </a:r>
            <a:r>
              <a:rPr lang="en-US" sz="2500" b="1" dirty="0" err="1"/>
              <a:t>تنظيمية</a:t>
            </a:r>
            <a:r>
              <a:rPr lang="en-US" sz="2500" b="1" dirty="0"/>
              <a:t> </a:t>
            </a:r>
            <a:r>
              <a:rPr lang="en-US" sz="2500" b="1" dirty="0" err="1"/>
              <a:t>عالية</a:t>
            </a:r>
            <a:r>
              <a:rPr lang="en-US" sz="2500" b="1" dirty="0"/>
              <a:t> </a:t>
            </a:r>
            <a:r>
              <a:rPr lang="en-US" sz="2500" b="1" dirty="0" err="1"/>
              <a:t>تمكنه</a:t>
            </a:r>
            <a:r>
              <a:rPr lang="en-US" sz="2500" b="1" dirty="0"/>
              <a:t> </a:t>
            </a:r>
            <a:r>
              <a:rPr lang="en-US" sz="2500" b="1" dirty="0" err="1"/>
              <a:t>من</a:t>
            </a:r>
            <a:r>
              <a:rPr lang="en-US" sz="2500" b="1" dirty="0"/>
              <a:t> </a:t>
            </a:r>
            <a:r>
              <a:rPr lang="en-US" sz="2500" b="1" dirty="0" err="1"/>
              <a:t>ايجاد</a:t>
            </a:r>
            <a:r>
              <a:rPr lang="en-US" sz="2500" b="1" dirty="0"/>
              <a:t> </a:t>
            </a:r>
            <a:r>
              <a:rPr lang="en-US" sz="2500" b="1" dirty="0" err="1"/>
              <a:t>الحلول</a:t>
            </a:r>
            <a:r>
              <a:rPr lang="en-US" sz="2500" b="1" dirty="0"/>
              <a:t> </a:t>
            </a:r>
            <a:r>
              <a:rPr lang="en-US" sz="2500" b="1" dirty="0" err="1"/>
              <a:t>الادارية</a:t>
            </a:r>
            <a:r>
              <a:rPr lang="en-US" sz="2500" b="1" dirty="0"/>
              <a:t> </a:t>
            </a:r>
            <a:r>
              <a:rPr lang="en-US" sz="2500" b="1" dirty="0" err="1"/>
              <a:t>الناجحة</a:t>
            </a:r>
            <a:r>
              <a:rPr lang="en-US" sz="2500" b="1" dirty="0"/>
              <a:t> </a:t>
            </a:r>
          </a:p>
          <a:p>
            <a:pPr algn="r" rtl="1"/>
            <a:endParaRPr lang="en-US" dirty="0"/>
          </a:p>
        </p:txBody>
      </p:sp>
    </p:spTree>
    <p:extLst>
      <p:ext uri="{BB962C8B-B14F-4D97-AF65-F5344CB8AC3E}">
        <p14:creationId xmlns:p14="http://schemas.microsoft.com/office/powerpoint/2010/main" val="1801972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en-US" b="1" dirty="0" err="1"/>
              <a:t>تمكين</a:t>
            </a:r>
            <a:r>
              <a:rPr lang="en-US" b="1" dirty="0"/>
              <a:t> </a:t>
            </a:r>
            <a:r>
              <a:rPr lang="en-US" b="1" dirty="0" err="1"/>
              <a:t>الموظفين</a:t>
            </a:r>
            <a:r>
              <a:rPr lang="en-US" b="1" dirty="0"/>
              <a:t> </a:t>
            </a:r>
            <a:endParaRPr lang="ar-IQ" b="1" dirty="0" smtClean="0"/>
          </a:p>
          <a:p>
            <a:pPr algn="r" rtl="1"/>
            <a:r>
              <a:rPr lang="ar-SA" sz="2500" dirty="0" smtClean="0"/>
              <a:t>(</a:t>
            </a:r>
            <a:r>
              <a:rPr lang="ar-SA" sz="2500" dirty="0"/>
              <a:t>1).تزايد المشاعر الايجابية والرضا الوظيفي لدى الموظفين </a:t>
            </a:r>
            <a:endParaRPr lang="en-US" sz="2500" dirty="0"/>
          </a:p>
          <a:p>
            <a:pPr algn="r" rtl="1"/>
            <a:r>
              <a:rPr lang="ar-SA" sz="2500" dirty="0"/>
              <a:t>(2).عملية مشاركة الموظفين في عملية اتخاذ القرارات الثقة والانتماء الوظيفي</a:t>
            </a:r>
            <a:endParaRPr lang="en-US" sz="2500" dirty="0"/>
          </a:p>
          <a:p>
            <a:pPr algn="r" rtl="1"/>
            <a:r>
              <a:rPr lang="ar-SA" sz="2500" dirty="0"/>
              <a:t>(3). يساهم في حل المشاكل التي تواجة المنظمة </a:t>
            </a:r>
            <a:endParaRPr lang="ar-IQ" sz="2500" dirty="0" smtClean="0"/>
          </a:p>
          <a:p>
            <a:pPr algn="r" rtl="1"/>
            <a:endParaRPr lang="ar-IQ" sz="2500" dirty="0"/>
          </a:p>
          <a:p>
            <a:pPr algn="r" rtl="1"/>
            <a:r>
              <a:rPr lang="ar-SA" sz="2400" b="1" dirty="0"/>
              <a:t>فرق العمل </a:t>
            </a:r>
            <a:endParaRPr lang="ar-IQ" sz="2400" b="1" dirty="0" smtClean="0"/>
          </a:p>
          <a:p>
            <a:pPr algn="r" rtl="1"/>
            <a:r>
              <a:rPr lang="ar-SA" sz="2400" b="1" dirty="0"/>
              <a:t>التطور التكنلوجي </a:t>
            </a:r>
            <a:endParaRPr lang="en-US" sz="2500" dirty="0"/>
          </a:p>
          <a:p>
            <a:pPr marL="0" indent="0" algn="r" rtl="1">
              <a:buNone/>
            </a:pPr>
            <a:endParaRPr lang="en-US" dirty="0"/>
          </a:p>
        </p:txBody>
      </p:sp>
    </p:spTree>
    <p:extLst>
      <p:ext uri="{BB962C8B-B14F-4D97-AF65-F5344CB8AC3E}">
        <p14:creationId xmlns:p14="http://schemas.microsoft.com/office/powerpoint/2010/main" val="288612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solidFill>
                  <a:srgbClr val="FF0000"/>
                </a:solidFill>
              </a:rPr>
              <a:t>رابعا : المسؤوليات </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Low" rtl="1"/>
            <a:r>
              <a:rPr lang="ar-SA" dirty="0"/>
              <a:t>عندما تم تعيين أول متخصصين في الموارد البشرية منذ سنوات عديدة ، كان الهدف في كثير من الأحيان هو معالجة أسوأ آثار الرأسمالية ، بقيادة رواد لديهم اهتمامات اجتماعية قوية. حتى الآن ، يُنظر أحيانًا إلى وظيفة الموارد البشرية على أنها ضمير أصحاب العمل ، هناك للتأكد من أن السعي وراء عمل أكثر إنتاجية وكفاءة لا يتجاهل البعد الإنساني. يتضح هذا المنظور الأخلاقي والمهني من خلال ما قد يراه البعض على أنه هوس بالقواعد ، والامتثال للمعايير أو الآليات القانونية لمشاركة الموظفين ورفاههم. لكن الاحترافية تتعلق أيضًا بكيفية تحقيق المنظمات إنتاجية وكفاءة أكبر من خلال اعتماد ممارسات موارد بشرية محدثة ومثبتة ، بالإضافة إلى المساهمة في الأهداف المجتمعية مثل الإنصاف ومصالح جميع أصحاب المصلحة. هذا يعني أن الموضوع غالبًا ما يُنظر إليه على أنه غامض ومحاط بالتوترات بين عنصري "الاهتمام" و "التحكم" في الدور</a:t>
            </a:r>
            <a:r>
              <a:rPr lang="en-US" dirty="0"/>
              <a:t> (</a:t>
            </a:r>
            <a:r>
              <a:rPr lang="en-US" dirty="0" err="1"/>
              <a:t>Legge</a:t>
            </a:r>
            <a:r>
              <a:rPr lang="en-US" dirty="0"/>
              <a:t> </a:t>
            </a:r>
            <a:r>
              <a:rPr lang="ar-SA" dirty="0"/>
              <a:t>، 1995</a:t>
            </a:r>
            <a:r>
              <a:rPr lang="en-US" dirty="0"/>
              <a:t>). </a:t>
            </a:r>
            <a:r>
              <a:rPr lang="ar-SA" dirty="0"/>
              <a:t>كان كلاهما واضحًا جدًا في الأيام الأولى لدور الرعاية الاجتماعية ، حيث تم منح الموظفين المساعدة في العمل ، إلى حد كبير - وإن لم يكن حصريًا - لضمان إمكانية تعزيز مساهمتهم</a:t>
            </a:r>
            <a:r>
              <a:rPr lang="en-US" dirty="0"/>
              <a:t>.</a:t>
            </a:r>
          </a:p>
          <a:p>
            <a:pPr algn="r" rtl="1"/>
            <a:endParaRPr lang="en-US" dirty="0"/>
          </a:p>
        </p:txBody>
      </p:sp>
    </p:spTree>
    <p:extLst>
      <p:ext uri="{BB962C8B-B14F-4D97-AF65-F5344CB8AC3E}">
        <p14:creationId xmlns:p14="http://schemas.microsoft.com/office/powerpoint/2010/main" val="324942607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131</TotalTime>
  <Words>1088</Words>
  <Application>Microsoft Office PowerPoint</Application>
  <PresentationFormat>Widescreen</PresentationFormat>
  <Paragraphs>114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Simplified Arabic</vt:lpstr>
      <vt:lpstr>Tahoma</vt:lpstr>
      <vt:lpstr>Wingdings 3</vt:lpstr>
      <vt:lpstr>Wisp</vt:lpstr>
      <vt:lpstr>HRM in the modern world ,Trends,Responsibilities and diversity ادارة الموارد البشرية في العالم الحديث ، الاتجاهات ، المسؤوليات ، التنوع  </vt:lpstr>
      <vt:lpstr>المحتويات </vt:lpstr>
      <vt:lpstr>اولا : إدارة الموارد البشرية في العالم الحديث </vt:lpstr>
      <vt:lpstr>PowerPoint Presentation</vt:lpstr>
      <vt:lpstr>ثانيا : تقيم ادارة الموارد البشرية الحديثة </vt:lpstr>
      <vt:lpstr>ثالثا : الاتجاهات </vt:lpstr>
      <vt:lpstr>PowerPoint Presentation</vt:lpstr>
      <vt:lpstr>PowerPoint Presentation</vt:lpstr>
      <vt:lpstr>رابعا : المسؤوليات </vt:lpstr>
      <vt:lpstr>مسؤوليات إدارة الموارد البشرية للمديرين المباشرين </vt:lpstr>
      <vt:lpstr>المسؤوليات والواجبات </vt:lpstr>
      <vt:lpstr>خامسا :التنوع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HRM in the modern world ,Trends,Responsibilities and diversity</dc:title>
  <dc:creator>Dr Ghassan</dc:creator>
  <cp:lastModifiedBy>Maher</cp:lastModifiedBy>
  <cp:revision>15</cp:revision>
  <dcterms:created xsi:type="dcterms:W3CDTF">2022-09-10T07:01:44Z</dcterms:created>
  <dcterms:modified xsi:type="dcterms:W3CDTF">2023-10-21T15:44:29Z</dcterms:modified>
</cp:coreProperties>
</file>