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07/04/1445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07/04/1445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07/04/1445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07/04/1445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2132856"/>
            <a:ext cx="7772400" cy="1470025"/>
          </a:xfrm>
          <a:noFill/>
          <a:ln>
            <a:noFill/>
          </a:ln>
        </p:spPr>
        <p:txBody>
          <a:bodyPr>
            <a:noAutofit/>
          </a:bodyPr>
          <a:lstStyle/>
          <a:p>
            <a:pPr>
              <a:lnSpc>
                <a:spcPct val="115000"/>
              </a:lnSpc>
              <a:spcBef>
                <a:spcPts val="0"/>
              </a:spcBef>
              <a:spcAft>
                <a:spcPts val="1000"/>
              </a:spcAft>
            </a:pPr>
            <a:r>
              <a:rPr lang="ar-IQ" sz="3200" dirty="0">
                <a:latin typeface="Baskerville Old Face"/>
                <a:ea typeface="Calibri"/>
                <a:cs typeface="Arial"/>
              </a:rPr>
              <a:t> </a:t>
            </a:r>
            <a:r>
              <a:rPr lang="en-US" sz="1400" dirty="0">
                <a:ea typeface="Calibri"/>
                <a:cs typeface="Arial"/>
              </a:rPr>
              <a:t/>
            </a:r>
            <a:br>
              <a:rPr lang="en-US" sz="1400" dirty="0">
                <a:ea typeface="Calibri"/>
                <a:cs typeface="Arial"/>
              </a:rPr>
            </a:br>
            <a:r>
              <a:rPr lang="ar-IQ" sz="1400" dirty="0" smtClean="0">
                <a:ea typeface="Calibri"/>
                <a:cs typeface="Arial"/>
              </a:rPr>
              <a:t/>
            </a:r>
            <a:br>
              <a:rPr lang="ar-IQ" sz="1400" dirty="0" smtClean="0">
                <a:ea typeface="Calibri"/>
                <a:cs typeface="Arial"/>
              </a:rPr>
            </a:br>
            <a:r>
              <a:rPr lang="ar-IQ" sz="1400" dirty="0">
                <a:ea typeface="Calibri"/>
                <a:cs typeface="Arial"/>
              </a:rPr>
              <a:t/>
            </a:r>
            <a:br>
              <a:rPr lang="ar-IQ" sz="1400" dirty="0">
                <a:ea typeface="Calibri"/>
                <a:cs typeface="Arial"/>
              </a:rPr>
            </a:br>
            <a:r>
              <a:rPr lang="ar-IQ" sz="1400" dirty="0" smtClean="0">
                <a:ea typeface="Calibri"/>
                <a:cs typeface="Arial"/>
              </a:rPr>
              <a:t/>
            </a:r>
            <a:br>
              <a:rPr lang="ar-IQ" sz="1400" dirty="0" smtClean="0">
                <a:ea typeface="Calibri"/>
                <a:cs typeface="Arial"/>
              </a:rPr>
            </a:br>
            <a:r>
              <a:rPr lang="ar-IQ" sz="1400" dirty="0">
                <a:ea typeface="Calibri"/>
                <a:cs typeface="Arial"/>
              </a:rPr>
              <a:t/>
            </a:r>
            <a:br>
              <a:rPr lang="ar-IQ" sz="1400" dirty="0">
                <a:ea typeface="Calibri"/>
                <a:cs typeface="Arial"/>
              </a:rPr>
            </a:br>
            <a:r>
              <a:rPr lang="en-US" sz="1400" dirty="0">
                <a:ea typeface="Calibri"/>
                <a:cs typeface="Arial"/>
              </a:rPr>
              <a:t/>
            </a:r>
            <a:br>
              <a:rPr lang="en-US" sz="1400" dirty="0">
                <a:ea typeface="Calibri"/>
                <a:cs typeface="Arial"/>
              </a:rPr>
            </a:br>
            <a:r>
              <a:rPr lang="en-US" sz="3200" dirty="0">
                <a:solidFill>
                  <a:srgbClr val="FF0000"/>
                </a:solidFill>
                <a:latin typeface="Arial"/>
                <a:ea typeface="Calibri"/>
                <a:cs typeface="Arial"/>
              </a:rPr>
              <a:t> </a:t>
            </a:r>
            <a:r>
              <a:rPr lang="ar-SA" sz="3200" b="1" u="sng" dirty="0">
                <a:solidFill>
                  <a:srgbClr val="FF0000"/>
                </a:solidFill>
                <a:latin typeface="Baskerville Old Face"/>
                <a:ea typeface="Calibri"/>
                <a:cs typeface="Arial"/>
              </a:rPr>
              <a:t>مستقبل التدريب والتطوير</a:t>
            </a:r>
            <a:r>
              <a:rPr lang="en-US" sz="3200" b="1" u="sng" dirty="0">
                <a:solidFill>
                  <a:srgbClr val="FF0000"/>
                </a:solidFill>
                <a:latin typeface="Baskerville Old Face"/>
                <a:ea typeface="Calibri"/>
                <a:cs typeface="Arial"/>
              </a:rPr>
              <a:t>:</a:t>
            </a:r>
            <a:r>
              <a:rPr lang="ar-SA" sz="3200" b="1" u="sng" dirty="0">
                <a:solidFill>
                  <a:srgbClr val="FF0000"/>
                </a:solidFill>
                <a:latin typeface="Baskerville Old Face"/>
                <a:ea typeface="Calibri"/>
                <a:cs typeface="Arial"/>
              </a:rPr>
              <a:t> تطوير الموظفين وإدارة الحياة الوظيفية</a:t>
            </a:r>
            <a:r>
              <a:rPr lang="en-US" sz="1400" dirty="0">
                <a:ea typeface="Calibri"/>
                <a:cs typeface="Arial"/>
              </a:rPr>
              <a:t/>
            </a:r>
            <a:br>
              <a:rPr lang="en-US" sz="1400" dirty="0">
                <a:ea typeface="Calibri"/>
                <a:cs typeface="Arial"/>
              </a:rPr>
            </a:br>
            <a:r>
              <a:rPr lang="en-US" sz="1400" dirty="0">
                <a:ea typeface="Calibri"/>
                <a:cs typeface="Arial"/>
              </a:rPr>
              <a:t/>
            </a:r>
            <a:br>
              <a:rPr lang="en-US" sz="1400" dirty="0">
                <a:ea typeface="Calibri"/>
                <a:cs typeface="Arial"/>
              </a:rPr>
            </a:br>
            <a:r>
              <a:rPr lang="ar-IQ" sz="3200" dirty="0">
                <a:latin typeface="Baskerville Old Face"/>
                <a:ea typeface="Calibri"/>
                <a:cs typeface="Arial"/>
              </a:rPr>
              <a:t> مقدمة الى</a:t>
            </a:r>
            <a:r>
              <a:rPr lang="en-US" sz="1400" dirty="0">
                <a:ea typeface="Calibri"/>
                <a:cs typeface="Arial"/>
              </a:rPr>
              <a:t/>
            </a:r>
            <a:br>
              <a:rPr lang="en-US" sz="1400" dirty="0">
                <a:ea typeface="Calibri"/>
                <a:cs typeface="Arial"/>
              </a:rPr>
            </a:br>
            <a:r>
              <a:rPr lang="ar-IQ" sz="3200" dirty="0">
                <a:solidFill>
                  <a:srgbClr val="00B050"/>
                </a:solidFill>
                <a:latin typeface="Baskerville Old Face"/>
                <a:ea typeface="Calibri"/>
                <a:cs typeface="Arial"/>
              </a:rPr>
              <a:t>(الاستاذ المساعد الدكتور </a:t>
            </a:r>
            <a:r>
              <a:rPr lang="ar-IQ" sz="3600" b="1" i="1" dirty="0">
                <a:solidFill>
                  <a:srgbClr val="FF0000"/>
                </a:solidFill>
                <a:ea typeface="Calibri"/>
                <a:cs typeface="Hacen Typographer Bold"/>
              </a:rPr>
              <a:t>سمية عباس مجيد المحترمة</a:t>
            </a:r>
            <a:r>
              <a:rPr lang="ar-IQ" sz="3200" dirty="0">
                <a:solidFill>
                  <a:srgbClr val="00B050"/>
                </a:solidFill>
                <a:latin typeface="Baskerville Old Face"/>
                <a:ea typeface="Calibri"/>
                <a:cs typeface="Arial"/>
              </a:rPr>
              <a:t>)</a:t>
            </a:r>
            <a:r>
              <a:rPr lang="en-US" sz="1400" dirty="0">
                <a:ea typeface="Calibri"/>
                <a:cs typeface="Arial"/>
              </a:rPr>
              <a:t/>
            </a:r>
            <a:br>
              <a:rPr lang="en-US" sz="1400" dirty="0">
                <a:ea typeface="Calibri"/>
                <a:cs typeface="Arial"/>
              </a:rPr>
            </a:br>
            <a:r>
              <a:rPr lang="ar-IQ" sz="3200" dirty="0">
                <a:latin typeface="Baskerville Old Face"/>
                <a:ea typeface="Calibri"/>
                <a:cs typeface="Arial"/>
              </a:rPr>
              <a:t>وهي جزء من متطلبات نيل شهادة الدكتوراه في ادارة الاعمال</a:t>
            </a:r>
            <a:r>
              <a:rPr lang="en-US" sz="1400" dirty="0">
                <a:ea typeface="Calibri"/>
                <a:cs typeface="Arial"/>
              </a:rPr>
              <a:t/>
            </a:r>
            <a:br>
              <a:rPr lang="en-US" sz="1400" dirty="0">
                <a:ea typeface="Calibri"/>
                <a:cs typeface="Arial"/>
              </a:rPr>
            </a:br>
            <a:r>
              <a:rPr lang="ar-IQ" sz="3200" dirty="0">
                <a:latin typeface="Baskerville Old Face"/>
                <a:ea typeface="Calibri"/>
                <a:cs typeface="Arial"/>
              </a:rPr>
              <a:t>الكورس الاول</a:t>
            </a:r>
            <a:r>
              <a:rPr lang="en-US" sz="1400" dirty="0">
                <a:ea typeface="Calibri"/>
                <a:cs typeface="Arial"/>
              </a:rPr>
              <a:t/>
            </a:r>
            <a:br>
              <a:rPr lang="en-US" sz="1400" dirty="0">
                <a:ea typeface="Calibri"/>
                <a:cs typeface="Arial"/>
              </a:rPr>
            </a:br>
            <a:r>
              <a:rPr lang="ar-IQ" sz="3200" dirty="0">
                <a:solidFill>
                  <a:srgbClr val="E36C0A"/>
                </a:solidFill>
                <a:latin typeface="Baskerville Old Face"/>
                <a:ea typeface="Calibri"/>
                <a:cs typeface="Arial"/>
              </a:rPr>
              <a:t> من قبل طالب الدكتوراه \ مصطفى اكرم </a:t>
            </a:r>
            <a:r>
              <a:rPr lang="ar-IQ" sz="3200" dirty="0" err="1">
                <a:solidFill>
                  <a:srgbClr val="E36C0A"/>
                </a:solidFill>
                <a:latin typeface="Baskerville Old Face"/>
                <a:ea typeface="Calibri"/>
                <a:cs typeface="Arial"/>
              </a:rPr>
              <a:t>حنتوش</a:t>
            </a:r>
            <a:r>
              <a:rPr lang="en-US" sz="1400" dirty="0">
                <a:ea typeface="Calibri"/>
                <a:cs typeface="Arial"/>
              </a:rPr>
              <a:t/>
            </a:r>
            <a:br>
              <a:rPr lang="en-US" sz="1400" dirty="0">
                <a:ea typeface="Calibri"/>
                <a:cs typeface="Arial"/>
              </a:rPr>
            </a:br>
            <a:r>
              <a:rPr lang="ar-IQ" sz="3200" dirty="0">
                <a:latin typeface="Baskerville Old Face"/>
                <a:ea typeface="Calibri"/>
                <a:cs typeface="Arial"/>
              </a:rPr>
              <a:t>((المحاضرة الثالثة))</a:t>
            </a:r>
            <a:endParaRPr lang="en-US" sz="3200" dirty="0"/>
          </a:p>
        </p:txBody>
      </p:sp>
    </p:spTree>
    <p:extLst>
      <p:ext uri="{BB962C8B-B14F-4D97-AF65-F5344CB8AC3E}">
        <p14:creationId xmlns:p14="http://schemas.microsoft.com/office/powerpoint/2010/main" val="87436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nSpc>
                <a:spcPct val="115000"/>
              </a:lnSpc>
              <a:spcBef>
                <a:spcPts val="0"/>
              </a:spcBef>
            </a:pPr>
            <a:r>
              <a:rPr lang="ar-SA" sz="2400" b="1" u="sng" dirty="0">
                <a:ea typeface="Calibri"/>
                <a:cs typeface="Arial"/>
              </a:rPr>
              <a:t>المحور الثاني \\ مستقبل التدريب والتطوير  </a:t>
            </a:r>
            <a:r>
              <a:rPr lang="en-US" sz="2400" b="1" u="sng" dirty="0">
                <a:ea typeface="Calibri"/>
                <a:cs typeface="Arial"/>
              </a:rPr>
              <a:t>The Future of Training and Development</a:t>
            </a:r>
            <a:r>
              <a:rPr lang="en-US" sz="1800" dirty="0">
                <a:ea typeface="Calibri"/>
                <a:cs typeface="Arial"/>
              </a:rPr>
              <a:t/>
            </a:r>
            <a:br>
              <a:rPr lang="en-US" sz="1800" dirty="0">
                <a:ea typeface="Calibri"/>
                <a:cs typeface="Arial"/>
              </a:rPr>
            </a:br>
            <a:endParaRPr lang="en-US" sz="2400" dirty="0"/>
          </a:p>
        </p:txBody>
      </p:sp>
      <p:sp>
        <p:nvSpPr>
          <p:cNvPr id="3" name="عنصر نائب للمحتوى 2"/>
          <p:cNvSpPr>
            <a:spLocks noGrp="1"/>
          </p:cNvSpPr>
          <p:nvPr>
            <p:ph idx="1"/>
          </p:nvPr>
        </p:nvSpPr>
        <p:spPr>
          <a:xfrm>
            <a:off x="457200" y="1196752"/>
            <a:ext cx="8229600" cy="4929411"/>
          </a:xfrm>
        </p:spPr>
        <p:txBody>
          <a:bodyPr>
            <a:normAutofit lnSpcReduction="10000"/>
          </a:bodyPr>
          <a:lstStyle/>
          <a:p>
            <a:pPr marL="0" indent="0" algn="just">
              <a:buNone/>
            </a:pPr>
            <a:r>
              <a:rPr lang="ar-IQ" sz="2000" dirty="0" smtClean="0"/>
              <a:t>اولا </a:t>
            </a:r>
            <a:r>
              <a:rPr lang="ar-IQ" sz="2000" dirty="0"/>
              <a:t>: زيادة استخدام التقنيات الجديدة للتدريب </a:t>
            </a:r>
            <a:r>
              <a:rPr lang="en-US" sz="2000" dirty="0"/>
              <a:t>INCREASED USE OF NEW TECHNOLOGIES FOR TRAINING DELIVERY AND </a:t>
            </a:r>
            <a:r>
              <a:rPr lang="en-US" sz="2000" dirty="0" smtClean="0"/>
              <a:t>INSTRUCTION</a:t>
            </a:r>
            <a:endParaRPr lang="ar-IQ" sz="2000" dirty="0" smtClean="0"/>
          </a:p>
          <a:p>
            <a:pPr marL="0" indent="0" algn="just">
              <a:buNone/>
            </a:pPr>
            <a:r>
              <a:rPr lang="ar-IQ" sz="2000" dirty="0"/>
              <a:t>ثانيا : اختراقات في علم الأعصاب حول التعلم </a:t>
            </a:r>
            <a:r>
              <a:rPr lang="en-US" sz="2000" dirty="0"/>
              <a:t>BREAKTHROUGHS IN NEUROSCIENCE ABOUT </a:t>
            </a:r>
            <a:r>
              <a:rPr lang="en-US" sz="2000" dirty="0" smtClean="0"/>
              <a:t>LEARNING</a:t>
            </a:r>
            <a:endParaRPr lang="ar-IQ" sz="2000" dirty="0" smtClean="0"/>
          </a:p>
          <a:p>
            <a:pPr marL="0" indent="0" algn="just">
              <a:buNone/>
            </a:pPr>
            <a:r>
              <a:rPr lang="ar-IQ" sz="2000" dirty="0"/>
              <a:t>ثالثا : زيادة التشديد على السرعة في التصميم ، مع التركيز على المحتوى واستخدام طرق توصيل متعددة </a:t>
            </a:r>
            <a:r>
              <a:rPr lang="en-US" sz="2000" dirty="0"/>
              <a:t>INCREASED EMPHASIS ON SPEED IN DESIGN, FOCUS ON CONTENT, AND USE OF MULTIPLE DELIVERY </a:t>
            </a:r>
            <a:r>
              <a:rPr lang="en-US" sz="2000" dirty="0" smtClean="0"/>
              <a:t>METHODS</a:t>
            </a:r>
            <a:endParaRPr lang="ar-IQ" sz="2000" dirty="0" smtClean="0"/>
          </a:p>
          <a:p>
            <a:pPr marL="0" indent="0" algn="just">
              <a:buNone/>
            </a:pPr>
            <a:r>
              <a:rPr lang="ar-IQ" sz="2000" dirty="0"/>
              <a:t>رابعا : زيادة استخدام التعلم في الوقت المناسب و دعم الأداء </a:t>
            </a:r>
            <a:r>
              <a:rPr lang="en-US" sz="2000" dirty="0"/>
              <a:t>INCREASED USE OF JUST-IN-TIME LEARNING AND PERFORMANCE </a:t>
            </a:r>
            <a:r>
              <a:rPr lang="en-US" sz="2000" dirty="0" smtClean="0"/>
              <a:t>SUPPORT</a:t>
            </a:r>
            <a:endParaRPr lang="ar-IQ" sz="2000" dirty="0" smtClean="0"/>
          </a:p>
          <a:p>
            <a:pPr marL="0" indent="0" algn="just">
              <a:buNone/>
            </a:pPr>
            <a:r>
              <a:rPr lang="ar-IQ" sz="2000" dirty="0"/>
              <a:t>خامسا : زيادة التركيز على استخدام بيانات كبيرة لإظهار كيفية القيام بذلك التعلم يساعد الأعمال </a:t>
            </a:r>
            <a:r>
              <a:rPr lang="en-US" sz="2000" dirty="0"/>
              <a:t>INCREASED EMPHASIS ON USING BIG DATA TO SHOW HOW LEARNING HELPS </a:t>
            </a:r>
            <a:r>
              <a:rPr lang="en-US" sz="2000" dirty="0" smtClean="0"/>
              <a:t>THE BUSINESS</a:t>
            </a:r>
            <a:endParaRPr lang="ar-IQ" sz="2000" dirty="0" smtClean="0"/>
          </a:p>
          <a:p>
            <a:pPr marL="0" indent="0" algn="just">
              <a:buNone/>
            </a:pPr>
            <a:r>
              <a:rPr lang="ar-IQ" sz="2000" dirty="0"/>
              <a:t>سادسا : الاستثمار في التدريب لسد فجوة المهارات </a:t>
            </a:r>
            <a:r>
              <a:rPr lang="en-US" sz="2000" dirty="0"/>
              <a:t>INVESTING IN TRAINING TO CLOSE THE SKILLS </a:t>
            </a:r>
            <a:r>
              <a:rPr lang="en-US" sz="2000" dirty="0" smtClean="0"/>
              <a:t>GAP</a:t>
            </a:r>
            <a:endParaRPr lang="ar-IQ" sz="2000" dirty="0" smtClean="0"/>
          </a:p>
          <a:p>
            <a:pPr marL="0" indent="0" algn="just">
              <a:buNone/>
            </a:pPr>
            <a:r>
              <a:rPr lang="ar-IQ" sz="2000" dirty="0"/>
              <a:t>سابعا : الآثار المترتبة على الاتجاهات المستقبلية للمدربين </a:t>
            </a:r>
            <a:r>
              <a:rPr lang="en-US" sz="2000" dirty="0"/>
              <a:t>Implications of Future Trends for Trainers’ Skills and Competencies</a:t>
            </a:r>
          </a:p>
        </p:txBody>
      </p:sp>
    </p:spTree>
    <p:extLst>
      <p:ext uri="{BB962C8B-B14F-4D97-AF65-F5344CB8AC3E}">
        <p14:creationId xmlns:p14="http://schemas.microsoft.com/office/powerpoint/2010/main" val="2978448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16632"/>
            <a:ext cx="8856984" cy="6552728"/>
          </a:xfrm>
        </p:spPr>
        <p:txBody>
          <a:bodyPr>
            <a:noAutofit/>
          </a:bodyPr>
          <a:lstStyle/>
          <a:p>
            <a:pPr algn="r"/>
            <a:r>
              <a:rPr lang="ar-IQ" sz="2000" b="1" u="sng" dirty="0">
                <a:solidFill>
                  <a:srgbClr val="FF0000"/>
                </a:solidFill>
              </a:rPr>
              <a:t>:  البقاء على صلة وتنافسية من خلال المساعدة بتطوير الموظفون في حياتهم المهنية </a:t>
            </a:r>
            <a:r>
              <a:rPr lang="ar-IQ" sz="1600" b="1" dirty="0"/>
              <a:t/>
            </a:r>
            <a:br>
              <a:rPr lang="ar-IQ" sz="1600" b="1" dirty="0"/>
            </a:br>
            <a:r>
              <a:rPr lang="ar-IQ" sz="1600" b="1" dirty="0"/>
              <a:t>تشتهر </a:t>
            </a:r>
            <a:r>
              <a:rPr lang="en-US" sz="1600" b="1" dirty="0"/>
              <a:t>AT&amp;T </a:t>
            </a:r>
            <a:r>
              <a:rPr lang="ar-IQ" sz="1600" b="1" dirty="0"/>
              <a:t>بعملها في بناء البنية التحتية للهاتف في الولايات المتحدة تنص على ولكن مع انتقال صناعة الاتصالات السلكية واللاسلكية من الكابلات والخطوط الأرضية إلى الهواتف الذكية والإنترنت والسحابة ، يتعين على </a:t>
            </a:r>
            <a:r>
              <a:rPr lang="en-US" sz="1600" b="1" dirty="0"/>
              <a:t>AT&amp;T </a:t>
            </a:r>
            <a:r>
              <a:rPr lang="ar-IQ" sz="1600" b="1" dirty="0"/>
              <a:t>إعادة اختراع نفسها للبقاء على قيد الحياة. هذا لا يعني فقط الاستثمار في التكنولوجيا اللاسلكية ولكن أيضًا في التطوير المهارات التقنية لموظفيها في مجالات مثل الحوسبة السحابية والترميز. هذا مهم بشكل خاص لأن الموظفين الذين يتمتعون بهذه المهارات يعانون من نقص في المعروض وارتفاع الطلب من العديد من أرباب العمل الآخرين مثل أمازون وجوجل. للحصول على المهارات التي تحتاجها الشركة ، استثمرت </a:t>
            </a:r>
            <a:r>
              <a:rPr lang="en-US" sz="1600" b="1" dirty="0"/>
              <a:t>AT&amp;T </a:t>
            </a:r>
            <a:r>
              <a:rPr lang="ar-IQ" sz="1600" b="1" dirty="0"/>
              <a:t>أكثر من 250 مليون دولار في تدريب وتطوير الموظفين. تريد </a:t>
            </a:r>
            <a:r>
              <a:rPr lang="en-US" sz="1600" b="1" dirty="0"/>
              <a:t>AT&amp;T </a:t>
            </a:r>
            <a:r>
              <a:rPr lang="ar-IQ" sz="1600" b="1" dirty="0"/>
              <a:t>تشجيع جميع موظفيها لتطوير مهاراتهم لفرص العمل المستقبلية. للقيام بذلك توفر </a:t>
            </a:r>
            <a:r>
              <a:rPr lang="en-US" sz="1600" b="1" dirty="0"/>
              <a:t>AT&amp;T </a:t>
            </a:r>
            <a:r>
              <a:rPr lang="ar-IQ" sz="1600" b="1" dirty="0"/>
              <a:t>الموظفين الذين لديهم العديد من الخيارات المختلفة التي يمكنهم استخدامها لتعلم وتطوير وظائف. على سبيل المثال ، توفر منصة الخدمة الذاتية عبر الإنترنت الملف الشخصي الوظيفي ، والوظيفة أدوات الذكاء ومحاكاة الوظائف. تقوم أداة الملف الشخصي الوظيفي بتقييم المهارات والكفاءات والخبرة والشهادات التعليمية. يوفر ملف تعريف التطوير الذي يمكن للموظفين استخدامه للعثور على وظائف شاغرة عبر </a:t>
            </a:r>
            <a:r>
              <a:rPr lang="en-US" sz="1600" b="1" dirty="0"/>
              <a:t>AT &amp; T's </a:t>
            </a:r>
            <a:r>
              <a:rPr lang="ar-IQ" sz="1600" b="1" dirty="0"/>
              <a:t>وحدات الأعمال التي تطابق اهتماماتهم وتفضيلاتهم ومهاراتهم وتربطهم بها الموارد لتطوير الكفاءات التي قد يحتاجونها. الذكاء الوظيفي تساعد الأداة الموظفين على اتخاذ قرارات مهنية مستنيرة من خلال توفير بيانات حول التوظيف الاتجاهات داخل الشركة وملفات تعريف الوظائف المختلفة التي تشمل نطاق الرواتب وعدد الموظفين الحاليين الذين يشغلون الوظيفة. توفر أداة المحاكاة الموظفين الذين يواجهون مواقف قد </a:t>
            </a:r>
            <a:r>
              <a:rPr lang="ar-IQ" sz="1600" b="1" dirty="0" err="1"/>
              <a:t>يواجهونها</a:t>
            </a:r>
            <a:r>
              <a:rPr lang="ar-IQ" sz="1600" b="1" dirty="0"/>
              <a:t> بالفعل في الوظيفة ويطلبون منهم ذلك تقييم تفضيلهم للعمل في مثل هذه الوظائف. هذا يساعد الموظفين على تحديد ما إذا كانوا يتناسبون مع الوظيفة على أساس نوع العمل الذي يرغبون في القيام به.</a:t>
            </a:r>
            <a:br>
              <a:rPr lang="ar-IQ" sz="1600" b="1" dirty="0"/>
            </a:br>
            <a:r>
              <a:rPr lang="ar-IQ" sz="1400" b="1" dirty="0"/>
              <a:t>استخدام المعلومات التي يكتسبونها من هذه الأدوات والموظفين الآخرين والمناقشات مع مديريهم ، يتوفر للموظفين عدة خيارات لتطوير مهارات. وتشمل </a:t>
            </a:r>
            <a:r>
              <a:rPr lang="ar-IQ" sz="1400" b="1" u="sng" dirty="0">
                <a:solidFill>
                  <a:srgbClr val="FF0000"/>
                </a:solidFill>
              </a:rPr>
              <a:t>هذه الدورات التدريبية عبر الإنترنت وجهاً لوجه </a:t>
            </a:r>
            <a:r>
              <a:rPr lang="ar-IQ" sz="1400" b="1" dirty="0"/>
              <a:t>؛ من 6 إلى 12 شهرًا من الدرجة النانوية برامج في تخصصات عالية الطلب مثل هندسة البرمجيات والترميز والويب التطوير وتحليلات البيانات التي يقدمها مزود </a:t>
            </a:r>
            <a:r>
              <a:rPr lang="en-US" sz="1400" b="1" dirty="0"/>
              <a:t>MOOC </a:t>
            </a:r>
            <a:r>
              <a:rPr lang="en-US" sz="1400" b="1" dirty="0" err="1"/>
              <a:t>Udacity</a:t>
            </a:r>
            <a:r>
              <a:rPr lang="en-US" sz="1400" b="1" dirty="0"/>
              <a:t> ؛ </a:t>
            </a:r>
            <a:r>
              <a:rPr lang="ar-IQ" sz="1400" b="1" dirty="0"/>
              <a:t>والماجستير عبر الإنترنت برامج الدرجات العلمية في علوم الكمبيوتر ، مع تكاليف التعليم المدعومة من </a:t>
            </a:r>
            <a:r>
              <a:rPr lang="en-US" sz="1400" b="1" dirty="0"/>
              <a:t>AT&amp;T. </a:t>
            </a:r>
            <a:r>
              <a:rPr lang="ar-IQ" sz="1400" b="1" dirty="0"/>
              <a:t>تتخذ </a:t>
            </a:r>
            <a:r>
              <a:rPr lang="en-US" sz="1400" b="1" dirty="0"/>
              <a:t>AT&amp;T </a:t>
            </a:r>
            <a:r>
              <a:rPr lang="ar-IQ" sz="1400" b="1" dirty="0"/>
              <a:t>أيضًا خطوات لتشجيع الموظفين على تطوير أكثر حداثة عقلية حول حياتهم المهنية وتشجيعهم على الانخراط بشكل مستمر التعلم. للقيام بذلك ، تحل </a:t>
            </a:r>
            <a:r>
              <a:rPr lang="en-US" sz="1400" b="1" dirty="0"/>
              <a:t>AT&amp;T </a:t>
            </a:r>
            <a:r>
              <a:rPr lang="ar-IQ" sz="1400" b="1" dirty="0"/>
              <a:t>محل المسارات الوظيفية التقليدية - التي تؤكد سلم للتقدم الوظيفي من خلال التقدم في دور الفرد والمسمى الوظيفي ، مع تزايد أهمية ونطاق المسؤوليات - مع المشابك المهنية ، والتي تشجيع المسارات الوظيفية التي تنطوي على جانبية ومتعددة الوظائف وحتى إلى أسفل لتحركات التي تتطلب من الموظفين توسيع مجموعات مهاراتهم وتطوير الوظائف التبادلية </a:t>
            </a:r>
            <a:r>
              <a:rPr lang="ar-IQ" sz="1400" b="1" dirty="0" err="1"/>
              <a:t>المعرفه</a:t>
            </a:r>
            <a:r>
              <a:rPr lang="ar-IQ" sz="1600" b="1" dirty="0"/>
              <a:t>. يساعد هذا في تغيير عقليات الموظفين من تولي الشركة هو المسؤول عن تطورهم إلى واحد يتولون فيه المسؤولية بأنفسهم مهنة من خلال البحث بنشاط عن أدوار وخبرات جديدة. حتى الآن ، يؤتي استثمار </a:t>
            </a:r>
            <a:r>
              <a:rPr lang="en-US" sz="1600" b="1" dirty="0"/>
              <a:t>AT&amp;T </a:t>
            </a:r>
            <a:r>
              <a:rPr lang="ar-IQ" sz="1600" b="1" dirty="0"/>
              <a:t>ثماره. في الأشهر الستة الأولى من عام 2016 ، الموظفون الذين أعيد تدريبهم شغلوا نصف مناصب إدارة التكنولوجيا و حصلوا على أقل بقليل من 50 بالمائة من جميع الترقيات. شهدت </a:t>
            </a:r>
            <a:r>
              <a:rPr lang="en-US" sz="1600" b="1" dirty="0"/>
              <a:t>AT&amp;T </a:t>
            </a:r>
            <a:r>
              <a:rPr lang="ar-IQ" sz="1600" b="1" dirty="0"/>
              <a:t>نسبة 40 بالمائة تقليل وقت دورة تطوير المنتج وزيادة الوقت اللازم لتحقيق الإيرادات بأكثر من 30 بالمائة.</a:t>
            </a:r>
            <a:r>
              <a:rPr lang="ar-IQ" sz="1400" b="1" dirty="0"/>
              <a:t/>
            </a:r>
            <a:br>
              <a:rPr lang="ar-IQ" sz="1400" b="1" dirty="0"/>
            </a:br>
            <a:endParaRPr lang="en-US" sz="1400" b="1" dirty="0"/>
          </a:p>
        </p:txBody>
      </p:sp>
    </p:spTree>
    <p:extLst>
      <p:ext uri="{BB962C8B-B14F-4D97-AF65-F5344CB8AC3E}">
        <p14:creationId xmlns:p14="http://schemas.microsoft.com/office/powerpoint/2010/main" val="314292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620688"/>
            <a:ext cx="8229600" cy="4525963"/>
          </a:xfrm>
        </p:spPr>
        <p:txBody>
          <a:bodyPr>
            <a:noAutofit/>
          </a:bodyPr>
          <a:lstStyle/>
          <a:p>
            <a:pPr marL="0">
              <a:lnSpc>
                <a:spcPct val="115000"/>
              </a:lnSpc>
              <a:spcBef>
                <a:spcPts val="0"/>
              </a:spcBef>
              <a:spcAft>
                <a:spcPts val="1000"/>
              </a:spcAft>
            </a:pPr>
            <a:r>
              <a:rPr lang="ar-SA" sz="2000" b="1" u="sng" dirty="0">
                <a:solidFill>
                  <a:srgbClr val="FF0000"/>
                </a:solidFill>
                <a:ea typeface="Calibri"/>
              </a:rPr>
              <a:t>اولا : المقدمة</a:t>
            </a:r>
            <a:r>
              <a:rPr lang="en-US" sz="2000" b="1" u="sng" dirty="0">
                <a:solidFill>
                  <a:srgbClr val="FF0000"/>
                </a:solidFill>
                <a:ea typeface="Calibri"/>
                <a:cs typeface="Arial"/>
              </a:rPr>
              <a:t>  INTRODUCTION  </a:t>
            </a:r>
            <a:endParaRPr lang="en-US" sz="1400" dirty="0">
              <a:solidFill>
                <a:srgbClr val="FF0000"/>
              </a:solidFill>
              <a:ea typeface="Calibri"/>
              <a:cs typeface="Arial"/>
            </a:endParaRPr>
          </a:p>
          <a:p>
            <a:pPr algn="just"/>
            <a:r>
              <a:rPr lang="ar-SA" sz="1600" b="1" dirty="0">
                <a:ea typeface="Calibri"/>
              </a:rPr>
              <a:t>كما يوضح مثال</a:t>
            </a:r>
            <a:r>
              <a:rPr lang="en-US" sz="1600" b="1" dirty="0">
                <a:ea typeface="Calibri"/>
                <a:cs typeface="Arial"/>
              </a:rPr>
              <a:t> AT&amp;T </a:t>
            </a:r>
            <a:r>
              <a:rPr lang="ar-SA" sz="1600" b="1" dirty="0">
                <a:ea typeface="Calibri"/>
              </a:rPr>
              <a:t>في افتتاحية الفصل ، فإن تطوير الموظف هو مفتاح</a:t>
            </a:r>
            <a:r>
              <a:rPr lang="ar-SA" sz="1600" b="1" dirty="0">
                <a:ea typeface="Calibri"/>
                <a:cs typeface="Calibri"/>
              </a:rPr>
              <a:t> </a:t>
            </a:r>
            <a:r>
              <a:rPr lang="ar-SA" sz="1600" b="1" dirty="0">
                <a:ea typeface="Calibri"/>
              </a:rPr>
              <a:t>المساهمة في الميزة التنافسية للشركة من خلال مساعدة الموظفين على فهم</a:t>
            </a:r>
            <a:r>
              <a:rPr lang="ar-SA" sz="1600" b="1" dirty="0">
                <a:ea typeface="Calibri"/>
                <a:cs typeface="Calibri"/>
              </a:rPr>
              <a:t> </a:t>
            </a:r>
            <a:r>
              <a:rPr lang="ar-SA" sz="1600" b="1" dirty="0">
                <a:ea typeface="Calibri"/>
              </a:rPr>
              <a:t>نقاط القوة والضعف والمصالح وإظهار الوظائف الجديدة والوظائف الموسعة</a:t>
            </a:r>
            <a:r>
              <a:rPr lang="ar-SA" sz="1600" b="1" dirty="0">
                <a:ea typeface="Calibri"/>
                <a:cs typeface="Calibri"/>
              </a:rPr>
              <a:t> </a:t>
            </a:r>
            <a:r>
              <a:rPr lang="ar-SA" sz="1600" b="1" dirty="0">
                <a:ea typeface="Calibri"/>
              </a:rPr>
              <a:t>المسؤوليات المتاحة لتلبية احتياجات النمو الشخصية الخاصة بهم</a:t>
            </a:r>
            <a:r>
              <a:rPr lang="ar-SA" sz="1600" b="1" dirty="0">
                <a:ea typeface="Calibri"/>
                <a:cs typeface="Calibri"/>
              </a:rPr>
              <a:t> </a:t>
            </a:r>
            <a:r>
              <a:rPr lang="ar-IQ" sz="1600" b="1" dirty="0">
                <a:ea typeface="Calibri"/>
              </a:rPr>
              <a:t> و</a:t>
            </a:r>
            <a:r>
              <a:rPr lang="ar-SA" sz="1600" b="1" dirty="0">
                <a:ea typeface="Calibri"/>
              </a:rPr>
              <a:t> هذا يساعد على الاحتفاظ بقيمة</a:t>
            </a:r>
            <a:r>
              <a:rPr lang="ar-SA" sz="1600" b="1" dirty="0">
                <a:ea typeface="Calibri"/>
                <a:cs typeface="Calibri"/>
              </a:rPr>
              <a:t> </a:t>
            </a:r>
            <a:r>
              <a:rPr lang="ar-SA" sz="1600" b="1" dirty="0">
                <a:ea typeface="Calibri"/>
              </a:rPr>
              <a:t>المديرين الذين قد يغادرون للانضمام إلى الزبائن أو المنافسين. ويعد كذلك تطوير الموظفين</a:t>
            </a:r>
            <a:r>
              <a:rPr lang="ar-SA" sz="1600" b="1" dirty="0">
                <a:ea typeface="Calibri"/>
                <a:cs typeface="Calibri"/>
              </a:rPr>
              <a:t> </a:t>
            </a:r>
            <a:r>
              <a:rPr lang="ar-SA" sz="1600" b="1" dirty="0">
                <a:ea typeface="Calibri"/>
              </a:rPr>
              <a:t>عنصر ضروري في جهود إدارة المواهب في الشركة و الاستثمار</a:t>
            </a:r>
            <a:r>
              <a:rPr lang="ar-SA" sz="1600" b="1" dirty="0">
                <a:ea typeface="Calibri"/>
                <a:cs typeface="Calibri"/>
              </a:rPr>
              <a:t> </a:t>
            </a:r>
            <a:r>
              <a:rPr lang="ar-SA" sz="1600" b="1" dirty="0">
                <a:ea typeface="Calibri"/>
              </a:rPr>
              <a:t>التي حققتها</a:t>
            </a:r>
            <a:r>
              <a:rPr lang="en-US" sz="1600" b="1" dirty="0">
                <a:ea typeface="Calibri"/>
                <a:cs typeface="Arial"/>
              </a:rPr>
              <a:t> AT&amp;T </a:t>
            </a:r>
            <a:r>
              <a:rPr lang="ar-SA" sz="1600" b="1" dirty="0">
                <a:ea typeface="Calibri"/>
              </a:rPr>
              <a:t>في التطوير تؤكد أن تطوير الموظفين هو مفتاح</a:t>
            </a:r>
            <a:r>
              <a:rPr lang="ar-SA" sz="1600" b="1" dirty="0">
                <a:ea typeface="Calibri"/>
                <a:cs typeface="Calibri"/>
              </a:rPr>
              <a:t> </a:t>
            </a:r>
            <a:r>
              <a:rPr lang="ar-SA" sz="1600" b="1" dirty="0">
                <a:ea typeface="Calibri"/>
              </a:rPr>
              <a:t>التأكد من أن الموظفين لديهم المهارات والكفاءات اللازمة لخدمة الزبائن</a:t>
            </a:r>
            <a:r>
              <a:rPr lang="ar-SA" sz="1600" b="1" dirty="0">
                <a:ea typeface="Calibri"/>
                <a:cs typeface="Calibri"/>
              </a:rPr>
              <a:t> </a:t>
            </a:r>
            <a:r>
              <a:rPr lang="ar-SA" sz="1600" b="1" dirty="0">
                <a:ea typeface="Calibri"/>
              </a:rPr>
              <a:t>وإنشاء منتجات جديدة وحلول للعملاء. بغض النظر عن استراتيجية العمل ، التطوير</a:t>
            </a:r>
            <a:r>
              <a:rPr lang="ar-SA" sz="1600" b="1" dirty="0">
                <a:ea typeface="Calibri"/>
                <a:cs typeface="Calibri"/>
              </a:rPr>
              <a:t> </a:t>
            </a:r>
            <a:r>
              <a:rPr lang="ar-SA" sz="1600" b="1" dirty="0">
                <a:ea typeface="Calibri"/>
              </a:rPr>
              <a:t>مهم أيضًا للاحتفاظ بالموظفين الموهوبين. كما أشرنا في الفصل الأول ،</a:t>
            </a:r>
            <a:r>
              <a:rPr lang="ar-SA" sz="1600" b="1" dirty="0">
                <a:ea typeface="Calibri"/>
                <a:cs typeface="Calibri"/>
              </a:rPr>
              <a:t> </a:t>
            </a:r>
            <a:r>
              <a:rPr lang="ar-SA" sz="1600" b="1" dirty="0">
                <a:ea typeface="Calibri"/>
              </a:rPr>
              <a:t>مقدمة لتدريب الموظفين وتطويرهم" ، مشاركة الموظفين مباشرة</a:t>
            </a:r>
            <a:r>
              <a:rPr lang="ar-SA" sz="1600" b="1" dirty="0">
                <a:ea typeface="Calibri"/>
                <a:cs typeface="Calibri"/>
              </a:rPr>
              <a:t> </a:t>
            </a:r>
            <a:r>
              <a:rPr lang="ar-SA" sz="1600" b="1" dirty="0">
                <a:ea typeface="Calibri"/>
              </a:rPr>
              <a:t>تتعلق بكيفية معاملة مديريهم للموظفين و يمكن أن يساعد تطوير الموظفين</a:t>
            </a:r>
            <a:r>
              <a:rPr lang="ar-SA" sz="1600" b="1" dirty="0">
                <a:ea typeface="Calibri"/>
                <a:cs typeface="Calibri"/>
              </a:rPr>
              <a:t> </a:t>
            </a:r>
            <a:r>
              <a:rPr lang="ar-SA" sz="1600" b="1" dirty="0">
                <a:ea typeface="Calibri"/>
              </a:rPr>
              <a:t>زيادة مشاركة الموظفين من خلال (1) إظهار اهتمام الشركة بالموظفين</a:t>
            </a:r>
            <a:r>
              <a:rPr lang="ar-SA" sz="1600" b="1" dirty="0">
                <a:ea typeface="Calibri"/>
                <a:cs typeface="Calibri"/>
              </a:rPr>
              <a:t> </a:t>
            </a:r>
            <a:r>
              <a:rPr lang="ar-SA" sz="1600" b="1" dirty="0">
                <a:ea typeface="Calibri"/>
              </a:rPr>
              <a:t>تنمية مهاراتهم (2) تطوير المديرين الذين يمكنهم خلق بيئة عمل إيجابية</a:t>
            </a:r>
            <a:r>
              <a:rPr lang="ar-SA" sz="1600" b="1" dirty="0">
                <a:ea typeface="Calibri"/>
                <a:cs typeface="Calibri"/>
              </a:rPr>
              <a:t> </a:t>
            </a:r>
            <a:r>
              <a:rPr lang="ar-SA" sz="1600" b="1" dirty="0">
                <a:ea typeface="Calibri"/>
              </a:rPr>
              <a:t>التي تجعل الموظفين يرغبون في القدوم إلى العمل والمساهمة في أهداف الشركة</a:t>
            </a:r>
            <a:r>
              <a:rPr lang="en-US" sz="1600" b="1" dirty="0">
                <a:ea typeface="Calibri"/>
                <a:cs typeface="Arial"/>
              </a:rPr>
              <a:t>. </a:t>
            </a:r>
            <a:r>
              <a:rPr lang="ar-SA" sz="1600" b="1" dirty="0">
                <a:ea typeface="Calibri"/>
              </a:rPr>
              <a:t>يبدأ هذا الفصل بمناقشة العلاقة بين التطوير والتدريب ،</a:t>
            </a:r>
            <a:r>
              <a:rPr lang="ar-SA" sz="1600" b="1" dirty="0">
                <a:ea typeface="Calibri"/>
                <a:cs typeface="Calibri"/>
              </a:rPr>
              <a:t> </a:t>
            </a:r>
            <a:r>
              <a:rPr lang="ar-SA" sz="1600" b="1" dirty="0">
                <a:ea typeface="Calibri"/>
              </a:rPr>
              <a:t>والمهن. اختيار نهج هو جزء من التخطيط للتنمية. ثانيًا قبل ذلك</a:t>
            </a:r>
            <a:r>
              <a:rPr lang="ar-SA" sz="1600" b="1" dirty="0">
                <a:ea typeface="Calibri"/>
                <a:cs typeface="Calibri"/>
              </a:rPr>
              <a:t> </a:t>
            </a:r>
            <a:r>
              <a:rPr lang="ar-SA" sz="1600" b="1" dirty="0">
                <a:ea typeface="Calibri"/>
              </a:rPr>
              <a:t>يختار الموظفون أنشطة التطوير ، ويجب أن يكون لدى الموظف والشركة</a:t>
            </a:r>
            <a:r>
              <a:rPr lang="ar-SA" sz="1600" b="1" dirty="0">
                <a:ea typeface="Calibri"/>
                <a:cs typeface="Calibri"/>
              </a:rPr>
              <a:t> </a:t>
            </a:r>
            <a:r>
              <a:rPr lang="ar-SA" sz="1600" b="1" dirty="0">
                <a:ea typeface="Calibri"/>
              </a:rPr>
              <a:t>فكرة عن احتياجات تطوير الموظف والغرض من التطوير. تحديد</a:t>
            </a:r>
            <a:r>
              <a:rPr lang="ar-SA" sz="1600" b="1" dirty="0">
                <a:ea typeface="Calibri"/>
                <a:cs typeface="Calibri"/>
              </a:rPr>
              <a:t> </a:t>
            </a:r>
            <a:r>
              <a:rPr lang="ar-SA" sz="1600" b="1" dirty="0">
                <a:ea typeface="Calibri"/>
              </a:rPr>
              <a:t>الاحتياجات والغرض من التنمية جزء من تخطيطها. القسم الثاني من</a:t>
            </a:r>
            <a:r>
              <a:rPr lang="ar-SA" sz="1600" b="1" dirty="0">
                <a:ea typeface="Calibri"/>
                <a:cs typeface="Calibri"/>
              </a:rPr>
              <a:t> </a:t>
            </a:r>
            <a:r>
              <a:rPr lang="ar-SA" sz="1600" b="1" dirty="0">
                <a:ea typeface="Calibri"/>
              </a:rPr>
              <a:t>يصف الفصل خطوات عملية التخطيط للتنمية. الموظف والشركة</a:t>
            </a:r>
            <a:r>
              <a:rPr lang="ar-SA" sz="1600" b="1" dirty="0">
                <a:ea typeface="Calibri"/>
                <a:cs typeface="Calibri"/>
              </a:rPr>
              <a:t> </a:t>
            </a:r>
            <a:r>
              <a:rPr lang="ar-SA" sz="1600" b="1" dirty="0">
                <a:ea typeface="Calibri"/>
              </a:rPr>
              <a:t>يتم التأكيد على المسؤوليات في كل خطوة من خطوات العملية. ثالثًا ، ننظر إلى التنمية</a:t>
            </a:r>
            <a:r>
              <a:rPr lang="ar-SA" sz="1600" b="1" dirty="0">
                <a:ea typeface="Calibri"/>
                <a:cs typeface="Calibri"/>
              </a:rPr>
              <a:t> </a:t>
            </a:r>
            <a:r>
              <a:rPr lang="ar-SA" sz="1600" b="1" dirty="0">
                <a:ea typeface="Calibri"/>
              </a:rPr>
              <a:t>بما في ذلك التعليم الرسمي والتقييم وخبرات العمل والتعامل مع الآخرين</a:t>
            </a:r>
            <a:r>
              <a:rPr lang="ar-SA" sz="1600" b="1" dirty="0">
                <a:ea typeface="Calibri"/>
                <a:cs typeface="Calibri"/>
              </a:rPr>
              <a:t> </a:t>
            </a:r>
            <a:r>
              <a:rPr lang="ar-SA" sz="1600" b="1" dirty="0">
                <a:ea typeface="Calibri"/>
              </a:rPr>
              <a:t>العلاقات. يؤكد الفصل على أنواع المهارات والمعرفة والسلوكيات التي</a:t>
            </a:r>
            <a:r>
              <a:rPr lang="ar-SA" sz="1600" b="1" dirty="0">
                <a:ea typeface="Calibri"/>
                <a:cs typeface="Calibri"/>
              </a:rPr>
              <a:t> </a:t>
            </a:r>
            <a:r>
              <a:rPr lang="ar-SA" sz="1600" b="1" dirty="0">
                <a:ea typeface="Calibri"/>
              </a:rPr>
              <a:t>يتم تعزيزها بكل طريقة تطوير. الفصل يختتم مناقشة</a:t>
            </a:r>
            <a:r>
              <a:rPr lang="ar-SA" sz="1600" b="1" dirty="0">
                <a:ea typeface="Calibri"/>
                <a:cs typeface="Calibri"/>
              </a:rPr>
              <a:t> </a:t>
            </a:r>
            <a:r>
              <a:rPr lang="ar-SA" sz="1600" b="1" dirty="0">
                <a:ea typeface="Calibri"/>
              </a:rPr>
              <a:t>من القضايا الخاصة في تطوير الموظفين ، بما في ذلك تخطيط التعاقب ، وتطوير</a:t>
            </a:r>
            <a:r>
              <a:rPr lang="ar-SA" sz="1600" b="1" dirty="0">
                <a:ea typeface="Calibri"/>
                <a:cs typeface="Calibri"/>
              </a:rPr>
              <a:t> </a:t>
            </a:r>
            <a:r>
              <a:rPr lang="ar-SA" sz="1600" b="1" dirty="0">
                <a:ea typeface="Calibri"/>
              </a:rPr>
              <a:t>الاختلال الوظيفي</a:t>
            </a:r>
            <a:r>
              <a:rPr lang="ar-SA" sz="1600" b="1" dirty="0">
                <a:ea typeface="Calibri"/>
                <a:cs typeface="Calibri"/>
              </a:rPr>
              <a:t> </a:t>
            </a:r>
            <a:r>
              <a:rPr lang="ar-SA" sz="1600" b="1" dirty="0">
                <a:ea typeface="Calibri"/>
              </a:rPr>
              <a:t>المديرين و</a:t>
            </a:r>
            <a:r>
              <a:rPr lang="en-US" sz="1600" b="1" dirty="0">
                <a:ea typeface="Calibri"/>
                <a:cs typeface="Arial"/>
              </a:rPr>
              <a:t> onboarding.</a:t>
            </a:r>
            <a:r>
              <a:rPr lang="ar-SA" sz="1600" b="1" dirty="0">
                <a:ea typeface="Calibri"/>
              </a:rPr>
              <a:t>.</a:t>
            </a:r>
            <a:endParaRPr lang="en-US" sz="1600" b="1" dirty="0"/>
          </a:p>
        </p:txBody>
      </p:sp>
    </p:spTree>
    <p:extLst>
      <p:ext uri="{BB962C8B-B14F-4D97-AF65-F5344CB8AC3E}">
        <p14:creationId xmlns:p14="http://schemas.microsoft.com/office/powerpoint/2010/main" val="2889378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lnSpcReduction="10000"/>
          </a:bodyPr>
          <a:lstStyle/>
          <a:p>
            <a:pPr marL="0" algn="just">
              <a:lnSpc>
                <a:spcPct val="115000"/>
              </a:lnSpc>
              <a:spcBef>
                <a:spcPts val="0"/>
              </a:spcBef>
              <a:spcAft>
                <a:spcPts val="1000"/>
              </a:spcAft>
            </a:pPr>
            <a:r>
              <a:rPr lang="ar-SA" sz="2000" b="1" u="sng" dirty="0">
                <a:solidFill>
                  <a:srgbClr val="FF0000"/>
                </a:solidFill>
                <a:ea typeface="Calibri"/>
              </a:rPr>
              <a:t>ثانيا : تاريخ موجز للتدريب والتطوير </a:t>
            </a:r>
            <a:r>
              <a:rPr lang="en-US" sz="2000" b="1" u="sng" dirty="0">
                <a:solidFill>
                  <a:srgbClr val="FF0000"/>
                </a:solidFill>
                <a:ea typeface="Calibri"/>
                <a:cs typeface="Arial"/>
              </a:rPr>
              <a:t>A Brief History of Training and Development</a:t>
            </a:r>
            <a:endParaRPr lang="en-US" sz="1100" b="1" dirty="0">
              <a:solidFill>
                <a:srgbClr val="FF0000"/>
              </a:solidFill>
              <a:ea typeface="Calibri"/>
              <a:cs typeface="Arial"/>
            </a:endParaRPr>
          </a:p>
          <a:p>
            <a:pPr marL="0" algn="just">
              <a:lnSpc>
                <a:spcPct val="115000"/>
              </a:lnSpc>
              <a:spcBef>
                <a:spcPts val="0"/>
              </a:spcBef>
              <a:spcAft>
                <a:spcPts val="1000"/>
              </a:spcAft>
            </a:pPr>
            <a:r>
              <a:rPr lang="ar-SA" sz="1400" b="1" dirty="0">
                <a:ea typeface="Calibri"/>
              </a:rPr>
              <a:t>يعد التدريب والتطوير في المؤسسات العامة والخاصة قسمًا حيويًا للمنظمة وتبدو التحديات التنظيمية اليوم لا مثيل لها في التاريخ  وفقًا لـ</a:t>
            </a:r>
            <a:r>
              <a:rPr lang="en-US" sz="1400" b="1" dirty="0">
                <a:ea typeface="Calibri"/>
                <a:cs typeface="Arial"/>
              </a:rPr>
              <a:t> Tracey (1974) </a:t>
            </a:r>
            <a:r>
              <a:rPr lang="ar-SA" sz="1400" b="1" dirty="0">
                <a:ea typeface="Calibri"/>
              </a:rPr>
              <a:t>، فإن أقدم شكل من أشكال التدريب في الصناعة في المجتمع الغربي هو نظام التدريب المهني الذي تم تطويره في العصور الوسطى من قبل النقابات التجارية ، وخلال فترة </a:t>
            </a:r>
            <a:r>
              <a:rPr lang="ar-SA" sz="1400" b="1" dirty="0" err="1">
                <a:ea typeface="Calibri"/>
              </a:rPr>
              <a:t>الإليزابيث</a:t>
            </a:r>
            <a:r>
              <a:rPr lang="ar-SA" sz="1400" b="1" dirty="0">
                <a:ea typeface="Calibri"/>
              </a:rPr>
              <a:t> بدأت التلمذة الصناعية في التدهور و سرعت الثورة الصناعية من تدهور تقليد التلمذة الصناعية. ومع ذلك ، من المحتمل أن يظل تدريب المتدربين مصدرًا مهمًا لتطوير العمال المهرة في الولايات المتحدة (الولايات المتحدة) حيث كان عدد المتدربين في التدريب في جميع المهن في نهاية السنة المالية 1947 هو 192،954 ولكن نهاية السنة المالية 1970 كان العدد نما إلى 279،693 ، بزيادة قدرها 44.9 في المائة (تقرير القوى العاملة من الرئيس ، 1972). أشارت البيانات الأحدث ، التي حددها الباحثون ، إلى أن الاتجاه لا يزال مكونًا مهمًا لتنمية العمال في القرن الحادي والعشرين. أفاد مكتب التدريب المهني التابع لوزارة العمل الأمريكية ، وأصحاب العمل وخدمات العمل أن 482،823 فردًا شاركوا في التلمذة الصناعية في عام 2002</a:t>
            </a:r>
            <a:r>
              <a:rPr lang="en-US" sz="1400" b="1" dirty="0">
                <a:ea typeface="Calibri"/>
                <a:cs typeface="Arial"/>
              </a:rPr>
              <a:t>.</a:t>
            </a:r>
            <a:endParaRPr lang="en-US" sz="1000" b="1" dirty="0">
              <a:ea typeface="Calibri"/>
              <a:cs typeface="Arial"/>
            </a:endParaRPr>
          </a:p>
          <a:p>
            <a:pPr marL="0" algn="just">
              <a:lnSpc>
                <a:spcPct val="115000"/>
              </a:lnSpc>
              <a:spcBef>
                <a:spcPts val="0"/>
              </a:spcBef>
              <a:spcAft>
                <a:spcPts val="1000"/>
              </a:spcAft>
            </a:pPr>
            <a:r>
              <a:rPr lang="ar-SA" sz="1400" b="1" dirty="0">
                <a:ea typeface="Calibri"/>
              </a:rPr>
              <a:t>وزادت شعبية مختبر التدريب والأشكال الأخرى من التدريب على الحساسية بشكل كبير في الستينيات ، وتم الاعتراف بالحاجة إلى التدريب الإداري أكثر من أي وقت مضى وفي سبعينيات القرن الماضي ، أصبح التطوير التنظيمي أكثر شيوعًا وتحدث كثيرًا عن تقنية التدريب أو الممارسة. دخلت مقدمة التعلم القائم على الكفاءة إلى الاستخدام الشائع في النصف الأخير من السبعينيات .</a:t>
            </a:r>
            <a:endParaRPr lang="en-US" sz="1000" b="1" dirty="0">
              <a:ea typeface="Calibri"/>
              <a:cs typeface="Arial"/>
            </a:endParaRPr>
          </a:p>
          <a:p>
            <a:pPr marL="0" algn="just">
              <a:lnSpc>
                <a:spcPct val="115000"/>
              </a:lnSpc>
              <a:spcBef>
                <a:spcPts val="0"/>
              </a:spcBef>
              <a:spcAft>
                <a:spcPts val="1000"/>
              </a:spcAft>
            </a:pPr>
            <a:r>
              <a:rPr lang="ar-SA" sz="1400" b="1" dirty="0">
                <a:ea typeface="Calibri"/>
              </a:rPr>
              <a:t>وأصبح التدريب أكثر شيوعًا بحلول الثمانينيات من خلال </a:t>
            </a:r>
            <a:r>
              <a:rPr lang="ar-SA" sz="1400" b="1" dirty="0" err="1">
                <a:ea typeface="Calibri"/>
              </a:rPr>
              <a:t>نمذجة</a:t>
            </a:r>
            <a:r>
              <a:rPr lang="ar-SA" sz="1400" b="1" dirty="0">
                <a:ea typeface="Calibri"/>
              </a:rPr>
              <a:t> السلوك التي تم استخدامها في أوائل السبعينيات وكان أكبر استخدام لها هو التدريب على الإدارة والتدريب على المهارات. كان هناك تركيز متجدد على التطوير الوظيفي في النصف الأول من الثمانينيات و لوحظ أن أرباب العمل ينفقون 30 مليار دولار على التدريب الرسمي وحوالي 180 مليار دولار على التدريب غير الرسمي أثناء العمل كل عام</a:t>
            </a:r>
            <a:endParaRPr lang="en-US" sz="1000" b="1" dirty="0">
              <a:ea typeface="Calibri"/>
              <a:cs typeface="Arial"/>
            </a:endParaRPr>
          </a:p>
          <a:p>
            <a:pPr marL="0" algn="just">
              <a:lnSpc>
                <a:spcPct val="115000"/>
              </a:lnSpc>
              <a:spcBef>
                <a:spcPts val="0"/>
              </a:spcBef>
              <a:spcAft>
                <a:spcPts val="1000"/>
              </a:spcAft>
            </a:pPr>
            <a:r>
              <a:rPr lang="ar-SA" sz="1400" b="1" dirty="0">
                <a:ea typeface="Calibri"/>
              </a:rPr>
              <a:t>والآن مطالب الصناعة والتجارة تتغير باستمرار وتنعكس في أنشطة قسم التدريب وبرامج التدريب والتطوير. تتطلب المناهج والمهارات والكفاءات والعمليات والإجراءات الجديدة إما مصطلح تدريب جديدًا أو تعديلات على المصطلح الموجود لأن مصطلح "تدريب" معقد للغاية  تشير هذه التغييرات إلى أهمية تجديد و / أو توضيح التركيز ليس فقط على جهود التدريب المحددة ، ولكن على التدريب والتطوير بشكل عام. تتمثل إحدى طرق تنشيط الحوار فيما يتعلق بالمجال المتعلق بتنمية الموارد البشرية مثل التدريب والتطوير في استكشاف التعريفات ذات الصلة </a:t>
            </a:r>
            <a:endParaRPr lang="en-US" sz="1000" b="1" dirty="0">
              <a:ea typeface="Calibri"/>
              <a:cs typeface="Arial"/>
            </a:endParaRPr>
          </a:p>
          <a:p>
            <a:endParaRPr lang="en-US" sz="900" b="1" dirty="0"/>
          </a:p>
        </p:txBody>
      </p:sp>
    </p:spTree>
    <p:extLst>
      <p:ext uri="{BB962C8B-B14F-4D97-AF65-F5344CB8AC3E}">
        <p14:creationId xmlns:p14="http://schemas.microsoft.com/office/powerpoint/2010/main" val="750073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484784"/>
            <a:ext cx="8229600" cy="2002234"/>
          </a:xfrm>
        </p:spPr>
        <p:txBody>
          <a:bodyPr>
            <a:noAutofit/>
          </a:bodyPr>
          <a:lstStyle/>
          <a:p>
            <a:pPr algn="r"/>
            <a:r>
              <a:rPr lang="ar-IQ" sz="2400" b="1" u="sng" dirty="0">
                <a:solidFill>
                  <a:srgbClr val="FF0000"/>
                </a:solidFill>
              </a:rPr>
              <a:t>أـ التطوير والتدريب </a:t>
            </a:r>
            <a:r>
              <a:rPr lang="en-US" sz="2400" b="1" u="sng" dirty="0">
                <a:solidFill>
                  <a:srgbClr val="FF0000"/>
                </a:solidFill>
              </a:rPr>
              <a:t>TRAINING, AND CAREERS </a:t>
            </a:r>
            <a:r>
              <a:rPr lang="en-US" sz="2000" dirty="0"/>
              <a:t/>
            </a:r>
            <a:br>
              <a:rPr lang="en-US" sz="2000" dirty="0"/>
            </a:br>
            <a:r>
              <a:rPr lang="ar-IQ" sz="2000" dirty="0"/>
              <a:t>يشير التدريب إلى سد الفجوة بين الأداء الحالي والأداء القياسي المطلوب وتشير التنمية إلى التعليم الرسمي وخبرات العمل والعلاقات وتقييمات الشخصية والمهارات التي تساعد الموظفين على الاستعداد للمستقبل. مثال </a:t>
            </a:r>
            <a:r>
              <a:rPr lang="en-US" sz="2000" dirty="0"/>
              <a:t>AT&amp;T </a:t>
            </a:r>
            <a:r>
              <a:rPr lang="ar-IQ" sz="2000" dirty="0"/>
              <a:t>في توضح افتتاحية الفصل أنه على الرغم من أن التنمية يمكن أن تحدث من خلال المشاركة في البرامج المخططة ، غالبًا ما ينتج عن أداء أنواع مختلفة من العمل. لأنه كذلك موجه نحو المستقبل ، فهو ينطوي على التعلم الذي لا يرتبط بالضرورة بتيار الموظف يوضح الجدول 9.1 الفروق بين التدريب والتطوير. تقليديا، يركز التدريب على مساعدة الموظفين في أداء وظائفهم الحالية. تطوير يعدهم لشغل مناصب أخرى في الشركة ويزيد من قدرتهم على الانتقال إليها الوظائف التي قد لا تكون موجودة بعد ويساعد التطوير أيضًا الموظفين على الاستعداد للتغييرات في وظائفهم الحالية التي قد تنتج عن التكنولوجيا الجديدة ، وتصميمات العمل الجديدة ، والزبائن الجدد ، أو أسواق المنتجات الجديدة. التنمية أمر بالغ الأهمية بشكل خاص لإدارة المواهب ، على وجه الخصوص لكبار المديرين والموظفين ذوي الإمكانات القيادية (تذكر مناقشتنا استقطاب المواهب والاحتفاظ بها في الفصل الأول) و </a:t>
            </a:r>
            <a:r>
              <a:rPr lang="ar-IQ" sz="2000" dirty="0" smtClean="0"/>
              <a:t>التنمية أمر </a:t>
            </a:r>
            <a:r>
              <a:rPr lang="ar-IQ" sz="2000" dirty="0"/>
              <a:t>بالغ الأهمية بشكل خاص </a:t>
            </a:r>
            <a:r>
              <a:rPr lang="ar-IQ" sz="2000" dirty="0" smtClean="0"/>
              <a:t/>
            </a:r>
            <a:br>
              <a:rPr lang="ar-IQ" sz="2000" dirty="0" smtClean="0"/>
            </a:br>
            <a:r>
              <a:rPr lang="ar-IQ" sz="2000" dirty="0"/>
              <a:t/>
            </a:r>
            <a:br>
              <a:rPr lang="ar-IQ" sz="2000" dirty="0"/>
            </a:br>
            <a:endParaRPr lang="en-US" sz="2000" dirty="0"/>
          </a:p>
        </p:txBody>
      </p:sp>
    </p:spTree>
    <p:extLst>
      <p:ext uri="{BB962C8B-B14F-4D97-AF65-F5344CB8AC3E}">
        <p14:creationId xmlns:p14="http://schemas.microsoft.com/office/powerpoint/2010/main" val="2182790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700808"/>
            <a:ext cx="8229600" cy="4032448"/>
          </a:xfrm>
        </p:spPr>
      </p:pic>
    </p:spTree>
    <p:extLst>
      <p:ext uri="{BB962C8B-B14F-4D97-AF65-F5344CB8AC3E}">
        <p14:creationId xmlns:p14="http://schemas.microsoft.com/office/powerpoint/2010/main" val="581614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lnSpc>
                <a:spcPct val="115000"/>
              </a:lnSpc>
              <a:spcBef>
                <a:spcPts val="0"/>
              </a:spcBef>
              <a:spcAft>
                <a:spcPts val="1000"/>
              </a:spcAft>
            </a:pPr>
            <a:r>
              <a:rPr lang="ar-SA" sz="2000" b="1" u="sng" dirty="0">
                <a:ea typeface="Calibri"/>
                <a:cs typeface="Arial"/>
              </a:rPr>
              <a:t>رابعا : أنظمة التخطيط التنموي  </a:t>
            </a:r>
            <a:r>
              <a:rPr lang="en-US" sz="2000" b="1" u="sng" dirty="0">
                <a:ea typeface="Calibri"/>
                <a:cs typeface="Arial"/>
              </a:rPr>
              <a:t>DEVELOPMENT PLANNING SYSTEMS</a:t>
            </a:r>
            <a:r>
              <a:rPr lang="en-US" sz="1600" dirty="0">
                <a:ea typeface="Calibri"/>
                <a:cs typeface="Arial"/>
              </a:rPr>
              <a:t/>
            </a:r>
            <a:br>
              <a:rPr lang="en-US" sz="1600" dirty="0">
                <a:ea typeface="Calibri"/>
                <a:cs typeface="Arial"/>
              </a:rPr>
            </a:br>
            <a:r>
              <a:rPr lang="ar-SA" sz="2000" dirty="0">
                <a:ea typeface="Calibri"/>
                <a:cs typeface="Arial"/>
              </a:rPr>
              <a:t>أنظمة تخطيط تطوير الشركات (المعروفة أيضًا باسم عمليات تخطيط التطوير)و تختلف في مستوى التطور والتركيز على المكونات المختلفة من العملية. الخطوات والمسؤوليات في نظام تخطيط التنمية هي هو مبين في الشكل الاتي. </a:t>
            </a:r>
            <a:endParaRPr lang="en-US" sz="2000"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628800"/>
            <a:ext cx="8424935" cy="4680520"/>
          </a:xfrm>
        </p:spPr>
      </p:pic>
    </p:spTree>
    <p:extLst>
      <p:ext uri="{BB962C8B-B14F-4D97-AF65-F5344CB8AC3E}">
        <p14:creationId xmlns:p14="http://schemas.microsoft.com/office/powerpoint/2010/main" val="1744262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lnSpc>
                <a:spcPct val="115000"/>
              </a:lnSpc>
              <a:spcBef>
                <a:spcPts val="0"/>
              </a:spcBef>
              <a:spcAft>
                <a:spcPts val="1000"/>
              </a:spcAft>
            </a:pPr>
            <a:r>
              <a:rPr lang="ar-SA" sz="2400" b="1" u="sng" dirty="0">
                <a:ea typeface="Calibri"/>
                <a:cs typeface="Arial"/>
              </a:rPr>
              <a:t>خامسا : مناهج تنمية الموظفين </a:t>
            </a:r>
            <a:r>
              <a:rPr lang="en-US" sz="2400" b="1" u="sng" dirty="0">
                <a:ea typeface="Calibri"/>
                <a:cs typeface="Arial"/>
              </a:rPr>
              <a:t>APPROACHES TO EMPLOYEE DEVELOPMENT</a:t>
            </a:r>
            <a:r>
              <a:rPr lang="en-US" sz="1800" dirty="0">
                <a:ea typeface="Calibri"/>
                <a:cs typeface="Arial"/>
              </a:rPr>
              <a:t/>
            </a:r>
            <a:br>
              <a:rPr lang="en-US" sz="1800" dirty="0">
                <a:ea typeface="Calibri"/>
                <a:cs typeface="Arial"/>
              </a:rPr>
            </a:br>
            <a:endParaRPr lang="en-US" sz="2400" dirty="0"/>
          </a:p>
        </p:txBody>
      </p:sp>
      <p:sp>
        <p:nvSpPr>
          <p:cNvPr id="3" name="عنصر نائب للمحتوى 2"/>
          <p:cNvSpPr>
            <a:spLocks noGrp="1"/>
          </p:cNvSpPr>
          <p:nvPr>
            <p:ph idx="1"/>
          </p:nvPr>
        </p:nvSpPr>
        <p:spPr/>
        <p:txBody>
          <a:bodyPr/>
          <a:lstStyle/>
          <a:p>
            <a:pPr marL="0" indent="0">
              <a:lnSpc>
                <a:spcPct val="115000"/>
              </a:lnSpc>
              <a:spcBef>
                <a:spcPts val="0"/>
              </a:spcBef>
              <a:spcAft>
                <a:spcPts val="1000"/>
              </a:spcAft>
              <a:buNone/>
            </a:pPr>
            <a:r>
              <a:rPr lang="ar-IQ" dirty="0" smtClean="0"/>
              <a:t> </a:t>
            </a:r>
            <a:r>
              <a:rPr lang="ar-SA" b="1" u="sng" dirty="0">
                <a:ea typeface="Calibri"/>
              </a:rPr>
              <a:t>1- التعليم </a:t>
            </a:r>
            <a:r>
              <a:rPr lang="ar-SA" b="1" u="sng" dirty="0" err="1">
                <a:ea typeface="Calibri"/>
              </a:rPr>
              <a:t>الالزمي</a:t>
            </a:r>
            <a:r>
              <a:rPr lang="ar-SA" b="1" u="sng" dirty="0">
                <a:ea typeface="Calibri"/>
              </a:rPr>
              <a:t>  </a:t>
            </a:r>
            <a:r>
              <a:rPr lang="en-US" b="1" u="sng" dirty="0">
                <a:ea typeface="Calibri"/>
                <a:cs typeface="Arial"/>
              </a:rPr>
              <a:t>Formal </a:t>
            </a:r>
            <a:r>
              <a:rPr lang="en-US" b="1" u="sng" dirty="0" smtClean="0">
                <a:ea typeface="Calibri"/>
                <a:cs typeface="Arial"/>
              </a:rPr>
              <a:t>Education</a:t>
            </a:r>
            <a:endParaRPr lang="ar-IQ" b="1" u="sng" dirty="0" smtClean="0">
              <a:ea typeface="Calibri"/>
              <a:cs typeface="Arial"/>
            </a:endParaRPr>
          </a:p>
          <a:p>
            <a:pPr marL="0" indent="0" algn="just">
              <a:lnSpc>
                <a:spcPct val="115000"/>
              </a:lnSpc>
              <a:spcBef>
                <a:spcPts val="0"/>
              </a:spcBef>
              <a:spcAft>
                <a:spcPts val="1000"/>
              </a:spcAft>
              <a:buNone/>
            </a:pPr>
            <a:r>
              <a:rPr lang="ar-IQ" b="1" u="sng" dirty="0" smtClean="0">
                <a:ea typeface="Calibri"/>
              </a:rPr>
              <a:t>2 </a:t>
            </a:r>
            <a:r>
              <a:rPr lang="ar-SA" b="1" u="sng" dirty="0" smtClean="0">
                <a:ea typeface="Calibri"/>
              </a:rPr>
              <a:t>- </a:t>
            </a:r>
            <a:r>
              <a:rPr lang="ar-IQ" b="1" u="sng" dirty="0" smtClean="0">
                <a:ea typeface="Calibri"/>
              </a:rPr>
              <a:t>ال</a:t>
            </a:r>
            <a:r>
              <a:rPr lang="ar-SA" b="1" u="sng" dirty="0" smtClean="0">
                <a:ea typeface="Calibri"/>
              </a:rPr>
              <a:t>تقييم </a:t>
            </a:r>
            <a:r>
              <a:rPr lang="en-US" b="1" u="sng" dirty="0">
                <a:ea typeface="Calibri"/>
                <a:cs typeface="Arial"/>
              </a:rPr>
              <a:t>Assessment</a:t>
            </a:r>
            <a:endParaRPr lang="en-US" sz="2000" dirty="0">
              <a:ea typeface="Calibri"/>
              <a:cs typeface="Arial"/>
            </a:endParaRPr>
          </a:p>
          <a:p>
            <a:pPr marL="0" indent="0">
              <a:lnSpc>
                <a:spcPct val="115000"/>
              </a:lnSpc>
              <a:spcBef>
                <a:spcPts val="0"/>
              </a:spcBef>
              <a:spcAft>
                <a:spcPts val="1000"/>
              </a:spcAft>
              <a:buNone/>
            </a:pPr>
            <a:r>
              <a:rPr lang="ar-IQ" sz="2800" b="1" u="sng" dirty="0">
                <a:ea typeface="Calibri"/>
              </a:rPr>
              <a:t>3- الخبرات الوظيفية </a:t>
            </a:r>
            <a:r>
              <a:rPr lang="en-US" sz="2800" b="1" u="sng" dirty="0">
                <a:ea typeface="Calibri"/>
                <a:cs typeface="Arial"/>
              </a:rPr>
              <a:t>Job Experiences</a:t>
            </a:r>
          </a:p>
          <a:p>
            <a:pPr marL="0" indent="0">
              <a:lnSpc>
                <a:spcPct val="115000"/>
              </a:lnSpc>
              <a:spcBef>
                <a:spcPts val="0"/>
              </a:spcBef>
              <a:spcAft>
                <a:spcPts val="1000"/>
              </a:spcAft>
              <a:buNone/>
              <a:tabLst>
                <a:tab pos="1723390" algn="l"/>
              </a:tabLst>
            </a:pPr>
            <a:r>
              <a:rPr lang="ar-IQ" b="1" u="sng" dirty="0" smtClean="0">
                <a:ea typeface="Calibri"/>
              </a:rPr>
              <a:t>4</a:t>
            </a:r>
            <a:r>
              <a:rPr lang="ar-SA" b="1" u="sng" dirty="0" smtClean="0">
                <a:ea typeface="Calibri"/>
              </a:rPr>
              <a:t>- </a:t>
            </a:r>
            <a:r>
              <a:rPr lang="ar-SA" b="1" u="sng" dirty="0">
                <a:ea typeface="Calibri"/>
              </a:rPr>
              <a:t>علاقات شخصية </a:t>
            </a:r>
            <a:r>
              <a:rPr lang="en-US" b="1" u="sng" dirty="0">
                <a:ea typeface="Calibri"/>
                <a:cs typeface="Arial"/>
              </a:rPr>
              <a:t>Interpersonal Relationships</a:t>
            </a:r>
            <a:endParaRPr lang="en-US" sz="2000" dirty="0">
              <a:ea typeface="Calibri"/>
              <a:cs typeface="Arial"/>
            </a:endParaRPr>
          </a:p>
          <a:p>
            <a:pPr marL="0" indent="0">
              <a:buNone/>
            </a:pPr>
            <a:endParaRPr lang="en-US" dirty="0"/>
          </a:p>
        </p:txBody>
      </p:sp>
    </p:spTree>
    <p:extLst>
      <p:ext uri="{BB962C8B-B14F-4D97-AF65-F5344CB8AC3E}">
        <p14:creationId xmlns:p14="http://schemas.microsoft.com/office/powerpoint/2010/main" val="2314786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lnSpc>
                <a:spcPct val="115000"/>
              </a:lnSpc>
              <a:spcBef>
                <a:spcPts val="0"/>
              </a:spcBef>
              <a:spcAft>
                <a:spcPts val="1000"/>
              </a:spcAft>
            </a:pPr>
            <a:r>
              <a:rPr lang="ar-SA" sz="2400" b="1" u="sng" dirty="0">
                <a:ea typeface="Calibri"/>
                <a:cs typeface="Arial"/>
              </a:rPr>
              <a:t>سادسا : تقييم ووضع خطط التنمية باستخدام شبكة الصناديق التسعة </a:t>
            </a:r>
            <a:r>
              <a:rPr lang="en-US" sz="2400" b="1" i="1" u="sng" dirty="0">
                <a:ea typeface="Calibri"/>
                <a:cs typeface="Arial"/>
              </a:rPr>
              <a:t>Assessing and Making Development Plans Using the Nine-Box Grid</a:t>
            </a:r>
            <a:r>
              <a:rPr lang="en-US" sz="1800" dirty="0">
                <a:ea typeface="Calibri"/>
                <a:cs typeface="Arial"/>
              </a:rPr>
              <a:t/>
            </a:r>
            <a:br>
              <a:rPr lang="en-US" sz="1800" dirty="0">
                <a:ea typeface="Calibri"/>
                <a:cs typeface="Arial"/>
              </a:rPr>
            </a:br>
            <a:endParaRPr lang="en-US" sz="2400"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1196752"/>
            <a:ext cx="7632848" cy="5328592"/>
          </a:xfrm>
        </p:spPr>
      </p:pic>
    </p:spTree>
    <p:extLst>
      <p:ext uri="{BB962C8B-B14F-4D97-AF65-F5344CB8AC3E}">
        <p14:creationId xmlns:p14="http://schemas.microsoft.com/office/powerpoint/2010/main" val="1536921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275</TotalTime>
  <Words>941</Words>
  <Application>Microsoft Office PowerPoint</Application>
  <PresentationFormat>On-screen Show (4:3)</PresentationFormat>
  <Paragraphs>25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Baskerville Old Face</vt:lpstr>
      <vt:lpstr>Calibri</vt:lpstr>
      <vt:lpstr>Hacen Typographer Bold</vt:lpstr>
      <vt:lpstr>Times New Roman</vt:lpstr>
      <vt:lpstr>سمة Office</vt:lpstr>
      <vt:lpstr>        مستقبل التدريب والتطوير: تطوير الموظفين وإدارة الحياة الوظيفية   مقدمة الى (الاستاذ المساعد الدكتور سمية عباس مجيد المحترمة) وهي جزء من متطلبات نيل شهادة الدكتوراه في ادارة الاعمال الكورس الاول  من قبل طالب الدكتوراه \ مصطفى اكرم حنتوش ((المحاضرة الثالثة))</vt:lpstr>
      <vt:lpstr>:  البقاء على صلة وتنافسية من خلال المساعدة بتطوير الموظفون في حياتهم المهنية  تشتهر AT&amp;T بعملها في بناء البنية التحتية للهاتف في الولايات المتحدة تنص على ولكن مع انتقال صناعة الاتصالات السلكية واللاسلكية من الكابلات والخطوط الأرضية إلى الهواتف الذكية والإنترنت والسحابة ، يتعين على AT&amp;T إعادة اختراع نفسها للبقاء على قيد الحياة. هذا لا يعني فقط الاستثمار في التكنولوجيا اللاسلكية ولكن أيضًا في التطوير المهارات التقنية لموظفيها في مجالات مثل الحوسبة السحابية والترميز. هذا مهم بشكل خاص لأن الموظفين الذين يتمتعون بهذه المهارات يعانون من نقص في المعروض وارتفاع الطلب من العديد من أرباب العمل الآخرين مثل أمازون وجوجل. للحصول على المهارات التي تحتاجها الشركة ، استثمرت AT&amp;T أكثر من 250 مليون دولار في تدريب وتطوير الموظفين. تريد AT&amp;T تشجيع جميع موظفيها لتطوير مهاراتهم لفرص العمل المستقبلية. للقيام بذلك توفر AT&amp;T الموظفين الذين لديهم العديد من الخيارات المختلفة التي يمكنهم استخدامها لتعلم وتطوير وظائف. على سبيل المثال ، توفر منصة الخدمة الذاتية عبر الإنترنت الملف الشخصي الوظيفي ، والوظيفة أدوات الذكاء ومحاكاة الوظائف. تقوم أداة الملف الشخصي الوظيفي بتقييم المهارات والكفاءات والخبرة والشهادات التعليمية. يوفر ملف تعريف التطوير الذي يمكن للموظفين استخدامه للعثور على وظائف شاغرة عبر AT &amp; T's وحدات الأعمال التي تطابق اهتماماتهم وتفضيلاتهم ومهاراتهم وتربطهم بها الموارد لتطوير الكفاءات التي قد يحتاجونها. الذكاء الوظيفي تساعد الأداة الموظفين على اتخاذ قرارات مهنية مستنيرة من خلال توفير بيانات حول التوظيف الاتجاهات داخل الشركة وملفات تعريف الوظائف المختلفة التي تشمل نطاق الرواتب وعدد الموظفين الحاليين الذين يشغلون الوظيفة. توفر أداة المحاكاة الموظفين الذين يواجهون مواقف قد يواجهونها بالفعل في الوظيفة ويطلبون منهم ذلك تقييم تفضيلهم للعمل في مثل هذه الوظائف. هذا يساعد الموظفين على تحديد ما إذا كانوا يتناسبون مع الوظيفة على أساس نوع العمل الذي يرغبون في القيام به. استخدام المعلومات التي يكتسبونها من هذه الأدوات والموظفين الآخرين والمناقشات مع مديريهم ، يتوفر للموظفين عدة خيارات لتطوير مهارات. وتشمل هذه الدورات التدريبية عبر الإنترنت وجهاً لوجه ؛ من 6 إلى 12 شهرًا من الدرجة النانوية برامج في تخصصات عالية الطلب مثل هندسة البرمجيات والترميز والويب التطوير وتحليلات البيانات التي يقدمها مزود MOOC Udacity ؛ والماجستير عبر الإنترنت برامج الدرجات العلمية في علوم الكمبيوتر ، مع تكاليف التعليم المدعومة من AT&amp;T. تتخذ AT&amp;T أيضًا خطوات لتشجيع الموظفين على تطوير أكثر حداثة عقلية حول حياتهم المهنية وتشجيعهم على الانخراط بشكل مستمر التعلم. للقيام بذلك ، تحل AT&amp;T محل المسارات الوظيفية التقليدية - التي تؤكد سلم للتقدم الوظيفي من خلال التقدم في دور الفرد والمسمى الوظيفي ، مع تزايد أهمية ونطاق المسؤوليات - مع المشابك المهنية ، والتي تشجيع المسارات الوظيفية التي تنطوي على جانبية ومتعددة الوظائف وحتى إلى أسفل لتحركات التي تتطلب من الموظفين توسيع مجموعات مهاراتهم وتطوير الوظائف التبادلية المعرفه. يساعد هذا في تغيير عقليات الموظفين من تولي الشركة هو المسؤول عن تطورهم إلى واحد يتولون فيه المسؤولية بأنفسهم مهنة من خلال البحث بنشاط عن أدوار وخبرات جديدة. حتى الآن ، يؤتي استثمار AT&amp;T ثماره. في الأشهر الستة الأولى من عام 2016 ، الموظفون الذين أعيد تدريبهم شغلوا نصف مناصب إدارة التكنولوجيا و حصلوا على أقل بقليل من 50 بالمائة من جميع الترقيات. شهدت AT&amp;T نسبة 40 بالمائة تقليل وقت دورة تطوير المنتج وزيادة الوقت اللازم لتحقيق الإيرادات بأكثر من 30 بالمائة. </vt:lpstr>
      <vt:lpstr>PowerPoint Presentation</vt:lpstr>
      <vt:lpstr>PowerPoint Presentation</vt:lpstr>
      <vt:lpstr>أـ التطوير والتدريب TRAINING, AND CAREERS  يشير التدريب إلى سد الفجوة بين الأداء الحالي والأداء القياسي المطلوب وتشير التنمية إلى التعليم الرسمي وخبرات العمل والعلاقات وتقييمات الشخصية والمهارات التي تساعد الموظفين على الاستعداد للمستقبل. مثال AT&amp;T في توضح افتتاحية الفصل أنه على الرغم من أن التنمية يمكن أن تحدث من خلال المشاركة في البرامج المخططة ، غالبًا ما ينتج عن أداء أنواع مختلفة من العمل. لأنه كذلك موجه نحو المستقبل ، فهو ينطوي على التعلم الذي لا يرتبط بالضرورة بتيار الموظف يوضح الجدول 9.1 الفروق بين التدريب والتطوير. تقليديا، يركز التدريب على مساعدة الموظفين في أداء وظائفهم الحالية. تطوير يعدهم لشغل مناصب أخرى في الشركة ويزيد من قدرتهم على الانتقال إليها الوظائف التي قد لا تكون موجودة بعد ويساعد التطوير أيضًا الموظفين على الاستعداد للتغييرات في وظائفهم الحالية التي قد تنتج عن التكنولوجيا الجديدة ، وتصميمات العمل الجديدة ، والزبائن الجدد ، أو أسواق المنتجات الجديدة. التنمية أمر بالغ الأهمية بشكل خاص لإدارة المواهب ، على وجه الخصوص لكبار المديرين والموظفين ذوي الإمكانات القيادية (تذكر مناقشتنا استقطاب المواهب والاحتفاظ بها في الفصل الأول) و التنمية أمر بالغ الأهمية بشكل خاص   </vt:lpstr>
      <vt:lpstr>PowerPoint Presentation</vt:lpstr>
      <vt:lpstr>رابعا : أنظمة التخطيط التنموي  DEVELOPMENT PLANNING SYSTEMS أنظمة تخطيط تطوير الشركات (المعروفة أيضًا باسم عمليات تخطيط التطوير)و تختلف في مستوى التطور والتركيز على المكونات المختلفة من العملية. الخطوات والمسؤوليات في نظام تخطيط التنمية هي هو مبين في الشكل الاتي. </vt:lpstr>
      <vt:lpstr>خامسا : مناهج تنمية الموظفين APPROACHES TO EMPLOYEE DEVELOPMENT </vt:lpstr>
      <vt:lpstr>سادسا : تقييم ووضع خطط التنمية باستخدام شبكة الصناديق التسعة Assessing and Making Development Plans Using the Nine-Box Grid </vt:lpstr>
      <vt:lpstr>المحور الثاني \\ مستقبل التدريب والتطوير  The Future of Training and Development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Planning and Management</dc:title>
  <dc:creator>nsr</dc:creator>
  <cp:lastModifiedBy>Maher</cp:lastModifiedBy>
  <cp:revision>15</cp:revision>
  <dcterms:created xsi:type="dcterms:W3CDTF">2022-09-11T23:09:31Z</dcterms:created>
  <dcterms:modified xsi:type="dcterms:W3CDTF">2023-10-21T15:42:15Z</dcterms:modified>
</cp:coreProperties>
</file>