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71" r:id="rId3"/>
    <p:sldId id="273" r:id="rId4"/>
    <p:sldId id="274" r:id="rId5"/>
    <p:sldId id="275" r:id="rId6"/>
    <p:sldId id="276" r:id="rId7"/>
    <p:sldId id="277" r:id="rId8"/>
    <p:sldId id="278" r:id="rId9"/>
    <p:sldId id="279" r:id="rId10"/>
    <p:sldId id="280" r:id="rId11"/>
    <p:sldId id="285" r:id="rId12"/>
    <p:sldId id="286" r:id="rId13"/>
    <p:sldId id="287" r:id="rId14"/>
    <p:sldId id="288" r:id="rId15"/>
    <p:sldId id="289" r:id="rId16"/>
    <p:sldId id="291" r:id="rId17"/>
    <p:sldId id="290" r:id="rId18"/>
    <p:sldId id="281" r:id="rId19"/>
    <p:sldId id="282" r:id="rId20"/>
    <p:sldId id="283" r:id="rId21"/>
    <p:sldId id="28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15D6CBE-4518-4E81-96CC-105FAFA4E7A2}" type="datetimeFigureOut">
              <a:rPr lang="en-US" smtClean="0"/>
              <a:t>10/21/2023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4AF311E-C3B9-44E8-91FC-7BCDCA207C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5D6CBE-4518-4E81-96CC-105FAFA4E7A2}"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F311E-C3B9-44E8-91FC-7BCDCA207C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5D6CBE-4518-4E81-96CC-105FAFA4E7A2}"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F311E-C3B9-44E8-91FC-7BCDCA207C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15D6CBE-4518-4E81-96CC-105FAFA4E7A2}" type="datetimeFigureOut">
              <a:rPr lang="en-US" smtClean="0"/>
              <a:t>10/21/2023</a:t>
            </a:fld>
            <a:endParaRPr lang="en-US"/>
          </a:p>
        </p:txBody>
      </p:sp>
      <p:sp>
        <p:nvSpPr>
          <p:cNvPr id="9" name="Slide Number Placeholder 8"/>
          <p:cNvSpPr>
            <a:spLocks noGrp="1"/>
          </p:cNvSpPr>
          <p:nvPr>
            <p:ph type="sldNum" sz="quarter" idx="15"/>
          </p:nvPr>
        </p:nvSpPr>
        <p:spPr/>
        <p:txBody>
          <a:bodyPr rtlCol="0"/>
          <a:lstStyle/>
          <a:p>
            <a:fld id="{C4AF311E-C3B9-44E8-91FC-7BCDCA207CEB}"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15D6CBE-4518-4E81-96CC-105FAFA4E7A2}" type="datetimeFigureOut">
              <a:rPr lang="en-US" smtClean="0"/>
              <a:t>10/21/2023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4AF311E-C3B9-44E8-91FC-7BCDCA207C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15D6CBE-4518-4E81-96CC-105FAFA4E7A2}"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F311E-C3B9-44E8-91FC-7BCDCA207CEB}"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15D6CBE-4518-4E81-96CC-105FAFA4E7A2}" type="datetimeFigureOut">
              <a:rPr lang="en-US" smtClean="0"/>
              <a:t>10/21/2023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F311E-C3B9-44E8-91FC-7BCDCA207CEB}"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15D6CBE-4518-4E81-96CC-105FAFA4E7A2}" type="datetimeFigureOut">
              <a:rPr lang="en-US" smtClean="0"/>
              <a:t>10/21/2023</a:t>
            </a:fld>
            <a:endParaRPr lang="en-US"/>
          </a:p>
        </p:txBody>
      </p:sp>
      <p:sp>
        <p:nvSpPr>
          <p:cNvPr id="7" name="Slide Number Placeholder 6"/>
          <p:cNvSpPr>
            <a:spLocks noGrp="1"/>
          </p:cNvSpPr>
          <p:nvPr>
            <p:ph type="sldNum" sz="quarter" idx="11"/>
          </p:nvPr>
        </p:nvSpPr>
        <p:spPr/>
        <p:txBody>
          <a:bodyPr rtlCol="0"/>
          <a:lstStyle/>
          <a:p>
            <a:fld id="{C4AF311E-C3B9-44E8-91FC-7BCDCA207CEB}"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D6CBE-4518-4E81-96CC-105FAFA4E7A2}" type="datetimeFigureOut">
              <a:rPr lang="en-US" smtClean="0"/>
              <a:t>10/21/2023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F311E-C3B9-44E8-91FC-7BCDCA207C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15D6CBE-4518-4E81-96CC-105FAFA4E7A2}" type="datetimeFigureOut">
              <a:rPr lang="en-US" smtClean="0"/>
              <a:t>10/21/2023</a:t>
            </a:fld>
            <a:endParaRPr lang="en-US"/>
          </a:p>
        </p:txBody>
      </p:sp>
      <p:sp>
        <p:nvSpPr>
          <p:cNvPr id="22" name="Slide Number Placeholder 21"/>
          <p:cNvSpPr>
            <a:spLocks noGrp="1"/>
          </p:cNvSpPr>
          <p:nvPr>
            <p:ph type="sldNum" sz="quarter" idx="15"/>
          </p:nvPr>
        </p:nvSpPr>
        <p:spPr/>
        <p:txBody>
          <a:bodyPr rtlCol="0"/>
          <a:lstStyle/>
          <a:p>
            <a:fld id="{C4AF311E-C3B9-44E8-91FC-7BCDCA207CEB}"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15D6CBE-4518-4E81-96CC-105FAFA4E7A2}" type="datetimeFigureOut">
              <a:rPr lang="en-US" smtClean="0"/>
              <a:t>10/21/2023</a:t>
            </a:fld>
            <a:endParaRPr lang="en-US"/>
          </a:p>
        </p:txBody>
      </p:sp>
      <p:sp>
        <p:nvSpPr>
          <p:cNvPr id="18" name="Slide Number Placeholder 17"/>
          <p:cNvSpPr>
            <a:spLocks noGrp="1"/>
          </p:cNvSpPr>
          <p:nvPr>
            <p:ph type="sldNum" sz="quarter" idx="11"/>
          </p:nvPr>
        </p:nvSpPr>
        <p:spPr/>
        <p:txBody>
          <a:bodyPr rtlCol="0"/>
          <a:lstStyle/>
          <a:p>
            <a:fld id="{C4AF311E-C3B9-44E8-91FC-7BCDCA207CEB}"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40000">
              <a:schemeClr val="bg1">
                <a:tint val="90000"/>
                <a:shade val="90000"/>
                <a:satMod val="120000"/>
              </a:schemeClr>
            </a:gs>
            <a:gs pos="100000">
              <a:schemeClr val="bg1">
                <a:tint val="50000"/>
              </a:schemeClr>
            </a:gs>
          </a:gsLst>
          <a:lin ang="16200000" scaled="1"/>
          <a:tileRect/>
        </a:gra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15D6CBE-4518-4E81-96CC-105FAFA4E7A2}" type="datetimeFigureOut">
              <a:rPr lang="en-US" smtClean="0"/>
              <a:t>10/21/2023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4AF311E-C3B9-44E8-91FC-7BCDCA207C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0700" y="1828800"/>
            <a:ext cx="6629400" cy="1894362"/>
          </a:xfrm>
        </p:spPr>
        <p:txBody>
          <a:bodyPr anchor="ctr">
            <a:normAutofit/>
          </a:bodyPr>
          <a:lstStyle/>
          <a:p>
            <a:pPr algn="ctr" rtl="1"/>
            <a:r>
              <a:rPr lang="ar-IQ" sz="8800" dirty="0" smtClean="0">
                <a:solidFill>
                  <a:schemeClr val="accent1"/>
                </a:solidFill>
              </a:rPr>
              <a:t>الهضبة </a:t>
            </a:r>
            <a:r>
              <a:rPr lang="ar-IQ" sz="8800" dirty="0">
                <a:solidFill>
                  <a:schemeClr val="accent1"/>
                </a:solidFill>
              </a:rPr>
              <a:t>الوظيفية</a:t>
            </a:r>
            <a:endParaRPr lang="en-US" sz="8800" dirty="0">
              <a:solidFill>
                <a:schemeClr val="accent1"/>
              </a:solidFill>
            </a:endParaRPr>
          </a:p>
        </p:txBody>
      </p:sp>
      <p:sp>
        <p:nvSpPr>
          <p:cNvPr id="4" name="Title 1"/>
          <p:cNvSpPr txBox="1">
            <a:spLocks/>
          </p:cNvSpPr>
          <p:nvPr/>
        </p:nvSpPr>
        <p:spPr>
          <a:xfrm>
            <a:off x="5105400" y="247650"/>
            <a:ext cx="3657600" cy="1428750"/>
          </a:xfrm>
          <a:prstGeom prst="rect">
            <a:avLst/>
          </a:prstGeom>
        </p:spPr>
        <p:txBody>
          <a:bodyPr vert="horz" anchor="t">
            <a:normAutofit fontScale="2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lvl1pPr algn="l" rtl="0" eaLnBrk="1" latinLnBrk="0" hangingPunct="1">
              <a:spcBef>
                <a:spcPct val="0"/>
              </a:spcBef>
              <a:buNone/>
              <a:defRPr kumimoji="0" sz="3000" b="1" kern="1200" cap="small" baseline="0">
                <a:solidFill>
                  <a:schemeClr val="tx2"/>
                </a:solidFill>
                <a:latin typeface="+mj-lt"/>
                <a:ea typeface="+mj-ea"/>
                <a:cs typeface="+mj-cs"/>
              </a:defRPr>
            </a:lvl1pPr>
          </a:lstStyle>
          <a:p>
            <a:pPr marL="0" marR="0" lvl="0" indent="0" algn="r" defTabSz="914400" rtl="1" eaLnBrk="1" fontAlgn="auto" latinLnBrk="0" hangingPunct="1">
              <a:lnSpc>
                <a:spcPct val="170000"/>
              </a:lnSpc>
              <a:spcBef>
                <a:spcPct val="0"/>
              </a:spcBef>
              <a:spcAft>
                <a:spcPts val="0"/>
              </a:spcAft>
              <a:buClrTx/>
              <a:buSzTx/>
              <a:buFontTx/>
              <a:buNone/>
              <a:tabLst/>
              <a:defRPr/>
            </a:pPr>
            <a:r>
              <a:rPr kumimoji="0" lang="ar-IQ" sz="27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ea typeface="+mj-ea"/>
                <a:cs typeface="Times New Roman"/>
              </a:rPr>
              <a:t>         </a:t>
            </a:r>
            <a:r>
              <a:rPr kumimoji="0" lang="ar-IQ" sz="56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cs typeface="Times New Roman"/>
              </a:rPr>
              <a:t>الجامعة المستنصرية</a:t>
            </a:r>
            <a:br>
              <a:rPr kumimoji="0" lang="ar-IQ" sz="56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cs typeface="Times New Roman"/>
              </a:rPr>
            </a:br>
            <a:r>
              <a:rPr kumimoji="0" lang="ar-IQ" sz="56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cs typeface="Times New Roman"/>
              </a:rPr>
              <a:t>         كلية الادارة والاقتصاد</a:t>
            </a:r>
          </a:p>
          <a:p>
            <a:pPr lvl="0" algn="r" rtl="1">
              <a:lnSpc>
                <a:spcPct val="170000"/>
              </a:lnSpc>
              <a:defRPr/>
            </a:pPr>
            <a:r>
              <a:rPr lang="ar-IQ" sz="5600"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قسم </a:t>
            </a:r>
            <a:r>
              <a:rPr lang="ar-IQ" sz="5600"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ادارة الاعمال</a:t>
            </a:r>
            <a:endParaRPr kumimoji="0" lang="ar-IQ" sz="56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cs typeface="Times New Roman"/>
            </a:endParaRPr>
          </a:p>
          <a:p>
            <a:pPr lvl="0" algn="r" rtl="1">
              <a:lnSpc>
                <a:spcPct val="170000"/>
              </a:lnSpc>
              <a:defRPr/>
            </a:pPr>
            <a:r>
              <a:rPr lang="ar-IQ" sz="5600"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دبلوم </a:t>
            </a:r>
            <a:r>
              <a:rPr lang="ar-IQ" sz="5600"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عالي / تخطيط استراتيجي</a:t>
            </a:r>
            <a:r>
              <a:rPr kumimoji="0" lang="ar-IQ" sz="56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cs typeface="Times New Roman"/>
              </a:rPr>
              <a:t/>
            </a:r>
            <a:br>
              <a:rPr kumimoji="0" lang="ar-IQ" sz="56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cs typeface="Times New Roman"/>
              </a:rPr>
            </a:br>
            <a:r>
              <a:rPr kumimoji="0" lang="ar-IQ" sz="34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cs typeface="Times New Roman"/>
              </a:rPr>
              <a:t>         </a:t>
            </a:r>
            <a:r>
              <a:rPr kumimoji="0" lang="ar-IQ" sz="34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ea typeface="+mj-ea"/>
                <a:cs typeface="Times New Roman"/>
              </a:rPr>
              <a:t/>
            </a:r>
            <a:br>
              <a:rPr kumimoji="0" lang="ar-IQ" sz="3400" i="0" u="none" strike="noStrike" kern="1200" cap="none"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ea typeface="+mj-ea"/>
                <a:cs typeface="Times New Roman"/>
              </a:rPr>
            </a:br>
            <a:endParaRPr kumimoji="0" lang="en-US" sz="3400" i="0" u="none" strike="noStrike" kern="1200" cap="none" normalizeH="0" baseline="0" noProof="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Century Schoolbook"/>
              <a:ea typeface="+mj-ea"/>
            </a:endParaRPr>
          </a:p>
        </p:txBody>
      </p:sp>
      <p:sp>
        <p:nvSpPr>
          <p:cNvPr id="5" name="Subtitle 2"/>
          <p:cNvSpPr>
            <a:spLocks noGrp="1"/>
          </p:cNvSpPr>
          <p:nvPr>
            <p:ph type="subTitle" idx="1"/>
          </p:nvPr>
        </p:nvSpPr>
        <p:spPr>
          <a:xfrm>
            <a:off x="2438400" y="3733800"/>
            <a:ext cx="5070763" cy="2514600"/>
          </a:xfrm>
          <a:prstGeom prst="rect">
            <a:avLst/>
          </a:prstGeo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IQ" sz="2400" i="0" u="none" strike="noStrike" kern="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rPr>
              <a:t>اعداد الطالب</a:t>
            </a:r>
          </a:p>
          <a:p>
            <a:pPr lvl="0" algn="ctr" rtl="1">
              <a:spcBef>
                <a:spcPts val="0"/>
              </a:spcBef>
              <a:buClrTx/>
              <a:buSzTx/>
            </a:pPr>
            <a:r>
              <a:rPr lang="ar-IQ" sz="2400" kern="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محمد جبار </a:t>
            </a:r>
            <a:r>
              <a:rPr lang="ar-IQ" sz="2400" kern="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سلمان</a:t>
            </a:r>
          </a:p>
          <a:p>
            <a:pPr lvl="0" algn="ctr" rtl="1">
              <a:spcBef>
                <a:spcPts val="0"/>
              </a:spcBef>
              <a:buClrTx/>
              <a:buSzTx/>
            </a:pPr>
            <a:endParaRPr kumimoji="0" lang="ar-IQ" sz="2400" i="0" u="none" strike="noStrike" kern="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IQ" sz="2400" i="0" u="none" strike="noStrike" kern="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rPr>
              <a:t>مقدم الى الدكتورة</a:t>
            </a:r>
          </a:p>
          <a:p>
            <a:pPr lvl="0" algn="ctr" rtl="1">
              <a:spcBef>
                <a:spcPts val="0"/>
              </a:spcBef>
              <a:buClrTx/>
              <a:buSzTx/>
              <a:defRPr/>
            </a:pPr>
            <a:r>
              <a:rPr lang="ar-IQ" sz="2400" kern="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أ.د</a:t>
            </a:r>
            <a:r>
              <a:rPr lang="ar-IQ" sz="2400" kern="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سمية عباس مجيد </a:t>
            </a:r>
            <a:endParaRPr kumimoji="0" lang="ar-IQ" sz="1200" i="0" u="none" strike="noStrike" kern="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endParaRPr>
          </a:p>
        </p:txBody>
      </p:sp>
    </p:spTree>
    <p:extLst>
      <p:ext uri="{BB962C8B-B14F-4D97-AF65-F5344CB8AC3E}">
        <p14:creationId xmlns:p14="http://schemas.microsoft.com/office/powerpoint/2010/main" val="1431171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382000" cy="6245352"/>
          </a:xfrm>
        </p:spPr>
        <p:txBody>
          <a:bodyPr/>
          <a:lstStyle/>
          <a:p>
            <a:pPr marL="0" lvl="0" indent="0" algn="justLow" rtl="1">
              <a:lnSpc>
                <a:spcPct val="150000"/>
              </a:lnSpc>
              <a:buClr>
                <a:srgbClr val="FE8637"/>
              </a:buClr>
              <a:buNone/>
            </a:pPr>
            <a:r>
              <a:rPr lang="ar-SA" sz="2200" b="1" dirty="0" smtClean="0">
                <a:solidFill>
                  <a:prstClr val="black"/>
                </a:solidFill>
              </a:rPr>
              <a:t>إن </a:t>
            </a:r>
            <a:r>
              <a:rPr lang="ar-SA" sz="2200" b="1" dirty="0">
                <a:solidFill>
                  <a:prstClr val="black"/>
                </a:solidFill>
              </a:rPr>
              <a:t>العمل على تحقيق التكيف والتوافق بين متطلبات المنظمة ومتطلبات الشخص ليس سهلاً لما يحتاجه من عمق الفكر والقدرة على الربط والتحليل لمختلف سياسات الموارد البشرية وخاصة تلك المتعلقة بتخطيط الموارد البشرية الكمي والنوعي وتنمية قدرات هذه الموارد وسياسات الاستقطاب والاختيار والتعيين وكذلك تحليل وتقييم الوظائف فضلا عن تقويم الأداء ومتابعة ودراسة الترقيات وتقييم الوظائف وتحديد الأجور </a:t>
            </a:r>
            <a:r>
              <a:rPr lang="ar-SA" sz="2200" b="1" dirty="0" err="1" smtClean="0">
                <a:solidFill>
                  <a:prstClr val="black"/>
                </a:solidFill>
              </a:rPr>
              <a:t>والمكاف</a:t>
            </a:r>
            <a:r>
              <a:rPr lang="ar-IQ" sz="2200" b="1" dirty="0" smtClean="0">
                <a:solidFill>
                  <a:prstClr val="black"/>
                </a:solidFill>
              </a:rPr>
              <a:t>آ</a:t>
            </a:r>
            <a:r>
              <a:rPr lang="ar-SA" sz="2200" b="1" dirty="0" smtClean="0">
                <a:solidFill>
                  <a:prstClr val="black"/>
                </a:solidFill>
              </a:rPr>
              <a:t>ت </a:t>
            </a:r>
            <a:r>
              <a:rPr lang="ar-SA" sz="2200" b="1" dirty="0">
                <a:solidFill>
                  <a:prstClr val="black"/>
                </a:solidFill>
              </a:rPr>
              <a:t>والحوافز وغيرها والتي تؤثر جميعاً بشكل أو بآخر بتحديد المسارات لذا تضطر المنظمات الى تغيير اتجاهاتها وتبديل استراتيجيات الموارد البشرية فيها لتحقيق التوافق مع هذه التغيرات وعليه فان وجود الاهداف يعد متطلبا لتحقيق الفاعلية والنجاح، كما ان الاحتياجات </a:t>
            </a:r>
            <a:r>
              <a:rPr lang="ar-SA" sz="2200" b="1" dirty="0" err="1">
                <a:solidFill>
                  <a:prstClr val="black"/>
                </a:solidFill>
              </a:rPr>
              <a:t>المنظمية</a:t>
            </a:r>
            <a:r>
              <a:rPr lang="ar-SA" sz="2200" b="1" dirty="0">
                <a:solidFill>
                  <a:prstClr val="black"/>
                </a:solidFill>
              </a:rPr>
              <a:t> يجب ان ترتبط بالاحتياجات الشخصية بالطريقة التي تسهم في تحقيق رضا العاملين وتحقيق الأهداف الاستراتيجية للمنظمة في نفس الوقت. وكذلك لخلق هذا التوافق بين الاحتياجات الشخصية </a:t>
            </a:r>
            <a:r>
              <a:rPr lang="ar-SA" sz="2200" b="1" dirty="0" err="1">
                <a:solidFill>
                  <a:prstClr val="black"/>
                </a:solidFill>
              </a:rPr>
              <a:t>والمنظمية</a:t>
            </a:r>
            <a:r>
              <a:rPr lang="ar-SA" sz="2200" b="1" dirty="0">
                <a:solidFill>
                  <a:prstClr val="black"/>
                </a:solidFill>
              </a:rPr>
              <a:t> بهدف ادارتها ومساعدة العاملين لمواجهتها يتطلب دوراً من المنظمة ودوراً آخر من العاملين وكالآتي:</a:t>
            </a:r>
            <a:endParaRPr lang="ar-IQ" b="1" dirty="0"/>
          </a:p>
        </p:txBody>
      </p:sp>
    </p:spTree>
    <p:extLst>
      <p:ext uri="{BB962C8B-B14F-4D97-AF65-F5344CB8AC3E}">
        <p14:creationId xmlns:p14="http://schemas.microsoft.com/office/powerpoint/2010/main" val="357053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229600" cy="6245352"/>
          </a:xfrm>
        </p:spPr>
        <p:txBody>
          <a:bodyPr>
            <a:normAutofit fontScale="92500" lnSpcReduction="10000"/>
          </a:bodyPr>
          <a:lstStyle/>
          <a:p>
            <a:pPr algn="justLow" rtl="1">
              <a:buSzPct val="100000"/>
              <a:buFont typeface="Arial" pitchFamily="34" charset="0"/>
              <a:buChar char="•"/>
            </a:pPr>
            <a:r>
              <a:rPr lang="ar-IQ" sz="2800" b="1" dirty="0" smtClean="0"/>
              <a:t>‌وضع </a:t>
            </a:r>
            <a:r>
              <a:rPr lang="ar-IQ" sz="2800" b="1" dirty="0"/>
              <a:t>خطط موارد بشرية متكاملة تراعي حاجات المنظمة وتطلعاتها المستقبلية في الموارد </a:t>
            </a:r>
            <a:r>
              <a:rPr lang="ar-IQ" sz="2800" b="1" dirty="0" smtClean="0"/>
              <a:t>البشرية.</a:t>
            </a:r>
          </a:p>
          <a:p>
            <a:pPr algn="justLow" rtl="1">
              <a:buSzPct val="100000"/>
              <a:buFont typeface="Arial" pitchFamily="34" charset="0"/>
              <a:buChar char="•"/>
            </a:pPr>
            <a:r>
              <a:rPr lang="ar-IQ" sz="2800" b="1" dirty="0" smtClean="0"/>
              <a:t>تصميم </a:t>
            </a:r>
            <a:r>
              <a:rPr lang="ar-IQ" sz="2800" b="1" dirty="0"/>
              <a:t>مسارات وظيفية ووضع دليل بالمسارات المختلفة والمسارات المزدوجة والمسارات </a:t>
            </a:r>
            <a:r>
              <a:rPr lang="ar-IQ" sz="2800" b="1" dirty="0" smtClean="0"/>
              <a:t>الشبكية.</a:t>
            </a:r>
          </a:p>
          <a:p>
            <a:pPr algn="justLow" rtl="1">
              <a:buSzPct val="100000"/>
              <a:buFont typeface="Arial" pitchFamily="34" charset="0"/>
              <a:buChar char="•"/>
            </a:pPr>
            <a:r>
              <a:rPr lang="ar-IQ" sz="2800" b="1" dirty="0" smtClean="0"/>
              <a:t>تحديد </a:t>
            </a:r>
            <a:r>
              <a:rPr lang="ar-IQ" sz="2800" b="1" dirty="0"/>
              <a:t>المسارات الوظيفية وتحدد جهة يستفاد منها في الاستشارات لمساعدة العاملين في تحديد مساراتهم الوظيفية وبما يتناسب مع متطلبات المنظمة. </a:t>
            </a:r>
            <a:endParaRPr lang="ar-IQ" sz="2800" b="1" dirty="0" smtClean="0"/>
          </a:p>
          <a:p>
            <a:pPr algn="justLow" rtl="1">
              <a:buSzPct val="100000"/>
              <a:buFont typeface="Arial" pitchFamily="34" charset="0"/>
              <a:buChar char="•"/>
            </a:pPr>
            <a:r>
              <a:rPr lang="ar-IQ" sz="2800" b="1" dirty="0" smtClean="0"/>
              <a:t>تحديد </a:t>
            </a:r>
            <a:r>
              <a:rPr lang="ar-IQ" sz="2800" b="1" dirty="0"/>
              <a:t>أفراد يكونون ذو كفاءة وخبرة عالية في مجال التخطيط الوظيفي ضمن اطار ادارة الموارد البشرية لمساعدة العاملين وتقديم النصائح والمشورات لهم بهدف مساعدتهم واختيار أفضل المسارات الممكنة</a:t>
            </a:r>
            <a:r>
              <a:rPr lang="ar-IQ" sz="2800" b="1" dirty="0" smtClean="0"/>
              <a:t>.</a:t>
            </a:r>
          </a:p>
          <a:p>
            <a:pPr algn="justLow" rtl="1">
              <a:buSzPct val="100000"/>
              <a:buFont typeface="Arial" pitchFamily="34" charset="0"/>
              <a:buChar char="•"/>
            </a:pPr>
            <a:r>
              <a:rPr lang="ar-IQ" sz="2800" b="1" dirty="0" smtClean="0"/>
              <a:t>اعتماد </a:t>
            </a:r>
            <a:r>
              <a:rPr lang="ar-IQ" sz="2800" b="1" dirty="0"/>
              <a:t>انظمة وبرامج تقييم أداء العاملين لتحديد امكانياتهم وقدراتهم وتطويرها بما يضمن لهم ايجاد أفضل الفرص الوظيفية ضمن المسارات المحددة في المنظمة على ان تكون هنالك تغذية عكسية متكاملة عن نتائج تقييم العاملين والتغيرات الحاصلة معهم خلال مسيرتهم الوظيفية لرسم مستقبلهم من دون تقدم </a:t>
            </a:r>
            <a:r>
              <a:rPr lang="ar-IQ" b="1" dirty="0"/>
              <a:t>.</a:t>
            </a:r>
          </a:p>
          <a:p>
            <a:pPr marL="0" indent="0" algn="r" rtl="1">
              <a:buNone/>
            </a:pPr>
            <a:endParaRPr lang="en-US" dirty="0"/>
          </a:p>
        </p:txBody>
      </p:sp>
    </p:spTree>
    <p:extLst>
      <p:ext uri="{BB962C8B-B14F-4D97-AF65-F5344CB8AC3E}">
        <p14:creationId xmlns:p14="http://schemas.microsoft.com/office/powerpoint/2010/main" val="3867249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077200" cy="6169152"/>
          </a:xfrm>
        </p:spPr>
        <p:txBody>
          <a:bodyPr>
            <a:normAutofit fontScale="92500" lnSpcReduction="20000"/>
          </a:bodyPr>
          <a:lstStyle/>
          <a:p>
            <a:pPr algn="justLow" rtl="1">
              <a:buSzPct val="100000"/>
              <a:buFont typeface="Arial" pitchFamily="34" charset="0"/>
              <a:buChar char="•"/>
            </a:pPr>
            <a:r>
              <a:rPr lang="ar-IQ" sz="2800" b="1" dirty="0" smtClean="0"/>
              <a:t>‌استخدام خرائط الاحلال والاستبدال ضمن نطاق عمل ادارة الموارد البشرية لتتمكن من تحديد البديل الأفضل وكذلك تحدد ما لدى المنظمة من موارد البشرية، وطاقات متاحة وكامنة، وخرائط الاحلال هذه تساعد في ايجاد البدائل بأسرع وقت وباقل كلفة وتؤدى </a:t>
            </a:r>
            <a:r>
              <a:rPr lang="ar-IQ" sz="2800" b="1" dirty="0"/>
              <a:t>الى تحديد مجالات الضعف لدى العاملين لمواجهتها. </a:t>
            </a:r>
            <a:endParaRPr lang="ar-IQ" sz="2800" b="1" dirty="0" smtClean="0"/>
          </a:p>
          <a:p>
            <a:pPr algn="justLow" rtl="1">
              <a:buSzPct val="100000"/>
              <a:buFont typeface="Arial" pitchFamily="34" charset="0"/>
              <a:buChar char="•"/>
            </a:pPr>
            <a:r>
              <a:rPr lang="ar-IQ" sz="2800" b="1" dirty="0" smtClean="0"/>
              <a:t>تصميم </a:t>
            </a:r>
            <a:r>
              <a:rPr lang="ar-IQ" sz="2800" b="1" dirty="0"/>
              <a:t>أو إعادة الوظائف، وكذلك وصف الوظائف المستمر بعد تحليل الوظائف الحالية ومكوناتها بهدف خلق وظائف جديدة هامة أو الغاء وظائف أخرى وكذلك بهدف موائمة العاملين مع وظائفهم، وللمساعدة في اختيار أفضل العاملين لما يملكونه من مواصفات للوظائف المطلوب </a:t>
            </a:r>
            <a:r>
              <a:rPr lang="ar-IQ" sz="2800" b="1" dirty="0" smtClean="0"/>
              <a:t>اشغالها.</a:t>
            </a:r>
          </a:p>
          <a:p>
            <a:pPr algn="justLow" rtl="1">
              <a:buSzPct val="100000"/>
              <a:buFont typeface="Arial" pitchFamily="34" charset="0"/>
              <a:buChar char="•"/>
            </a:pPr>
            <a:r>
              <a:rPr lang="ar-IQ" sz="2800" b="1" dirty="0" smtClean="0"/>
              <a:t>إعلام </a:t>
            </a:r>
            <a:r>
              <a:rPr lang="ar-IQ" sz="2800" b="1" dirty="0"/>
              <a:t>العاملين </a:t>
            </a:r>
            <a:r>
              <a:rPr lang="ar-IQ" sz="2800" b="1" dirty="0" err="1"/>
              <a:t>بأستمرار</a:t>
            </a:r>
            <a:r>
              <a:rPr lang="ar-IQ" sz="2800" b="1" dirty="0"/>
              <a:t> عن الوظائف الشاغرة والفرص الوظيفية المتاحة ومتطلبات الحصول عليها وقبل فترات ملائمة لكي يكيفوا انفسهم ويعرفون مؤهلاتهم وقدراتهم بهدف التقدم في المسارات </a:t>
            </a:r>
            <a:r>
              <a:rPr lang="ar-IQ" sz="2800" b="1" dirty="0" smtClean="0"/>
              <a:t>الوظيفية.</a:t>
            </a:r>
          </a:p>
          <a:p>
            <a:pPr algn="justLow" rtl="1">
              <a:buSzPct val="100000"/>
              <a:buFont typeface="Arial" pitchFamily="34" charset="0"/>
              <a:buChar char="•"/>
            </a:pPr>
            <a:r>
              <a:rPr lang="ar-IQ" sz="2800" b="1" dirty="0" smtClean="0"/>
              <a:t>اتاحة </a:t>
            </a:r>
            <a:r>
              <a:rPr lang="ar-IQ" sz="2800" b="1" dirty="0"/>
              <a:t>الفرصة للعاملين بالتعلم سواء عن طريق البرامج التدريبية بأنواعها أو اتاحة الفرصة للعاملين لإكمال تعليمهم الدراسي والجامعي بما يتناسب مع قدرات العاملين وحاجة المنظمة ويمكن ان يكون التدريب داخل العمل وداخل المنظمة أو حتى خارجها.</a:t>
            </a:r>
          </a:p>
          <a:p>
            <a:pPr marL="0" indent="0" algn="r" rtl="1">
              <a:buNone/>
            </a:pPr>
            <a:endParaRPr lang="en-US" dirty="0"/>
          </a:p>
        </p:txBody>
      </p:sp>
    </p:spTree>
    <p:extLst>
      <p:ext uri="{BB962C8B-B14F-4D97-AF65-F5344CB8AC3E}">
        <p14:creationId xmlns:p14="http://schemas.microsoft.com/office/powerpoint/2010/main" val="2561995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305800" cy="6245352"/>
          </a:xfrm>
        </p:spPr>
        <p:txBody>
          <a:bodyPr>
            <a:normAutofit/>
          </a:bodyPr>
          <a:lstStyle/>
          <a:p>
            <a:pPr algn="justLow" rtl="1">
              <a:buSzPct val="100000"/>
              <a:buFont typeface="Arial" pitchFamily="34" charset="0"/>
              <a:buChar char="•"/>
            </a:pPr>
            <a:r>
              <a:rPr lang="ar-IQ" sz="3000" b="1" dirty="0" smtClean="0"/>
              <a:t>‌تشجيع </a:t>
            </a:r>
            <a:r>
              <a:rPr lang="ar-IQ" sz="3000" b="1" dirty="0"/>
              <a:t>العاملين على التدريب والتعلم خارج المنظمة وفي منظمات متقدمة بهدف اكتسابهم خبرات عالية تؤهلهم لشغل مناصب أعلـى وكذلك توفير كفاءات وقدرات جديدة تحتاجها </a:t>
            </a:r>
            <a:r>
              <a:rPr lang="ar-IQ" sz="3000" b="1" dirty="0" smtClean="0"/>
              <a:t>المنظمة.</a:t>
            </a:r>
          </a:p>
          <a:p>
            <a:pPr algn="justLow" rtl="1">
              <a:buSzPct val="100000"/>
              <a:buFont typeface="Arial" pitchFamily="34" charset="0"/>
              <a:buChar char="•"/>
            </a:pPr>
            <a:r>
              <a:rPr lang="ar-IQ" sz="3000" b="1" dirty="0" smtClean="0"/>
              <a:t>بناء </a:t>
            </a:r>
            <a:r>
              <a:rPr lang="ar-IQ" sz="3000" b="1" dirty="0"/>
              <a:t>ثقافة </a:t>
            </a:r>
            <a:r>
              <a:rPr lang="ar-IQ" sz="3000" b="1" dirty="0" err="1"/>
              <a:t>منظمية</a:t>
            </a:r>
            <a:r>
              <a:rPr lang="ar-IQ" sz="3000" b="1" dirty="0"/>
              <a:t> جديدة تتبنى سياسات إدارة الموارد البشرية الحديثة وما تتوقف عليه من استثمار وتطوير المورد البشري وكذلك بناء ثقافة تلزم قيادات المنظمة واداراتها العليا بتعليم العاملين وتوجيههم وتقديم النصائح لهم بهدف تطويرهم وإعدادهم لشغل مناصب عليا.</a:t>
            </a:r>
          </a:p>
          <a:p>
            <a:pPr marL="0" indent="0" algn="justLow" rtl="1">
              <a:buNone/>
            </a:pPr>
            <a:r>
              <a:rPr lang="ar-IQ" sz="3000" b="1" dirty="0"/>
              <a:t>وضمن هذه المجالات التي تجبر المنظمة على تغيير اتجاهاتها </a:t>
            </a:r>
            <a:r>
              <a:rPr lang="ar-IQ" sz="3000" b="1" dirty="0" smtClean="0"/>
              <a:t>يأتي </a:t>
            </a:r>
            <a:r>
              <a:rPr lang="ar-IQ" sz="3000" b="1" dirty="0"/>
              <a:t>موضوعاً اساسياً وهو ما يحصل بعد وقوع العاملين في الهضبة الوظيفية وضرورة تغيير السلوكيات لمواجهة هذه الحالة إذ حدد مجالات اساسية لمواجهتها كما هو واضح في الشكل (2)</a:t>
            </a:r>
          </a:p>
          <a:p>
            <a:pPr marL="0" indent="0" algn="r" rtl="1">
              <a:buNone/>
            </a:pPr>
            <a:endParaRPr lang="en-US" dirty="0"/>
          </a:p>
        </p:txBody>
      </p:sp>
    </p:spTree>
    <p:extLst>
      <p:ext uri="{BB962C8B-B14F-4D97-AF65-F5344CB8AC3E}">
        <p14:creationId xmlns:p14="http://schemas.microsoft.com/office/powerpoint/2010/main" val="1449961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sz="quarter" idx="1"/>
          </p:nvPr>
        </p:nvPicPr>
        <p:blipFill>
          <a:blip r:embed="rId2">
            <a:duotone>
              <a:srgbClr val="C0504D">
                <a:shade val="45000"/>
                <a:satMod val="135000"/>
              </a:srgbClr>
              <a:prstClr val="white"/>
            </a:duotone>
            <a:extLst>
              <a:ext uri="{BEBA8EAE-BF5A-486C-A8C5-ECC9F3942E4B}">
                <a14:imgProps xmlns:a14="http://schemas.microsoft.com/office/drawing/2010/main">
                  <a14:imgLayer r:embed="rId3">
                    <a14:imgEffect>
                      <a14:sharpenSoften amount="50000"/>
                    </a14:imgEffect>
                    <a14:imgEffect>
                      <a14:saturation sat="400000"/>
                    </a14:imgEffect>
                  </a14:imgLayer>
                </a14:imgProps>
              </a:ext>
            </a:extLst>
          </a:blip>
          <a:stretch>
            <a:fillRect/>
          </a:stretch>
        </p:blipFill>
        <p:spPr>
          <a:xfrm>
            <a:off x="762000" y="381000"/>
            <a:ext cx="7772400" cy="3581400"/>
          </a:xfrm>
          <a:prstGeom prst="rect">
            <a:avLst/>
          </a:prstGeom>
        </p:spPr>
      </p:pic>
      <p:sp>
        <p:nvSpPr>
          <p:cNvPr id="5" name="Rectangle 4"/>
          <p:cNvSpPr/>
          <p:nvPr/>
        </p:nvSpPr>
        <p:spPr>
          <a:xfrm>
            <a:off x="990600" y="4038600"/>
            <a:ext cx="7162800" cy="2345322"/>
          </a:xfrm>
          <a:prstGeom prst="rect">
            <a:avLst/>
          </a:prstGeom>
        </p:spPr>
        <p:txBody>
          <a:bodyPr wrap="square">
            <a:spAutoFit/>
          </a:bodyPr>
          <a:lstStyle/>
          <a:p>
            <a:pPr algn="ctr">
              <a:lnSpc>
                <a:spcPct val="150000"/>
              </a:lnSpc>
            </a:pPr>
            <a:r>
              <a:rPr lang="ar-IQ" b="1" dirty="0"/>
              <a:t>الشكل (2) مراحل الهضبة الوظيفية</a:t>
            </a:r>
          </a:p>
          <a:p>
            <a:pPr>
              <a:lnSpc>
                <a:spcPct val="150000"/>
              </a:lnSpc>
            </a:pPr>
            <a:endParaRPr lang="ar-IQ" sz="200" b="1" dirty="0" smtClean="0"/>
          </a:p>
          <a:p>
            <a:pPr algn="justLow" rtl="1">
              <a:lnSpc>
                <a:spcPct val="150000"/>
              </a:lnSpc>
            </a:pPr>
            <a:r>
              <a:rPr lang="ar-IQ" sz="2000" b="1" dirty="0" smtClean="0"/>
              <a:t>من </a:t>
            </a:r>
            <a:r>
              <a:rPr lang="ar-IQ" sz="2000" b="1" dirty="0"/>
              <a:t>الشكل (2) نلاحظ تطوير الوعي لدى العاملين وتفكيك السلوكيات الضعيفة التكيف، وتحديد المواقف تجاه هذا النوع من السلوكيات، ثم بناء واعادة السلوكيات والمواقف التي تحقق مرونة في الاستجابة لتحسين الأداء بطريقة تتمكن من قياس وجود هذه المشكلة وتساعد في عدم الوقوع </a:t>
            </a:r>
            <a:r>
              <a:rPr lang="ar-IQ" sz="2000" b="1" dirty="0" smtClean="0"/>
              <a:t>فيها</a:t>
            </a:r>
            <a:r>
              <a:rPr lang="ar-IQ" b="1" dirty="0" smtClean="0"/>
              <a:t>.</a:t>
            </a:r>
            <a:endParaRPr lang="ar-IQ" b="1" dirty="0"/>
          </a:p>
        </p:txBody>
      </p:sp>
    </p:spTree>
    <p:extLst>
      <p:ext uri="{BB962C8B-B14F-4D97-AF65-F5344CB8AC3E}">
        <p14:creationId xmlns:p14="http://schemas.microsoft.com/office/powerpoint/2010/main" val="1023638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chor="t"/>
          <a:lstStyle/>
          <a:p>
            <a:pPr algn="r" rtl="1"/>
            <a:r>
              <a:rPr lang="ar-IQ"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a:t>
            </a:r>
            <a:r>
              <a:rPr lang="ar-IQ"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بدائل </a:t>
            </a:r>
            <a:r>
              <a:rPr lang="ar-IQ"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معالجة الهضبة الوظيفية:</a:t>
            </a:r>
            <a:endParaRPr lang="en-US"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sz="quarter" idx="1"/>
          </p:nvPr>
        </p:nvSpPr>
        <p:spPr>
          <a:xfrm>
            <a:off x="228600" y="838200"/>
            <a:ext cx="8382000" cy="5715000"/>
          </a:xfrm>
        </p:spPr>
        <p:txBody>
          <a:bodyPr>
            <a:normAutofit lnSpcReduction="10000"/>
          </a:bodyPr>
          <a:lstStyle/>
          <a:p>
            <a:pPr marL="0" indent="0" algn="justLow" rtl="1">
              <a:buNone/>
            </a:pPr>
            <a:r>
              <a:rPr lang="ar-IQ" b="1" dirty="0"/>
              <a:t>من اهم خطوات معالجة الهضبة الوظيفية تمثلت بالاتي:</a:t>
            </a:r>
          </a:p>
          <a:p>
            <a:pPr algn="justLow" rtl="1">
              <a:buSzPct val="100000"/>
              <a:buFont typeface="Arial" pitchFamily="34" charset="0"/>
              <a:buChar char="•"/>
            </a:pPr>
            <a:r>
              <a:rPr lang="ar-IQ" b="1" dirty="0" smtClean="0"/>
              <a:t>تحليل </a:t>
            </a:r>
            <a:r>
              <a:rPr lang="ar-IQ" b="1" dirty="0"/>
              <a:t>المشكلات ومعرفة العاملين المحتمل وقوعهم أو تأثرهم بها. </a:t>
            </a:r>
            <a:endParaRPr lang="ar-IQ" b="1" dirty="0" smtClean="0"/>
          </a:p>
          <a:p>
            <a:pPr algn="justLow" rtl="1">
              <a:buSzPct val="100000"/>
              <a:buFont typeface="Arial" pitchFamily="34" charset="0"/>
              <a:buChar char="•"/>
            </a:pPr>
            <a:r>
              <a:rPr lang="ar-IQ" b="1" dirty="0" smtClean="0"/>
              <a:t>التواصل </a:t>
            </a:r>
            <a:r>
              <a:rPr lang="ar-IQ" b="1" dirty="0"/>
              <a:t>مع العاملين من خلال الاتصالات الدائمة معهم لمعرفة رغباتهم وفق مصالح </a:t>
            </a:r>
            <a:r>
              <a:rPr lang="ar-IQ" b="1" dirty="0" smtClean="0"/>
              <a:t>المنظمة.</a:t>
            </a:r>
          </a:p>
          <a:p>
            <a:pPr algn="justLow" rtl="1">
              <a:buSzPct val="100000"/>
              <a:buFont typeface="Arial" pitchFamily="34" charset="0"/>
              <a:buChar char="•"/>
            </a:pPr>
            <a:r>
              <a:rPr lang="ar-IQ" b="1" dirty="0" smtClean="0"/>
              <a:t>تحديد </a:t>
            </a:r>
            <a:r>
              <a:rPr lang="ar-IQ" b="1" dirty="0"/>
              <a:t>ماذا تريد المنظمة وماذا يريد </a:t>
            </a:r>
            <a:r>
              <a:rPr lang="ar-IQ" b="1" dirty="0" smtClean="0"/>
              <a:t>العاملون.</a:t>
            </a:r>
          </a:p>
          <a:p>
            <a:pPr algn="justLow" rtl="1">
              <a:buSzPct val="100000"/>
              <a:buFont typeface="Arial" pitchFamily="34" charset="0"/>
              <a:buChar char="•"/>
            </a:pPr>
            <a:r>
              <a:rPr lang="ar-IQ" b="1" dirty="0" smtClean="0"/>
              <a:t>اتخاذ </a:t>
            </a:r>
            <a:r>
              <a:rPr lang="ar-IQ" b="1" dirty="0"/>
              <a:t>القرار في معالجة الصراع بين العاملين لتحديد اسبقية الحصول على فرص الترقية </a:t>
            </a:r>
            <a:r>
              <a:rPr lang="ar-IQ" b="1" dirty="0" smtClean="0"/>
              <a:t>والتقدم.</a:t>
            </a:r>
          </a:p>
          <a:p>
            <a:pPr algn="justLow" rtl="1">
              <a:buSzPct val="100000"/>
              <a:buFont typeface="Arial" pitchFamily="34" charset="0"/>
              <a:buChar char="•"/>
            </a:pPr>
            <a:r>
              <a:rPr lang="ar-IQ" b="1" dirty="0" smtClean="0"/>
              <a:t>السيطرة </a:t>
            </a:r>
            <a:r>
              <a:rPr lang="ar-IQ" b="1" dirty="0"/>
              <a:t>على ادارة مصالح العاملين في المنظمة والتحكم بالعاملين . </a:t>
            </a:r>
            <a:endParaRPr lang="ar-IQ" b="1" dirty="0" smtClean="0"/>
          </a:p>
          <a:p>
            <a:pPr algn="justLow" rtl="1">
              <a:buSzPct val="100000"/>
              <a:buFont typeface="Arial" pitchFamily="34" charset="0"/>
              <a:buChar char="•"/>
            </a:pPr>
            <a:r>
              <a:rPr lang="ar-IQ" b="1" dirty="0" smtClean="0"/>
              <a:t>تحديد </a:t>
            </a:r>
            <a:r>
              <a:rPr lang="ar-IQ" b="1" dirty="0"/>
              <a:t>الكفاءات الشخصية للعاملين على اختلاف مستوياتهم . </a:t>
            </a:r>
            <a:endParaRPr lang="ar-IQ" b="1" dirty="0" smtClean="0"/>
          </a:p>
          <a:p>
            <a:pPr algn="justLow" rtl="1">
              <a:buSzPct val="100000"/>
              <a:buFont typeface="Arial" pitchFamily="34" charset="0"/>
              <a:buChar char="•"/>
            </a:pPr>
            <a:r>
              <a:rPr lang="ar-IQ" b="1" dirty="0" smtClean="0"/>
              <a:t>استثمار </a:t>
            </a:r>
            <a:r>
              <a:rPr lang="ar-IQ" b="1" dirty="0"/>
              <a:t>الوقت المتاح لرسم أفضل الطرائق لتقدم العاملين ورسم الخطوات التي نحتاج الى مواجهة مشكلات منتصف العمر، والتي نــرى فيهـا العاملين واقعين في الهضبة، وان أحيط بها مقدماً. </a:t>
            </a:r>
            <a:endParaRPr lang="ar-IQ" b="1" dirty="0" smtClean="0"/>
          </a:p>
          <a:p>
            <a:pPr algn="justLow" rtl="1">
              <a:buSzPct val="100000"/>
              <a:buFont typeface="Arial" pitchFamily="34" charset="0"/>
              <a:buChar char="•"/>
            </a:pPr>
            <a:r>
              <a:rPr lang="ar-IQ" b="1" dirty="0" smtClean="0"/>
              <a:t>رسم </a:t>
            </a:r>
            <a:r>
              <a:rPr lang="ar-IQ" b="1" dirty="0"/>
              <a:t>الاستراتيجيات </a:t>
            </a:r>
            <a:r>
              <a:rPr lang="ar-IQ" b="1" dirty="0" err="1"/>
              <a:t>لمواجة</a:t>
            </a:r>
            <a:r>
              <a:rPr lang="ar-IQ" b="1" dirty="0"/>
              <a:t> مشكلات منتصف العمر والمشكلات الشخصية والعائلية التي قد تجعل العاملين والمنظمات أمام مشكلات غير محسوبة أو مدروسة مقدماً قدر الاستطاعة.</a:t>
            </a:r>
          </a:p>
          <a:p>
            <a:pPr marL="0" indent="0" algn="r" rtl="1">
              <a:buNone/>
            </a:pPr>
            <a:endParaRPr lang="en-US" dirty="0"/>
          </a:p>
        </p:txBody>
      </p:sp>
    </p:spTree>
    <p:extLst>
      <p:ext uri="{BB962C8B-B14F-4D97-AF65-F5344CB8AC3E}">
        <p14:creationId xmlns:p14="http://schemas.microsoft.com/office/powerpoint/2010/main" val="2265996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153400" cy="6245352"/>
          </a:xfrm>
        </p:spPr>
        <p:txBody>
          <a:bodyPr>
            <a:normAutofit lnSpcReduction="10000"/>
          </a:bodyPr>
          <a:lstStyle/>
          <a:p>
            <a:pPr algn="justLow" rtl="1">
              <a:buSzPct val="100000"/>
              <a:buFont typeface="Arial" pitchFamily="34" charset="0"/>
              <a:buChar char="•"/>
            </a:pPr>
            <a:r>
              <a:rPr lang="ar-IQ" dirty="0" smtClean="0"/>
              <a:t>الاهتمام </a:t>
            </a:r>
            <a:r>
              <a:rPr lang="ar-IQ" dirty="0"/>
              <a:t>بالعاملين الواقعين في الهضبة الوظيفية وفي مستويات إدارية معينة بكافة من الوسائل المتاحة للمنظمة عليهم قد تجعلهم أفراداً غير فعالين في المنظمة، أو ليس لديهم أي تأثير، أو أن خلال الدعم المادي والمعنوي لمنع أية انعكاسات سلبية يصبحوا أخشاباً ميتة. </a:t>
            </a:r>
            <a:endParaRPr lang="ar-IQ" dirty="0" smtClean="0"/>
          </a:p>
          <a:p>
            <a:pPr algn="justLow" rtl="1">
              <a:buSzPct val="100000"/>
              <a:buFont typeface="Arial" pitchFamily="34" charset="0"/>
              <a:buChar char="•"/>
            </a:pPr>
            <a:r>
              <a:rPr lang="ar-IQ" dirty="0" smtClean="0"/>
              <a:t>إعادة </a:t>
            </a:r>
            <a:r>
              <a:rPr lang="ar-IQ" dirty="0"/>
              <a:t>النظر في الوظيفة نفسها، وليس في العاملين الذين يشغلونها فقط، ويكون ذلك بوجود أنظمة معلومات دقيقة عن كل مركز وظيفي إذ تظهر ما في هذه الوظيفة من إيجابيات وسلبيات </a:t>
            </a:r>
            <a:r>
              <a:rPr lang="ar-IQ" dirty="0" err="1"/>
              <a:t>يواجهها</a:t>
            </a:r>
            <a:r>
              <a:rPr lang="ar-IQ" dirty="0"/>
              <a:t> العاملين ، ويتطلبوا من المنظمة مواجهتها لإتاحة الفرصة أمامهم كي يؤدوا أعمالهم بسهولة وبروح معنوية عالية بالرغم من تعرضهم </a:t>
            </a:r>
            <a:r>
              <a:rPr lang="ar-IQ" dirty="0" smtClean="0"/>
              <a:t>لها.</a:t>
            </a:r>
          </a:p>
          <a:p>
            <a:pPr algn="justLow" rtl="1">
              <a:buSzPct val="100000"/>
              <a:buFont typeface="Arial" pitchFamily="34" charset="0"/>
              <a:buChar char="•"/>
            </a:pPr>
            <a:r>
              <a:rPr lang="ar-IQ" dirty="0" smtClean="0"/>
              <a:t>تشخيص </a:t>
            </a:r>
            <a:r>
              <a:rPr lang="ar-IQ" dirty="0"/>
              <a:t>المناصب والمستويات الإدارية غير الفاعلة في المنظمة التي يقع فيها العاملين تحت تأثير الهضبة ومحاولة تطوير وتبديل محتوى هذه الوظائف والمناصب بزيادة أهميتها وإضافة واجبات وأعمال أخرى لها بهدف التبديل والتنويع. </a:t>
            </a:r>
            <a:endParaRPr lang="ar-IQ" dirty="0" smtClean="0"/>
          </a:p>
          <a:p>
            <a:pPr algn="justLow" rtl="1">
              <a:buSzPct val="100000"/>
              <a:buFont typeface="Arial" pitchFamily="34" charset="0"/>
              <a:buChar char="•"/>
            </a:pPr>
            <a:r>
              <a:rPr lang="ar-IQ" dirty="0" smtClean="0"/>
              <a:t>دعم </a:t>
            </a:r>
            <a:r>
              <a:rPr lang="ar-IQ" dirty="0"/>
              <a:t>ومساعدة العاملين الواقعين في مستويات وظيفية معينة والاستفادة مــن نـظـم تقييم الأداء لهم، لجعلهم يشعرون بأهميتهم ودورهم كمواطنين صالحين وجيدين في المنظمة وليس كونهم مجرد أفراد واقعين فيها أو انهم موظفون غير جيدين فضلا عن فتح قنوات فعالة للاتصالات ما بين المدير والعاملين. </a:t>
            </a:r>
          </a:p>
          <a:p>
            <a:pPr marL="0" indent="0" algn="justLow" rtl="1">
              <a:buNone/>
            </a:pPr>
            <a:endParaRPr lang="en-US" dirty="0"/>
          </a:p>
        </p:txBody>
      </p:sp>
    </p:spTree>
    <p:extLst>
      <p:ext uri="{BB962C8B-B14F-4D97-AF65-F5344CB8AC3E}">
        <p14:creationId xmlns:p14="http://schemas.microsoft.com/office/powerpoint/2010/main" val="2517721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153400" cy="6245352"/>
          </a:xfrm>
        </p:spPr>
        <p:txBody>
          <a:bodyPr/>
          <a:lstStyle/>
          <a:p>
            <a:pPr marL="0" indent="0" algn="r" rtl="1">
              <a:buNone/>
            </a:pPr>
            <a:r>
              <a:rPr lang="ar-IQ" b="1" dirty="0"/>
              <a:t>وتوجد ايضاً عدد من البدائل لمواجهة حالة الهضبة الوظيفية منها:</a:t>
            </a:r>
          </a:p>
          <a:p>
            <a:pPr algn="justLow" rtl="1">
              <a:buSzPct val="100000"/>
              <a:buFont typeface="Arial" pitchFamily="34" charset="0"/>
              <a:buChar char="•"/>
            </a:pPr>
            <a:r>
              <a:rPr lang="ar-IQ" b="1" dirty="0" smtClean="0"/>
              <a:t>إعادة </a:t>
            </a:r>
            <a:r>
              <a:rPr lang="ar-IQ" b="1" dirty="0"/>
              <a:t>التكليف بمهام وأعمال جديدة إذ يجري تبادل المناصب بين العاملين في نفس المستوى الوظيفي للواقعين فيها خاصة وان هذه المستويات تحتاج إلى مهارات وقدرات متشابهة </a:t>
            </a:r>
            <a:r>
              <a:rPr lang="ar-IQ" b="1" dirty="0" smtClean="0"/>
              <a:t>وعالية.</a:t>
            </a:r>
          </a:p>
          <a:p>
            <a:pPr algn="justLow" rtl="1">
              <a:buSzPct val="100000"/>
              <a:buFont typeface="Arial" pitchFamily="34" charset="0"/>
              <a:buChar char="•"/>
            </a:pPr>
            <a:r>
              <a:rPr lang="ar-IQ" b="1" dirty="0" smtClean="0"/>
              <a:t>تطوير </a:t>
            </a:r>
            <a:r>
              <a:rPr lang="ar-IQ" b="1" dirty="0"/>
              <a:t>طرائق عمل جديدة، فكلما بقى العاملون في وظائفهم الحالية لفترات طويلة فان ذلك يزيد في احتمالية بقائهم على نحو غير فاعل في المنظمة . وتحفيز العاملين لتحسين ادائهم نتيجة خلق روح التحدي وروح المنافسة لديهم. </a:t>
            </a:r>
          </a:p>
          <a:p>
            <a:pPr algn="justLow" rtl="1">
              <a:buSzPct val="100000"/>
              <a:buFont typeface="Arial" pitchFamily="34" charset="0"/>
              <a:buChar char="•"/>
            </a:pPr>
            <a:r>
              <a:rPr lang="ar-IQ" b="1" dirty="0" smtClean="0"/>
              <a:t>تغيير </a:t>
            </a:r>
            <a:r>
              <a:rPr lang="ar-IQ" b="1" dirty="0"/>
              <a:t>المواقف الإدارية تجاه العاملين المستقرين في مناصبهم، أي عدم تجاهل العاملين الواقعين فيها الذين يعانون انعكاسات </a:t>
            </a:r>
            <a:r>
              <a:rPr lang="ar-IQ" b="1" dirty="0" smtClean="0"/>
              <a:t>سلبية.</a:t>
            </a:r>
          </a:p>
          <a:p>
            <a:pPr algn="justLow" rtl="1">
              <a:buSzPct val="100000"/>
              <a:buFont typeface="Arial" pitchFamily="34" charset="0"/>
              <a:buChar char="•"/>
            </a:pPr>
            <a:r>
              <a:rPr lang="ar-IQ" b="1" dirty="0" smtClean="0"/>
              <a:t>استغلال </a:t>
            </a:r>
            <a:r>
              <a:rPr lang="ar-IQ" b="1" dirty="0"/>
              <a:t>برامج التدريب والتطوير الذاتي اذ من الضروري ان يشارك هؤلاء العاملين في برامج تدريبية تساعدهم على القيام بأعمالهم الحالية أو تطوير اساليب وطرق وادوات تنفيذهم </a:t>
            </a:r>
            <a:r>
              <a:rPr lang="ar-IQ" b="1" dirty="0" smtClean="0"/>
              <a:t>لأعمالهم </a:t>
            </a:r>
            <a:r>
              <a:rPr lang="ar-IQ" b="1" dirty="0"/>
              <a:t>الحالية، خاصة وان المنظمة قد لا تستطيع ترفيعهم أو تضمن تقدمهم ان مساعدتهم في تطوير عملهم الحالي سيخلق لديهم حالة من الرضا.</a:t>
            </a:r>
          </a:p>
          <a:p>
            <a:pPr marL="0" indent="0" algn="r" rtl="1">
              <a:buNone/>
            </a:pPr>
            <a:endParaRPr lang="en-US" dirty="0"/>
          </a:p>
        </p:txBody>
      </p:sp>
    </p:spTree>
    <p:extLst>
      <p:ext uri="{BB962C8B-B14F-4D97-AF65-F5344CB8AC3E}">
        <p14:creationId xmlns:p14="http://schemas.microsoft.com/office/powerpoint/2010/main" val="3381869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458200" cy="6629400"/>
          </a:xfrm>
        </p:spPr>
        <p:txBody>
          <a:bodyPr>
            <a:normAutofit fontScale="70000" lnSpcReduction="20000"/>
          </a:bodyPr>
          <a:lstStyle/>
          <a:p>
            <a:pPr marL="0" indent="0" algn="justLow" rtl="1">
              <a:lnSpc>
                <a:spcPct val="150000"/>
              </a:lnSpc>
              <a:buNone/>
            </a:pPr>
            <a:r>
              <a:rPr lang="ar-S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أنواع الهضبة الوظيفية</a:t>
            </a:r>
          </a:p>
          <a:p>
            <a:pPr marL="0" indent="0" algn="justLow" rtl="1">
              <a:lnSpc>
                <a:spcPct val="150000"/>
              </a:lnSpc>
              <a:buNone/>
            </a:pPr>
            <a:r>
              <a:rPr lang="ar-SA" b="1" dirty="0"/>
              <a:t>لقد صنفت الهضبة الوظيفية إلى عدد من التصانيف بحسب اراء الباحثين واختلفوا في ذلك حسب ما لاحظوه من توجهات المنظمات ، ويمكن اعتماد ما توجه اليه الباحثون في تصنيف الهضبة الوظيفية وكما يلي :</a:t>
            </a:r>
          </a:p>
          <a:p>
            <a:pPr marL="0" indent="0" algn="justLow" rtl="1">
              <a:lnSpc>
                <a:spcPct val="150000"/>
              </a:lnSpc>
              <a:buNone/>
            </a:pPr>
            <a:r>
              <a:rPr lang="ar-S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‌أ-الهضبة </a:t>
            </a:r>
            <a:r>
              <a:rPr lang="ar-S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الهيكلية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structural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plateau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en-US" b="1" dirty="0" smtClean="0"/>
          </a:p>
          <a:p>
            <a:pPr marL="0" indent="0" algn="justLow" rtl="1">
              <a:lnSpc>
                <a:spcPct val="150000"/>
              </a:lnSpc>
              <a:buNone/>
            </a:pPr>
            <a:r>
              <a:rPr lang="ar-IQ" b="1" dirty="0"/>
              <a:t>ت</a:t>
            </a:r>
            <a:r>
              <a:rPr lang="ar-SA" b="1" dirty="0" smtClean="0"/>
              <a:t>عرف </a:t>
            </a:r>
            <a:r>
              <a:rPr lang="ar-SA" b="1" dirty="0"/>
              <a:t>على انها انعدام أو قلة فرص الانتقال العمودي للعاملين داخل المنظمة. وقد تكون مشكلة تنظيمية عندما لا يمكن ملء منصب معين بأكثر المرشحين المؤهلين والمتاحين ، لأن هذا المرشح لا يرغب في قبول المسؤولية الجديدة. وتعتبر افتراض للنموذج التقليدي للمسارات الوظيفية، ويتم تعريفها على أنها نقطة في الحياة الوظيفية للفرد حيث لا يرى الفرد إلا فرصة ضئيلة لمزيد من الحركة الرأسية داخل المؤسسة. تنشأ الهضبة الهيكلية عندما تكون هناك عروض (ترويجية) أقل بسبب الهيكل الهرمي للمنظمات. كما وتنتج عندما يكون الفرد لديه فرصة ضئيلة لمزيد من الحركة العمودية داخل المنظمة</a:t>
            </a:r>
            <a:r>
              <a:rPr lang="ar-SA" b="1" dirty="0" smtClean="0"/>
              <a:t>.</a:t>
            </a:r>
            <a:endParaRPr lang="ar-SA" b="1" dirty="0"/>
          </a:p>
          <a:p>
            <a:pPr marL="0" indent="0" algn="justLow" rtl="1">
              <a:lnSpc>
                <a:spcPct val="150000"/>
              </a:lnSpc>
              <a:buNone/>
            </a:pPr>
            <a:r>
              <a:rPr lang="ar-S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‌ب-هضبه </a:t>
            </a:r>
            <a:r>
              <a:rPr lang="ar-S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محتوى الوظيفة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job content plateau : </a:t>
            </a:r>
            <a:endParaRPr lang="en-US" b="1" dirty="0" smtClean="0"/>
          </a:p>
          <a:p>
            <a:pPr marL="0" indent="0" algn="justLow" rtl="1">
              <a:lnSpc>
                <a:spcPct val="150000"/>
              </a:lnSpc>
              <a:buNone/>
            </a:pPr>
            <a:r>
              <a:rPr lang="ar-IQ" b="1" dirty="0" smtClean="0"/>
              <a:t>تعد ام</a:t>
            </a:r>
            <a:r>
              <a:rPr lang="ar-SA" b="1" dirty="0" smtClean="0"/>
              <a:t>تداد نظري للهضبة الهيكلية، والتي تحدث عندما لا يعد الفرد </a:t>
            </a:r>
            <a:r>
              <a:rPr lang="ar-SA" b="1" dirty="0" err="1" smtClean="0"/>
              <a:t>بواجه</a:t>
            </a:r>
            <a:r>
              <a:rPr lang="ar-SA" b="1" dirty="0" smtClean="0"/>
              <a:t> تحديات بسبب وظيفته أو مسؤولياته الوظيفية وليس لديه أي شيء جديد للتعلم، مما يجعله ينظر إلى الركود في حياته المهنية. وقد يحتاج بعض الأشخاص الآخرين لأداء نفس الوظيفة مرارا وتكرارا لعدد من السنوات فلذلك يعرف باسم هضبة محتوى الوظيفة. فعندما يتقن الشخص وظيفته بشكل مثالي أو أنه غير قادر على تعلم المزيد، تحدث هضبة المحتوى. وعلى الرغم من أن الأشخاص المحترفين هم عرضة لهذه الظاهرة. لكن أن أي شخص معرض أو قد يواجه هذه الظاهرة إذا كانت المسؤوليات والقضايا متكررة عليه .</a:t>
            </a:r>
          </a:p>
          <a:p>
            <a:pPr marL="0" indent="0" algn="r" rtl="1">
              <a:lnSpc>
                <a:spcPct val="150000"/>
              </a:lnSpc>
              <a:buNone/>
            </a:pPr>
            <a:endParaRPr lang="en-US" dirty="0"/>
          </a:p>
        </p:txBody>
      </p:sp>
    </p:spTree>
    <p:extLst>
      <p:ext uri="{BB962C8B-B14F-4D97-AF65-F5344CB8AC3E}">
        <p14:creationId xmlns:p14="http://schemas.microsoft.com/office/powerpoint/2010/main" val="267163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228600"/>
            <a:ext cx="8305800" cy="6245352"/>
          </a:xfrm>
        </p:spPr>
        <p:txBody>
          <a:bodyPr>
            <a:normAutofit/>
          </a:bodyPr>
          <a:lstStyle/>
          <a:p>
            <a:pPr marL="0" indent="0" algn="justLow" rtl="1">
              <a:buSzPct val="102000"/>
              <a:buNone/>
            </a:pP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‌ج- الهضبة </a:t>
            </a:r>
            <a:r>
              <a:rPr lang="ar-IQ"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المهنية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professional plateau: </a:t>
            </a:r>
            <a:endPar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lgn="justLow" rtl="1">
              <a:buSzPct val="102000"/>
              <a:buNone/>
            </a:pPr>
            <a:r>
              <a:rPr lang="ar-IQ" b="1" dirty="0"/>
              <a:t>ن</a:t>
            </a:r>
            <a:r>
              <a:rPr lang="ar-IQ" b="1" dirty="0" smtClean="0"/>
              <a:t>تعلق </a:t>
            </a:r>
            <a:r>
              <a:rPr lang="ar-IQ" b="1" dirty="0"/>
              <a:t>بما يمكن الموظفين من إتقان مهارات جديدة لتعزيز قابلية التوظيف والقدرة على انجاز العمل وتعني النقطة التي لا يهتم الموظف عندها بعمله ويشعر بالملل ولا يريد تعلم مهارات وخبرات جديدة. كما تعد الهضبة المهنية النقطة التي يجد فيها الموظفون ان وظائفهم غير مجدية ويقدمون القليل من الفرص للتطوير المهني وإمكانية التوظيف في المستقبل. بالإضافة إلى ذلك ، لا تهتم الهضبة المهنية فقط بمحتويات الوظائف، ولكن أيضا ما إذا كانت الوظيفة تمكن الموظفين من إتقان مهارات جديدة لتعزيز قابلية التوظيف والقدرة على التسويق . </a:t>
            </a:r>
          </a:p>
          <a:p>
            <a:pPr marL="0" indent="0" algn="justLow" rtl="1">
              <a:buSzPct val="102000"/>
              <a:buNone/>
            </a:pP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 الهضبة </a:t>
            </a:r>
            <a:r>
              <a:rPr lang="ar-IQ"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الشخصية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Personal plateau : </a:t>
            </a:r>
            <a:endPar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lgn="justLow" rtl="1">
              <a:buSzPct val="102000"/>
              <a:buNone/>
            </a:pPr>
            <a:r>
              <a:rPr lang="ar-IQ" b="1" dirty="0" smtClean="0"/>
              <a:t>في </a:t>
            </a:r>
            <a:r>
              <a:rPr lang="ar-IQ" b="1" dirty="0"/>
              <a:t>هذا النوع من الهضاب فان العاملين لا يرغبون في الحصول على مستوى وظيفي أعلى بسبب عدم امتلاكهم المهارات المهنية والفنية أو بسبب الانحرافات الموجودة في مسارهم الوظيفي السابق، وهناك بعض العاملين الذين ربما لا يريدون أن يترقوا أكثر حتى لو كانوا يمتلكون المهارات والقدرات وهذا النوع من الهضبة سببه الموظف نفسه. ان الهضبة الشخصية ليست مشكلة شخصية لأن الفرد قد اختارها. تحدث الهضبة الوظيفية الشخصية عندما يكون لدى الموظفين القدرة ، ولكن ليس لديهم حافز أكبر للتقدم الوظيفي، ولن يكون لديهم مسؤوليات إضافية.</a:t>
            </a:r>
          </a:p>
          <a:p>
            <a:pPr marL="0" indent="0" algn="justLow" rtl="1">
              <a:buSzPct val="102000"/>
              <a:buNone/>
            </a:pPr>
            <a:endParaRPr lang="ar-IQ" dirty="0" smtClean="0"/>
          </a:p>
        </p:txBody>
      </p:sp>
    </p:spTree>
    <p:extLst>
      <p:ext uri="{BB962C8B-B14F-4D97-AF65-F5344CB8AC3E}">
        <p14:creationId xmlns:p14="http://schemas.microsoft.com/office/powerpoint/2010/main" val="1553659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67600" cy="639762"/>
          </a:xfrm>
        </p:spPr>
        <p:txBody>
          <a:bodyPr anchor="t">
            <a:normAutofit fontScale="90000"/>
          </a:bodyPr>
          <a:lstStyle/>
          <a:p>
            <a:pPr algn="r" rtl="1"/>
            <a:r>
              <a:rPr lang="ar-IQ" sz="3600" b="1" dirty="0" smtClean="0">
                <a:solidFill>
                  <a:schemeClr val="accent1"/>
                </a:solidFill>
              </a:rPr>
              <a:t>المقدمة</a:t>
            </a:r>
            <a:endParaRPr lang="en-US" b="1" dirty="0">
              <a:solidFill>
                <a:schemeClr val="accent1"/>
              </a:solidFill>
            </a:endParaRPr>
          </a:p>
        </p:txBody>
      </p:sp>
      <p:sp>
        <p:nvSpPr>
          <p:cNvPr id="3" name="Content Placeholder 2"/>
          <p:cNvSpPr>
            <a:spLocks noGrp="1"/>
          </p:cNvSpPr>
          <p:nvPr>
            <p:ph sz="quarter" idx="1"/>
          </p:nvPr>
        </p:nvSpPr>
        <p:spPr>
          <a:xfrm>
            <a:off x="2743200" y="762000"/>
            <a:ext cx="6019800" cy="5943600"/>
          </a:xfrm>
        </p:spPr>
        <p:txBody>
          <a:bodyPr>
            <a:noAutofit/>
          </a:bodyPr>
          <a:lstStyle/>
          <a:p>
            <a:pPr marL="0" indent="0" algn="justLow" rtl="1">
              <a:lnSpc>
                <a:spcPct val="150000"/>
              </a:lnSpc>
              <a:buNone/>
            </a:pPr>
            <a:r>
              <a:rPr lang="ar-IQ" sz="1600" b="1" dirty="0"/>
              <a:t>تواجه المنظمات حاليا تعقيدات بيئية داخلية وخارجية أدت الى زيادة الضغوط والصراعات على العاملين وفيما بينهم. وكان أهم ما نشأ عن ذلك ما اصطلح على تسميته بالهضبة الوظيفية. والذي يشير ببساطة الى حالة من الانسداد في مجال السلم المهني للموظف وتوقف ترقيته ما ينعكس على اداءه </a:t>
            </a:r>
            <a:r>
              <a:rPr lang="ar-IQ" sz="1600" b="1" dirty="0" err="1"/>
              <a:t>وكفائته</a:t>
            </a:r>
            <a:r>
              <a:rPr lang="ar-IQ" sz="1600" b="1" dirty="0"/>
              <a:t> ، وهذه الحالة تحصل عند النقاء عوامل متعددة منها ما هو شخصي ومنها ما هو هيكلي ومنها لظروف البيئة ، وتكون نتائج الهضبة سلبية على الموظف والمنظمة. وقد ادرك الباحثون خطورة تأثير الهضبة الوظيفية على المنظمة وفاعليتها ، ومن ذلك تأثيراتها على جودة حياة العمل وما يرتبط بذلك من دراسة وتحليل ممارسات إدارة الموارد البشرية في المنظمات من اجل حياة وظيفية أفضل. ولما كان سعي مديري الموارد البشرية تحديداً لمواجهة الضغوطات والصراعات في المنظمة من خلال خلق بيئة عمل مناسبة وناجحة وتطويرها باستمرار لتكون أكثر إيجابية لمنظمات الاعمال والعاملين فيها، والاسهام في زيادة دافعيتهم وكفاءتهم وشعورهم بالرضا ، فضلا عن مساعدة العاملين في جعل سلوكياتهم ايجابية أمام التحديات والضغوط التي تواجههم من خلال التأكيد على التساوي بفرص الترقية والحوافز لما له من تأثير على رفع جودة حياة العمل، وأيضاً لمساعدتهم على التفاعل مع الإدارة وكشف السلبيات والتفاعل معها بإيجابية وتوظيف وتنمية قدراتهم لزيادة مستوى الأداء والإنتاجية، فقد تنبهت الإدارة لوجود تأثيرات للهضبة الوظيفية على جودة حياة العمل</a:t>
            </a:r>
            <a:endParaRPr lang="en-US" sz="1400" b="1" dirty="0"/>
          </a:p>
        </p:txBody>
      </p:sp>
      <p:pic>
        <p:nvPicPr>
          <p:cNvPr id="2050" name="Picture 2"/>
          <p:cNvPicPr>
            <a:picLocks noChangeAspect="1" noChangeArrowheads="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20782" y="0"/>
            <a:ext cx="279861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76182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153400" cy="6092952"/>
          </a:xfrm>
        </p:spPr>
        <p:txBody>
          <a:bodyPr>
            <a:normAutofit fontScale="55000" lnSpcReduction="20000"/>
          </a:bodyPr>
          <a:lstStyle/>
          <a:p>
            <a:pPr marL="0" marR="0" indent="0" algn="justLow" rtl="1">
              <a:lnSpc>
                <a:spcPct val="115000"/>
              </a:lnSpc>
              <a:spcBef>
                <a:spcPts val="0"/>
              </a:spcBef>
              <a:spcAft>
                <a:spcPts val="1000"/>
              </a:spcAft>
              <a:buNone/>
            </a:pPr>
            <a:r>
              <a:rPr lang="ar-IQ" sz="2800" b="1" dirty="0">
                <a:solidFill>
                  <a:srgbClr val="FF0000"/>
                </a:solidFill>
                <a:latin typeface="Calibri"/>
                <a:ea typeface="Calibri"/>
                <a:cs typeface="Simplified Arabic"/>
              </a:rPr>
              <a:t>المصادر</a:t>
            </a:r>
            <a:endParaRPr lang="en-US" sz="1800" dirty="0">
              <a:latin typeface="Calibri"/>
              <a:ea typeface="Calibri"/>
              <a:cs typeface="Arial"/>
            </a:endParaRPr>
          </a:p>
          <a:p>
            <a:pPr marL="342900" marR="0" lvl="0" indent="-342900" algn="justLow" rtl="1">
              <a:lnSpc>
                <a:spcPct val="120000"/>
              </a:lnSpc>
              <a:spcBef>
                <a:spcPts val="0"/>
              </a:spcBef>
              <a:spcAft>
                <a:spcPts val="0"/>
              </a:spcAft>
              <a:buFont typeface="+mj-lt"/>
              <a:buAutoNum type="arabicPeriod"/>
            </a:pPr>
            <a:r>
              <a:rPr lang="ar-SA" sz="2900" dirty="0">
                <a:latin typeface="Calibri"/>
                <a:ea typeface="Calibri"/>
                <a:cs typeface="Simplified Arabic"/>
              </a:rPr>
              <a:t>السلطاني، سعدية </a:t>
            </a:r>
            <a:r>
              <a:rPr lang="ar-SA" sz="2900" dirty="0" err="1">
                <a:latin typeface="Calibri"/>
                <a:ea typeface="Calibri"/>
                <a:cs typeface="Simplified Arabic"/>
              </a:rPr>
              <a:t>حايف</a:t>
            </a:r>
            <a:r>
              <a:rPr lang="ar-SA" sz="2900" dirty="0">
                <a:latin typeface="Calibri"/>
                <a:ea typeface="Calibri"/>
                <a:cs typeface="Simplified Arabic"/>
              </a:rPr>
              <a:t> كاظم</a:t>
            </a:r>
            <a:r>
              <a:rPr lang="en-US" sz="2900" dirty="0">
                <a:latin typeface="Simplified Arabic"/>
                <a:ea typeface="Calibri"/>
                <a:cs typeface="Arial"/>
              </a:rPr>
              <a:t> ( 2015 ) </a:t>
            </a:r>
            <a:r>
              <a:rPr lang="ar-SA" sz="2900" dirty="0">
                <a:latin typeface="Calibri"/>
                <a:ea typeface="Calibri"/>
                <a:cs typeface="Simplified Arabic"/>
              </a:rPr>
              <a:t>، المنظور النفسي للهضبة الوظيفية وانعكاساتها على المرتكزات الفلسفية لاستراتيجيات الموارد البشرية</a:t>
            </a:r>
            <a:r>
              <a:rPr lang="en-US" sz="2900" dirty="0">
                <a:latin typeface="Simplified Arabic"/>
                <a:ea typeface="Calibri"/>
                <a:cs typeface="Arial"/>
              </a:rPr>
              <a:t> - </a:t>
            </a:r>
            <a:r>
              <a:rPr lang="ar-SA" sz="2900" dirty="0">
                <a:latin typeface="Calibri"/>
                <a:ea typeface="Calibri"/>
                <a:cs typeface="Simplified Arabic"/>
              </a:rPr>
              <a:t>دراسة استطلاعية تحليلية في عينة من المنظمات العراقية ، أطروحة دكتوراه إدارة أعمال</a:t>
            </a:r>
            <a:r>
              <a:rPr lang="en-US" sz="2900" dirty="0">
                <a:latin typeface="Simplified Arabic"/>
                <a:ea typeface="Calibri"/>
                <a:cs typeface="Arial"/>
              </a:rPr>
              <a:t> - </a:t>
            </a:r>
            <a:r>
              <a:rPr lang="ar-SA" sz="2900" dirty="0">
                <a:latin typeface="Calibri"/>
                <a:ea typeface="Calibri"/>
                <a:cs typeface="Simplified Arabic"/>
              </a:rPr>
              <a:t>كلية الإدارة والاقتصاد</a:t>
            </a:r>
            <a:r>
              <a:rPr lang="en-US" sz="2900" dirty="0">
                <a:latin typeface="Simplified Arabic"/>
                <a:ea typeface="Calibri"/>
                <a:cs typeface="Arial"/>
              </a:rPr>
              <a:t>- </a:t>
            </a:r>
            <a:r>
              <a:rPr lang="ar-SA" sz="2900" dirty="0">
                <a:latin typeface="Calibri"/>
                <a:ea typeface="Calibri"/>
                <a:cs typeface="Simplified Arabic"/>
              </a:rPr>
              <a:t>جامعة كربلاء</a:t>
            </a:r>
            <a:r>
              <a:rPr lang="en-US" sz="2900" dirty="0">
                <a:latin typeface="Simplified Arabic"/>
                <a:ea typeface="Calibri"/>
                <a:cs typeface="Arial"/>
              </a:rPr>
              <a:t>.</a:t>
            </a:r>
            <a:endParaRPr lang="en-US" sz="2200" dirty="0">
              <a:latin typeface="Calibri"/>
              <a:ea typeface="Calibri"/>
              <a:cs typeface="Arial"/>
            </a:endParaRPr>
          </a:p>
          <a:p>
            <a:pPr marL="342900" lvl="0" indent="-342900" algn="justLow">
              <a:lnSpc>
                <a:spcPct val="120000"/>
              </a:lnSpc>
              <a:spcBef>
                <a:spcPts val="0"/>
              </a:spcBef>
              <a:buFont typeface="+mj-lt"/>
              <a:buAutoNum type="arabicPeriod"/>
            </a:pPr>
            <a:r>
              <a:rPr lang="en-US" sz="2900" dirty="0" err="1">
                <a:latin typeface="Times New Roman"/>
                <a:ea typeface="Calibri"/>
                <a:cs typeface="Arial"/>
              </a:rPr>
              <a:t>Agolla</a:t>
            </a:r>
            <a:r>
              <a:rPr lang="en-US" sz="2900" dirty="0">
                <a:latin typeface="Times New Roman"/>
                <a:ea typeface="Calibri"/>
                <a:cs typeface="Arial"/>
              </a:rPr>
              <a:t>, Joseph E. &amp; </a:t>
            </a:r>
            <a:r>
              <a:rPr lang="en-US" sz="2900" dirty="0" err="1">
                <a:latin typeface="Times New Roman"/>
                <a:ea typeface="Calibri"/>
                <a:cs typeface="Arial"/>
              </a:rPr>
              <a:t>Ongori</a:t>
            </a:r>
            <a:r>
              <a:rPr lang="en-US" sz="2900" dirty="0">
                <a:latin typeface="Times New Roman"/>
                <a:ea typeface="Calibri"/>
                <a:cs typeface="Arial"/>
              </a:rPr>
              <a:t>, Henry, (2009)Paradigm shift in managing career plateau in </a:t>
            </a:r>
            <a:r>
              <a:rPr lang="en-US" sz="2900" dirty="0" err="1">
                <a:latin typeface="Times New Roman"/>
                <a:ea typeface="Calibri"/>
                <a:cs typeface="Arial"/>
              </a:rPr>
              <a:t>organisation</a:t>
            </a:r>
            <a:r>
              <a:rPr lang="en-US" sz="2900" dirty="0">
                <a:latin typeface="Times New Roman"/>
                <a:ea typeface="Calibri"/>
                <a:cs typeface="Arial"/>
              </a:rPr>
              <a:t>: The best strategy to minimize employee intention to quit, African Journal of Business Management Vol.3 No.6, pp. 268-271,</a:t>
            </a:r>
            <a:endParaRPr lang="en-US" sz="2200" dirty="0">
              <a:latin typeface="Calibri"/>
              <a:ea typeface="Calibri"/>
              <a:cs typeface="Arial"/>
            </a:endParaRPr>
          </a:p>
          <a:p>
            <a:pPr marL="342900" lvl="0" indent="-342900" algn="justLow">
              <a:lnSpc>
                <a:spcPct val="120000"/>
              </a:lnSpc>
              <a:spcBef>
                <a:spcPts val="0"/>
              </a:spcBef>
              <a:buFont typeface="+mj-lt"/>
              <a:buAutoNum type="arabicPeriod"/>
            </a:pPr>
            <a:r>
              <a:rPr lang="en-US" sz="2900" dirty="0">
                <a:latin typeface="Times New Roman"/>
                <a:ea typeface="Calibri"/>
                <a:cs typeface="Arial"/>
              </a:rPr>
              <a:t>Bergin Natasha </a:t>
            </a:r>
            <a:r>
              <a:rPr lang="en-US" sz="2900" dirty="0" err="1">
                <a:latin typeface="Times New Roman"/>
                <a:ea typeface="Calibri"/>
                <a:cs typeface="Arial"/>
              </a:rPr>
              <a:t>Herbst</a:t>
            </a:r>
            <a:r>
              <a:rPr lang="en-US" sz="2900" dirty="0">
                <a:latin typeface="Times New Roman"/>
                <a:ea typeface="Calibri"/>
                <a:cs typeface="Arial"/>
              </a:rPr>
              <a:t>, (2014) Is career plateau a relevant concept in the Irish Financial Sector post- Celtic Tiger years</a:t>
            </a:r>
            <a:r>
              <a:rPr lang="ar-SA" sz="2900" dirty="0">
                <a:latin typeface="Calibri"/>
                <a:ea typeface="Calibri"/>
              </a:rPr>
              <a:t>؟</a:t>
            </a:r>
            <a:r>
              <a:rPr lang="en-US" sz="2900" dirty="0">
                <a:latin typeface="Times New Roman"/>
                <a:ea typeface="Calibri"/>
                <a:cs typeface="Arial"/>
              </a:rPr>
              <a:t>Master of Arts in Human Resource Management National College of Ireland</a:t>
            </a:r>
            <a:endParaRPr lang="en-US" sz="2200" dirty="0">
              <a:latin typeface="Calibri"/>
              <a:ea typeface="Calibri"/>
              <a:cs typeface="Arial"/>
            </a:endParaRPr>
          </a:p>
          <a:p>
            <a:pPr marL="342900" lvl="0" indent="-342900" algn="justLow">
              <a:lnSpc>
                <a:spcPct val="120000"/>
              </a:lnSpc>
              <a:spcBef>
                <a:spcPts val="0"/>
              </a:spcBef>
              <a:buFont typeface="+mj-lt"/>
              <a:buAutoNum type="arabicPeriod"/>
            </a:pPr>
            <a:r>
              <a:rPr lang="en-US" sz="2900" dirty="0">
                <a:latin typeface="Times New Roman"/>
                <a:ea typeface="Calibri"/>
                <a:cs typeface="Arial"/>
              </a:rPr>
              <a:t>Clark, James W., (2004)career plateaus in retail </a:t>
            </a:r>
            <a:r>
              <a:rPr lang="en-US" sz="2900" dirty="0" err="1">
                <a:latin typeface="Times New Roman"/>
                <a:ea typeface="Calibri"/>
                <a:cs typeface="Arial"/>
              </a:rPr>
              <a:t>management,Southern</a:t>
            </a:r>
            <a:r>
              <a:rPr lang="en-US" sz="2900" dirty="0">
                <a:latin typeface="Times New Roman"/>
                <a:ea typeface="Calibri"/>
                <a:cs typeface="Arial"/>
              </a:rPr>
              <a:t> Arkansas University, Proceedings of the Annual Meeting of the Association of Collegiate Marketing Educators.</a:t>
            </a:r>
            <a:endParaRPr lang="en-US" sz="2200" dirty="0">
              <a:latin typeface="Calibri"/>
              <a:ea typeface="Calibri"/>
              <a:cs typeface="Arial"/>
            </a:endParaRPr>
          </a:p>
          <a:p>
            <a:pPr marL="342900" lvl="0" indent="-342900" algn="justLow">
              <a:lnSpc>
                <a:spcPct val="120000"/>
              </a:lnSpc>
              <a:spcBef>
                <a:spcPts val="0"/>
              </a:spcBef>
              <a:buFont typeface="+mj-lt"/>
              <a:buAutoNum type="arabicPeriod"/>
            </a:pPr>
            <a:r>
              <a:rPr lang="en-US" sz="2900" dirty="0">
                <a:latin typeface="Times New Roman"/>
                <a:ea typeface="Calibri"/>
                <a:cs typeface="Arial"/>
              </a:rPr>
              <a:t>Devi, </a:t>
            </a:r>
            <a:r>
              <a:rPr lang="en-US" sz="2900" dirty="0" err="1">
                <a:latin typeface="Times New Roman"/>
                <a:ea typeface="Calibri"/>
                <a:cs typeface="Arial"/>
              </a:rPr>
              <a:t>Shakila.A.R</a:t>
            </a:r>
            <a:r>
              <a:rPr lang="en-US" sz="2900" dirty="0">
                <a:latin typeface="Times New Roman"/>
                <a:ea typeface="Calibri"/>
                <a:cs typeface="Arial"/>
              </a:rPr>
              <a:t>, </a:t>
            </a:r>
            <a:r>
              <a:rPr lang="en-US" sz="2900" dirty="0" err="1">
                <a:latin typeface="Times New Roman"/>
                <a:ea typeface="Calibri"/>
                <a:cs typeface="Arial"/>
              </a:rPr>
              <a:t>Rabiyathul</a:t>
            </a:r>
            <a:r>
              <a:rPr lang="en-US" sz="2900" dirty="0">
                <a:latin typeface="Times New Roman"/>
                <a:ea typeface="Calibri"/>
                <a:cs typeface="Arial"/>
              </a:rPr>
              <a:t> </a:t>
            </a:r>
            <a:r>
              <a:rPr lang="en-US" sz="2900" dirty="0" err="1">
                <a:latin typeface="Times New Roman"/>
                <a:ea typeface="Calibri"/>
                <a:cs typeface="Arial"/>
              </a:rPr>
              <a:t>Basariya</a:t>
            </a:r>
            <a:r>
              <a:rPr lang="en-US" sz="2900" dirty="0">
                <a:latin typeface="Times New Roman"/>
                <a:ea typeface="Calibri"/>
                <a:cs typeface="Arial"/>
              </a:rPr>
              <a:t>.(2018) , "Career Plateau of Employees and its Causes, International Journal of Advanced Research in Science, Engineering and Technology, Vol. 4, No.3.</a:t>
            </a:r>
            <a:endParaRPr lang="en-US" sz="2200" dirty="0">
              <a:latin typeface="Calibri"/>
              <a:ea typeface="Calibri"/>
              <a:cs typeface="Arial"/>
            </a:endParaRPr>
          </a:p>
          <a:p>
            <a:pPr marL="342900" lvl="0" indent="-342900" algn="justLow">
              <a:lnSpc>
                <a:spcPct val="120000"/>
              </a:lnSpc>
              <a:spcBef>
                <a:spcPts val="0"/>
              </a:spcBef>
              <a:buFont typeface="+mj-lt"/>
              <a:buAutoNum type="arabicPeriod"/>
            </a:pPr>
            <a:r>
              <a:rPr lang="en-US" sz="2900" dirty="0">
                <a:latin typeface="Times New Roman"/>
                <a:ea typeface="Calibri"/>
                <a:cs typeface="Arial"/>
              </a:rPr>
              <a:t>Feldman, Daniel C. &amp; Barton A. </a:t>
            </a:r>
            <a:r>
              <a:rPr lang="en-US" sz="2900" dirty="0" err="1">
                <a:latin typeface="Times New Roman"/>
                <a:ea typeface="Calibri"/>
                <a:cs typeface="Arial"/>
              </a:rPr>
              <a:t>Weitz</a:t>
            </a:r>
            <a:r>
              <a:rPr lang="en-US" sz="2900" dirty="0">
                <a:latin typeface="Times New Roman"/>
                <a:ea typeface="Calibri"/>
                <a:cs typeface="Arial"/>
              </a:rPr>
              <a:t>, (1998)Career Plateaus Reconsidered University of Florida / Journal of management, Individual Skills, and Abilities, Vol. 14, No.1. 56</a:t>
            </a:r>
            <a:endParaRPr lang="en-US" sz="2200" dirty="0">
              <a:latin typeface="Calibri"/>
              <a:ea typeface="Calibri"/>
              <a:cs typeface="Arial"/>
            </a:endParaRPr>
          </a:p>
          <a:p>
            <a:pPr marL="342900" lvl="0" indent="-342900" algn="justLow">
              <a:lnSpc>
                <a:spcPct val="120000"/>
              </a:lnSpc>
              <a:spcBef>
                <a:spcPts val="0"/>
              </a:spcBef>
              <a:buFont typeface="+mj-lt"/>
              <a:buAutoNum type="arabicPeriod"/>
            </a:pPr>
            <a:r>
              <a:rPr lang="en-US" sz="2900" dirty="0" err="1">
                <a:latin typeface="Times New Roman"/>
                <a:ea typeface="Calibri"/>
                <a:cs typeface="Arial"/>
              </a:rPr>
              <a:t>Njuguna</a:t>
            </a:r>
            <a:r>
              <a:rPr lang="en-US" sz="2900" dirty="0">
                <a:latin typeface="Times New Roman"/>
                <a:ea typeface="Calibri"/>
                <a:cs typeface="Arial"/>
              </a:rPr>
              <a:t>, </a:t>
            </a:r>
            <a:r>
              <a:rPr lang="en-US" sz="2900" dirty="0" err="1">
                <a:latin typeface="Times New Roman"/>
                <a:ea typeface="Calibri"/>
                <a:cs typeface="Arial"/>
              </a:rPr>
              <a:t>bernard</a:t>
            </a:r>
            <a:r>
              <a:rPr lang="en-US" sz="2900" dirty="0">
                <a:latin typeface="Times New Roman"/>
                <a:ea typeface="Calibri"/>
                <a:cs typeface="Arial"/>
              </a:rPr>
              <a:t> </a:t>
            </a:r>
            <a:r>
              <a:rPr lang="en-US" sz="2900" dirty="0" err="1">
                <a:latin typeface="Times New Roman"/>
                <a:ea typeface="Calibri"/>
                <a:cs typeface="Arial"/>
              </a:rPr>
              <a:t>kabera</a:t>
            </a:r>
            <a:r>
              <a:rPr lang="en-US" sz="2900" dirty="0">
                <a:latin typeface="Times New Roman"/>
                <a:ea typeface="Calibri"/>
                <a:cs typeface="Arial"/>
              </a:rPr>
              <a:t> (2013) , Effects of career plateauing on attitudes and commitment of secondary school teachers towards their work in </a:t>
            </a:r>
            <a:r>
              <a:rPr lang="en-US" sz="2900" dirty="0" err="1">
                <a:latin typeface="Times New Roman"/>
                <a:ea typeface="Calibri"/>
                <a:cs typeface="Arial"/>
              </a:rPr>
              <a:t>ruiru</a:t>
            </a:r>
            <a:r>
              <a:rPr lang="en-US" sz="2900" dirty="0">
                <a:latin typeface="Times New Roman"/>
                <a:ea typeface="Calibri"/>
                <a:cs typeface="Arial"/>
              </a:rPr>
              <a:t> and </a:t>
            </a:r>
            <a:r>
              <a:rPr lang="en-US" sz="2900" dirty="0" err="1">
                <a:latin typeface="Times New Roman"/>
                <a:ea typeface="Calibri"/>
                <a:cs typeface="Arial"/>
              </a:rPr>
              <a:t>thika</a:t>
            </a:r>
            <a:r>
              <a:rPr lang="en-US" sz="2900" dirty="0">
                <a:latin typeface="Times New Roman"/>
                <a:ea typeface="Calibri"/>
                <a:cs typeface="Arial"/>
              </a:rPr>
              <a:t> west districts , A Research project submitted in partial fulfillment of the requirement for the award of master of business administration (Human resource management) School of business of </a:t>
            </a:r>
            <a:r>
              <a:rPr lang="en-US" sz="2900" dirty="0" err="1">
                <a:latin typeface="Times New Roman"/>
                <a:ea typeface="Calibri"/>
                <a:cs typeface="Arial"/>
              </a:rPr>
              <a:t>kenyatta</a:t>
            </a:r>
            <a:r>
              <a:rPr lang="en-US" sz="2900" dirty="0">
                <a:latin typeface="Times New Roman"/>
                <a:ea typeface="Calibri"/>
                <a:cs typeface="Arial"/>
              </a:rPr>
              <a:t> University</a:t>
            </a:r>
            <a:endParaRPr lang="en-US" sz="2200" dirty="0">
              <a:latin typeface="Calibri"/>
              <a:ea typeface="Calibri"/>
              <a:cs typeface="Arial"/>
            </a:endParaRPr>
          </a:p>
          <a:p>
            <a:pPr marL="0" rtl="1">
              <a:lnSpc>
                <a:spcPct val="115000"/>
              </a:lnSpc>
              <a:spcBef>
                <a:spcPts val="0"/>
              </a:spcBef>
              <a:spcAft>
                <a:spcPts val="1000"/>
              </a:spcAft>
            </a:pPr>
            <a:r>
              <a:rPr lang="en-US" sz="1800" dirty="0">
                <a:latin typeface="Calibri"/>
                <a:ea typeface="Calibri"/>
                <a:cs typeface="Arial"/>
              </a:rPr>
              <a:t> </a:t>
            </a:r>
          </a:p>
          <a:p>
            <a:pPr marL="0" indent="0" algn="r" rtl="1">
              <a:buNone/>
            </a:pPr>
            <a:endParaRPr lang="en-US" dirty="0"/>
          </a:p>
        </p:txBody>
      </p:sp>
    </p:spTree>
    <p:extLst>
      <p:ext uri="{BB962C8B-B14F-4D97-AF65-F5344CB8AC3E}">
        <p14:creationId xmlns:p14="http://schemas.microsoft.com/office/powerpoint/2010/main" val="3606998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458200" cy="6397752"/>
          </a:xfrm>
        </p:spPr>
        <p:txBody>
          <a:bodyPr>
            <a:normAutofit/>
          </a:bodyPr>
          <a:lstStyle/>
          <a:p>
            <a:pPr marL="342900" lvl="0" indent="-342900" algn="justLow">
              <a:lnSpc>
                <a:spcPct val="150000"/>
              </a:lnSpc>
              <a:spcBef>
                <a:spcPts val="0"/>
              </a:spcBef>
              <a:buClr>
                <a:srgbClr val="FE8637"/>
              </a:buClr>
              <a:buFont typeface="+mj-lt"/>
              <a:buAutoNum type="arabicPeriod" startAt="8"/>
            </a:pPr>
            <a:r>
              <a:rPr lang="en-US" sz="1200" dirty="0" err="1">
                <a:solidFill>
                  <a:prstClr val="black"/>
                </a:solidFill>
                <a:latin typeface="Times New Roman"/>
                <a:ea typeface="Calibri"/>
                <a:cs typeface="Arial"/>
              </a:rPr>
              <a:t>Oriarewo</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Godday</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Orziemgbe</a:t>
            </a:r>
            <a:r>
              <a:rPr lang="en-US" sz="1200" dirty="0">
                <a:solidFill>
                  <a:prstClr val="black"/>
                </a:solidFill>
                <a:latin typeface="Times New Roman"/>
                <a:ea typeface="Calibri"/>
                <a:cs typeface="Arial"/>
              </a:rPr>
              <a:t> &amp; </a:t>
            </a:r>
            <a:r>
              <a:rPr lang="en-US" sz="1200" dirty="0" err="1">
                <a:solidFill>
                  <a:prstClr val="black"/>
                </a:solidFill>
                <a:latin typeface="Times New Roman"/>
                <a:ea typeface="Calibri"/>
                <a:cs typeface="Arial"/>
              </a:rPr>
              <a:t>Agbim</a:t>
            </a:r>
            <a:r>
              <a:rPr lang="en-US" sz="1200" dirty="0">
                <a:solidFill>
                  <a:prstClr val="black"/>
                </a:solidFill>
                <a:latin typeface="Times New Roman"/>
                <a:ea typeface="Calibri"/>
                <a:cs typeface="Arial"/>
              </a:rPr>
              <a:t>, Kenneth </a:t>
            </a:r>
            <a:r>
              <a:rPr lang="en-US" sz="1200" dirty="0" err="1">
                <a:solidFill>
                  <a:prstClr val="black"/>
                </a:solidFill>
                <a:latin typeface="Times New Roman"/>
                <a:ea typeface="Calibri"/>
                <a:cs typeface="Arial"/>
              </a:rPr>
              <a:t>Chukwujioke</a:t>
            </a:r>
            <a:r>
              <a:rPr lang="en-US" sz="1200" dirty="0">
                <a:solidFill>
                  <a:prstClr val="black"/>
                </a:solidFill>
                <a:latin typeface="Times New Roman"/>
                <a:ea typeface="Calibri"/>
                <a:cs typeface="Arial"/>
              </a:rPr>
              <a:t> &amp; </a:t>
            </a:r>
            <a:r>
              <a:rPr lang="en-US" sz="1200" dirty="0" err="1">
                <a:solidFill>
                  <a:prstClr val="black"/>
                </a:solidFill>
                <a:latin typeface="Times New Roman"/>
                <a:ea typeface="Calibri"/>
                <a:cs typeface="Arial"/>
              </a:rPr>
              <a:t>Owoicho</a:t>
            </a:r>
            <a:r>
              <a:rPr lang="en-US" sz="1200" dirty="0">
                <a:solidFill>
                  <a:prstClr val="black"/>
                </a:solidFill>
                <a:latin typeface="Times New Roman"/>
                <a:ea typeface="Calibri"/>
                <a:cs typeface="Arial"/>
              </a:rPr>
              <a:t> Michael, (2013)Entrepreneurial Success, Knowledge Workers Plateauing and Turnover: The Impact of Relatedness International Journal of Scientific and Research Publications, Vol. 3, No. 6.</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a:solidFill>
                  <a:prstClr val="black"/>
                </a:solidFill>
                <a:latin typeface="Times New Roman"/>
                <a:ea typeface="Calibri"/>
                <a:cs typeface="Arial"/>
              </a:rPr>
              <a:t>SALAMI, Samuel O., (2010)Career </a:t>
            </a:r>
            <a:r>
              <a:rPr lang="en-US" sz="1200" dirty="0" err="1">
                <a:solidFill>
                  <a:prstClr val="black"/>
                </a:solidFill>
                <a:latin typeface="Times New Roman"/>
                <a:ea typeface="Calibri"/>
                <a:cs typeface="Arial"/>
              </a:rPr>
              <a:t>Plateuning</a:t>
            </a:r>
            <a:r>
              <a:rPr lang="en-US" sz="1200" dirty="0">
                <a:solidFill>
                  <a:prstClr val="black"/>
                </a:solidFill>
                <a:latin typeface="Times New Roman"/>
                <a:ea typeface="Calibri"/>
                <a:cs typeface="Arial"/>
              </a:rPr>
              <a:t> and Work Attitudes: Moderating Effects of Mentoring with Nigerian Employees </a:t>
            </a:r>
            <a:r>
              <a:rPr lang="en-US" sz="1200" dirty="0" err="1">
                <a:solidFill>
                  <a:prstClr val="black"/>
                </a:solidFill>
                <a:latin typeface="Times New Roman"/>
                <a:ea typeface="Calibri"/>
                <a:cs typeface="Arial"/>
              </a:rPr>
              <a:t>Kambala</a:t>
            </a:r>
            <a:r>
              <a:rPr lang="en-US" sz="1200" dirty="0">
                <a:solidFill>
                  <a:prstClr val="black"/>
                </a:solidFill>
                <a:latin typeface="Times New Roman"/>
                <a:ea typeface="Calibri"/>
                <a:cs typeface="Arial"/>
              </a:rPr>
              <a:t> International University, UGANDA </a:t>
            </a:r>
            <a:r>
              <a:rPr lang="en-US" sz="1200" dirty="0" err="1">
                <a:solidFill>
                  <a:prstClr val="black"/>
                </a:solidFill>
                <a:latin typeface="Times New Roman"/>
                <a:ea typeface="Calibri"/>
                <a:cs typeface="Arial"/>
              </a:rPr>
              <a:t>Uluslararası</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Sosyal</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Aratırmalar</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Dergisi</a:t>
            </a:r>
            <a:r>
              <a:rPr lang="en-US" sz="1200" dirty="0">
                <a:solidFill>
                  <a:prstClr val="black"/>
                </a:solidFill>
                <a:latin typeface="Times New Roman"/>
                <a:ea typeface="Calibri"/>
                <a:cs typeface="Arial"/>
              </a:rPr>
              <a:t> The Journal of International Social Research Vol. 3 No. 11.</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err="1">
                <a:solidFill>
                  <a:prstClr val="black"/>
                </a:solidFill>
                <a:latin typeface="Times New Roman"/>
                <a:ea typeface="Calibri"/>
                <a:cs typeface="Arial"/>
              </a:rPr>
              <a:t>Tharkude</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Dhanashree</a:t>
            </a:r>
            <a:r>
              <a:rPr lang="en-US" sz="1200" dirty="0">
                <a:solidFill>
                  <a:prstClr val="black"/>
                </a:solidFill>
                <a:latin typeface="Times New Roman"/>
                <a:ea typeface="Calibri"/>
                <a:cs typeface="Arial"/>
              </a:rPr>
              <a:t> &amp; </a:t>
            </a:r>
            <a:r>
              <a:rPr lang="en-US" sz="1200" dirty="0" err="1">
                <a:solidFill>
                  <a:prstClr val="black"/>
                </a:solidFill>
                <a:latin typeface="Times New Roman"/>
                <a:ea typeface="Calibri"/>
                <a:cs typeface="Arial"/>
              </a:rPr>
              <a:t>Gankar</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Sayalee</a:t>
            </a:r>
            <a:r>
              <a:rPr lang="en-US" sz="1200" dirty="0">
                <a:solidFill>
                  <a:prstClr val="black"/>
                </a:solidFill>
                <a:latin typeface="Times New Roman"/>
                <a:ea typeface="Calibri"/>
                <a:cs typeface="Arial"/>
              </a:rPr>
              <a:t>, (2018) An Empirical Research on Causes and Effects of Career Plateau on Individual Performance with reference to IT and </a:t>
            </a:r>
            <a:r>
              <a:rPr lang="en-US" sz="1200" dirty="0" err="1">
                <a:solidFill>
                  <a:prstClr val="black"/>
                </a:solidFill>
                <a:latin typeface="Times New Roman"/>
                <a:ea typeface="Calibri"/>
                <a:cs typeface="Arial"/>
              </a:rPr>
              <a:t>ITeS</a:t>
            </a:r>
            <a:r>
              <a:rPr lang="en-US" sz="1200" dirty="0">
                <a:solidFill>
                  <a:prstClr val="black"/>
                </a:solidFill>
                <a:latin typeface="Times New Roman"/>
                <a:ea typeface="Calibri"/>
                <a:cs typeface="Arial"/>
              </a:rPr>
              <a:t> organizations in Pune City, IJARIIE journal, Vol.4, No.2.</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a:solidFill>
                  <a:prstClr val="black"/>
                </a:solidFill>
                <a:latin typeface="Times New Roman"/>
                <a:ea typeface="Calibri"/>
                <a:cs typeface="Arial"/>
              </a:rPr>
              <a:t>Wei Su Tzu &amp; </a:t>
            </a:r>
            <a:r>
              <a:rPr lang="en-US" sz="1200" dirty="0" err="1">
                <a:solidFill>
                  <a:prstClr val="black"/>
                </a:solidFill>
                <a:latin typeface="Times New Roman"/>
                <a:ea typeface="Calibri"/>
                <a:cs typeface="Arial"/>
              </a:rPr>
              <a:t>Jyh</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Huei</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Kuo</a:t>
            </a:r>
            <a:r>
              <a:rPr lang="en-US" sz="1200" dirty="0">
                <a:solidFill>
                  <a:prstClr val="black"/>
                </a:solidFill>
                <a:latin typeface="Times New Roman"/>
                <a:ea typeface="Calibri"/>
                <a:cs typeface="Arial"/>
              </a:rPr>
              <a:t>&amp; Yu Ha Cheung&amp; Cheng </a:t>
            </a:r>
            <a:r>
              <a:rPr lang="en-US" sz="1200" dirty="0" err="1">
                <a:solidFill>
                  <a:prstClr val="black"/>
                </a:solidFill>
                <a:latin typeface="Times New Roman"/>
                <a:ea typeface="Calibri"/>
                <a:cs typeface="Arial"/>
              </a:rPr>
              <a:t>Ze</a:t>
            </a:r>
            <a:r>
              <a:rPr lang="en-US" sz="1200" dirty="0">
                <a:solidFill>
                  <a:prstClr val="black"/>
                </a:solidFill>
                <a:latin typeface="Times New Roman"/>
                <a:ea typeface="Calibri"/>
                <a:cs typeface="Arial"/>
              </a:rPr>
              <a:t> Hung&amp; Shih </a:t>
            </a:r>
            <a:r>
              <a:rPr lang="en-US" sz="1200" dirty="0" err="1">
                <a:solidFill>
                  <a:prstClr val="black"/>
                </a:solidFill>
                <a:latin typeface="Times New Roman"/>
                <a:ea typeface="Calibri"/>
                <a:cs typeface="Arial"/>
              </a:rPr>
              <a:t>Hao</a:t>
            </a:r>
            <a:r>
              <a:rPr lang="en-US" sz="1200" dirty="0">
                <a:solidFill>
                  <a:prstClr val="black"/>
                </a:solidFill>
                <a:latin typeface="Times New Roman"/>
                <a:ea typeface="Calibri"/>
                <a:cs typeface="Arial"/>
              </a:rPr>
              <a:t> Lu&amp; Jen Wei Cheng, (2017) Effect of Structural/Content Career Plateaus on Job Involvement: Do Institutional / Occupational Intentions Matter</a:t>
            </a:r>
            <a:r>
              <a:rPr lang="ar-SA" sz="1200" dirty="0">
                <a:solidFill>
                  <a:prstClr val="black"/>
                </a:solidFill>
                <a:latin typeface="Calibri"/>
                <a:ea typeface="Calibri"/>
              </a:rPr>
              <a:t>؟</a:t>
            </a:r>
            <a:r>
              <a:rPr lang="en-US" sz="1200" dirty="0">
                <a:solidFill>
                  <a:prstClr val="black"/>
                </a:solidFill>
                <a:latin typeface="Times New Roman"/>
                <a:ea typeface="Calibri"/>
                <a:cs typeface="Arial"/>
              </a:rPr>
              <a:t> Universal Journal of Management, Vol.5,No.4,pp 190-198.</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err="1">
                <a:solidFill>
                  <a:prstClr val="black"/>
                </a:solidFill>
                <a:latin typeface="Times New Roman"/>
                <a:ea typeface="Calibri"/>
                <a:cs typeface="Arial"/>
              </a:rPr>
              <a:t>Ramlal</a:t>
            </a:r>
            <a:r>
              <a:rPr lang="en-US" sz="1200" dirty="0">
                <a:solidFill>
                  <a:prstClr val="black"/>
                </a:solidFill>
                <a:latin typeface="Times New Roman"/>
                <a:ea typeface="Calibri"/>
                <a:cs typeface="Arial"/>
              </a:rPr>
              <a:t>, P. &amp;G. Siva </a:t>
            </a:r>
            <a:r>
              <a:rPr lang="en-US" sz="1200" dirty="0" err="1">
                <a:solidFill>
                  <a:prstClr val="black"/>
                </a:solidFill>
                <a:latin typeface="Times New Roman"/>
                <a:ea typeface="Calibri"/>
                <a:cs typeface="Arial"/>
              </a:rPr>
              <a:t>sree</a:t>
            </a:r>
            <a:r>
              <a:rPr lang="en-US" sz="1200" dirty="0">
                <a:solidFill>
                  <a:prstClr val="black"/>
                </a:solidFill>
                <a:latin typeface="Times New Roman"/>
                <a:ea typeface="Calibri"/>
                <a:cs typeface="Arial"/>
              </a:rPr>
              <a:t> ,(2017) A Study on Career Plateauing in India in Petroleum Sector, International Journal of Engineering Technology Science and Research, </a:t>
            </a:r>
            <a:r>
              <a:rPr lang="en-US" sz="1200" dirty="0" err="1">
                <a:solidFill>
                  <a:prstClr val="black"/>
                </a:solidFill>
                <a:latin typeface="Times New Roman"/>
                <a:ea typeface="Calibri"/>
                <a:cs typeface="Arial"/>
              </a:rPr>
              <a:t>Vol</a:t>
            </a:r>
            <a:r>
              <a:rPr lang="en-US" sz="1200" dirty="0">
                <a:solidFill>
                  <a:prstClr val="black"/>
                </a:solidFill>
                <a:latin typeface="Times New Roman"/>
                <a:ea typeface="Calibri"/>
                <a:cs typeface="Arial"/>
              </a:rPr>
              <a:t> 4, No.10</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a:solidFill>
                  <a:srgbClr val="000000"/>
                </a:solidFill>
                <a:latin typeface="Times New Roman"/>
                <a:ea typeface="Calibri"/>
                <a:cs typeface="Arial"/>
              </a:rPr>
              <a:t>Godard, Par Carole </a:t>
            </a:r>
            <a:r>
              <a:rPr lang="en-US" sz="1200" dirty="0" err="1">
                <a:solidFill>
                  <a:srgbClr val="000000"/>
                </a:solidFill>
                <a:latin typeface="Times New Roman"/>
                <a:ea typeface="Calibri"/>
                <a:cs typeface="Arial"/>
              </a:rPr>
              <a:t>Drucker</a:t>
            </a:r>
            <a:r>
              <a:rPr lang="en-US" sz="1200" dirty="0">
                <a:solidFill>
                  <a:srgbClr val="000000"/>
                </a:solidFill>
                <a:latin typeface="Times New Roman"/>
                <a:ea typeface="Calibri"/>
                <a:cs typeface="Arial"/>
              </a:rPr>
              <a:t>&amp; </a:t>
            </a:r>
            <a:r>
              <a:rPr lang="en-US" sz="1200" dirty="0" err="1">
                <a:solidFill>
                  <a:srgbClr val="000000"/>
                </a:solidFill>
                <a:latin typeface="Times New Roman"/>
                <a:ea typeface="Calibri"/>
                <a:cs typeface="Arial"/>
              </a:rPr>
              <a:t>Fouque</a:t>
            </a:r>
            <a:r>
              <a:rPr lang="en-US" sz="1200" dirty="0">
                <a:solidFill>
                  <a:srgbClr val="000000"/>
                </a:solidFill>
                <a:latin typeface="Times New Roman"/>
                <a:ea typeface="Calibri"/>
                <a:cs typeface="Arial"/>
              </a:rPr>
              <a:t> Thierry&amp; </a:t>
            </a:r>
            <a:r>
              <a:rPr lang="en-US" sz="1200" dirty="0" err="1">
                <a:solidFill>
                  <a:srgbClr val="000000"/>
                </a:solidFill>
                <a:latin typeface="Times New Roman"/>
                <a:ea typeface="Calibri"/>
                <a:cs typeface="Arial"/>
              </a:rPr>
              <a:t>Mathilde</a:t>
            </a:r>
            <a:r>
              <a:rPr lang="en-US" sz="1200" dirty="0">
                <a:solidFill>
                  <a:srgbClr val="000000"/>
                </a:solidFill>
                <a:latin typeface="Times New Roman"/>
                <a:ea typeface="Calibri"/>
                <a:cs typeface="Arial"/>
              </a:rPr>
              <a:t> </a:t>
            </a:r>
            <a:r>
              <a:rPr lang="en-US" sz="1200" dirty="0" err="1">
                <a:solidFill>
                  <a:srgbClr val="000000"/>
                </a:solidFill>
                <a:latin typeface="Times New Roman"/>
                <a:ea typeface="Calibri"/>
                <a:cs typeface="Arial"/>
              </a:rPr>
              <a:t>Gollety</a:t>
            </a:r>
            <a:r>
              <a:rPr lang="en-US" sz="1200" dirty="0">
                <a:solidFill>
                  <a:srgbClr val="000000"/>
                </a:solidFill>
                <a:latin typeface="Times New Roman"/>
                <a:ea typeface="Calibri"/>
                <a:cs typeface="Arial"/>
              </a:rPr>
              <a:t> et Alice Le </a:t>
            </a:r>
            <a:r>
              <a:rPr lang="en-US" sz="1200" dirty="0" err="1">
                <a:solidFill>
                  <a:srgbClr val="000000"/>
                </a:solidFill>
                <a:latin typeface="Times New Roman"/>
                <a:ea typeface="Calibri"/>
                <a:cs typeface="Arial"/>
              </a:rPr>
              <a:t>Flanchec</a:t>
            </a:r>
            <a:r>
              <a:rPr lang="en-US" sz="1200" dirty="0">
                <a:solidFill>
                  <a:srgbClr val="000000"/>
                </a:solidFill>
                <a:latin typeface="Times New Roman"/>
                <a:ea typeface="Calibri"/>
                <a:cs typeface="Arial"/>
              </a:rPr>
              <a:t>( 2017), career plateauing, job satisfaction and commitment of scholars in </a:t>
            </a:r>
            <a:r>
              <a:rPr lang="en-US" sz="1200" dirty="0" err="1">
                <a:solidFill>
                  <a:srgbClr val="000000"/>
                </a:solidFill>
                <a:latin typeface="Times New Roman"/>
                <a:ea typeface="Calibri"/>
                <a:cs typeface="Arial"/>
              </a:rPr>
              <a:t>french</a:t>
            </a:r>
            <a:r>
              <a:rPr lang="en-US" sz="1200" dirty="0">
                <a:solidFill>
                  <a:srgbClr val="000000"/>
                </a:solidFill>
                <a:latin typeface="Times New Roman"/>
                <a:ea typeface="Calibri"/>
                <a:cs typeface="Arial"/>
              </a:rPr>
              <a:t> universities </a:t>
            </a:r>
            <a:r>
              <a:rPr lang="en-US" sz="1200" dirty="0" err="1">
                <a:solidFill>
                  <a:srgbClr val="000000"/>
                </a:solidFill>
                <a:latin typeface="Times New Roman"/>
                <a:ea typeface="Calibri"/>
                <a:cs typeface="Arial"/>
              </a:rPr>
              <a:t>hal</a:t>
            </a:r>
            <a:r>
              <a:rPr lang="en-US" sz="1200" dirty="0">
                <a:solidFill>
                  <a:srgbClr val="000000"/>
                </a:solidFill>
                <a:latin typeface="Times New Roman"/>
                <a:ea typeface="Calibri"/>
                <a:cs typeface="Arial"/>
              </a:rPr>
              <a:t> Id </a:t>
            </a:r>
            <a:r>
              <a:rPr lang="en-US" sz="1200" dirty="0">
                <a:solidFill>
                  <a:srgbClr val="0000FF"/>
                </a:solidFill>
                <a:latin typeface="Times New Roman"/>
                <a:ea typeface="Calibri"/>
                <a:cs typeface="Arial"/>
              </a:rPr>
              <a:t>https://hal-univparis10. archives-ouvertes.fr/hal-01625213</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a:solidFill>
                  <a:prstClr val="black"/>
                </a:solidFill>
                <a:latin typeface="Times New Roman"/>
                <a:ea typeface="Calibri"/>
                <a:cs typeface="Arial"/>
              </a:rPr>
              <a:t>Padma, </a:t>
            </a:r>
            <a:r>
              <a:rPr lang="en-US" sz="1200" dirty="0" err="1">
                <a:solidFill>
                  <a:prstClr val="black"/>
                </a:solidFill>
                <a:latin typeface="Times New Roman"/>
                <a:ea typeface="Calibri"/>
                <a:cs typeface="Arial"/>
              </a:rPr>
              <a:t>Satuluri</a:t>
            </a:r>
            <a:r>
              <a:rPr lang="en-US" sz="1200" dirty="0">
                <a:solidFill>
                  <a:prstClr val="black"/>
                </a:solidFill>
                <a:latin typeface="Times New Roman"/>
                <a:ea typeface="Calibri"/>
                <a:cs typeface="Arial"/>
              </a:rPr>
              <a:t>, (2016)Career Plateau- A Literature Review, Amity Journal of Training and Development Vol.1,No.2,pp: 44-52,</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err="1">
                <a:solidFill>
                  <a:prstClr val="black"/>
                </a:solidFill>
                <a:latin typeface="Times New Roman"/>
                <a:ea typeface="Calibri"/>
                <a:cs typeface="Arial"/>
              </a:rPr>
              <a:t>Alivand</a:t>
            </a:r>
            <a:r>
              <a:rPr lang="en-US" sz="1200" dirty="0">
                <a:solidFill>
                  <a:prstClr val="black"/>
                </a:solidFill>
                <a:latin typeface="Times New Roman"/>
                <a:ea typeface="Calibri"/>
                <a:cs typeface="Arial"/>
              </a:rPr>
              <a:t> , Hassan &amp; </a:t>
            </a:r>
            <a:r>
              <a:rPr lang="en-US" sz="1200" dirty="0" err="1">
                <a:solidFill>
                  <a:prstClr val="black"/>
                </a:solidFill>
                <a:latin typeface="Times New Roman"/>
                <a:ea typeface="Calibri"/>
                <a:cs typeface="Arial"/>
              </a:rPr>
              <a:t>Ebrahimpour</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Habib</a:t>
            </a:r>
            <a:r>
              <a:rPr lang="en-US" sz="1200" dirty="0">
                <a:solidFill>
                  <a:prstClr val="black"/>
                </a:solidFill>
                <a:latin typeface="Times New Roman"/>
                <a:ea typeface="Calibri"/>
                <a:cs typeface="Arial"/>
              </a:rPr>
              <a:t>, (2015) Effects of Career Plateau to the desire for professional development of staff Journal of Novel Applied Sciences Vol. 4,No.4, </a:t>
            </a:r>
            <a:r>
              <a:rPr lang="en-US" sz="1200" dirty="0" err="1">
                <a:solidFill>
                  <a:prstClr val="black"/>
                </a:solidFill>
                <a:latin typeface="Times New Roman"/>
                <a:ea typeface="Calibri"/>
                <a:cs typeface="Arial"/>
              </a:rPr>
              <a:t>pp</a:t>
            </a:r>
            <a:r>
              <a:rPr lang="en-US" sz="1200" dirty="0">
                <a:solidFill>
                  <a:prstClr val="black"/>
                </a:solidFill>
                <a:latin typeface="Times New Roman"/>
                <a:ea typeface="Calibri"/>
                <a:cs typeface="Arial"/>
              </a:rPr>
              <a:t> 414-417 </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err="1">
                <a:solidFill>
                  <a:prstClr val="black"/>
                </a:solidFill>
                <a:latin typeface="Times New Roman"/>
                <a:ea typeface="Calibri"/>
                <a:cs typeface="Arial"/>
              </a:rPr>
              <a:t>Farooq</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Naveed</a:t>
            </a:r>
            <a:r>
              <a:rPr lang="en-US" sz="1200" dirty="0">
                <a:solidFill>
                  <a:prstClr val="black"/>
                </a:solidFill>
                <a:latin typeface="Times New Roman"/>
                <a:ea typeface="Calibri"/>
                <a:cs typeface="Arial"/>
              </a:rPr>
              <a:t>&amp; </a:t>
            </a:r>
            <a:r>
              <a:rPr lang="en-US" sz="1200" dirty="0" err="1">
                <a:solidFill>
                  <a:prstClr val="black"/>
                </a:solidFill>
                <a:latin typeface="Times New Roman"/>
                <a:ea typeface="Calibri"/>
                <a:cs typeface="Arial"/>
              </a:rPr>
              <a:t>Tufail</a:t>
            </a:r>
            <a:r>
              <a:rPr lang="en-US" sz="1200" dirty="0">
                <a:solidFill>
                  <a:prstClr val="black"/>
                </a:solidFill>
                <a:latin typeface="Times New Roman"/>
                <a:ea typeface="Calibri"/>
                <a:cs typeface="Arial"/>
              </a:rPr>
              <a:t> Muhammad, (2017) an empirical study of career plateau, organizational commitment and job performance; a case of private sector universities in </a:t>
            </a:r>
            <a:r>
              <a:rPr lang="en-US" sz="1200" dirty="0" err="1">
                <a:solidFill>
                  <a:prstClr val="black"/>
                </a:solidFill>
                <a:latin typeface="Times New Roman"/>
                <a:ea typeface="Calibri"/>
                <a:cs typeface="Arial"/>
              </a:rPr>
              <a:t>peshawar</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cit</a:t>
            </a:r>
            <a:r>
              <a:rPr lang="en-US" sz="1200" dirty="0">
                <a:solidFill>
                  <a:prstClr val="black"/>
                </a:solidFill>
                <a:latin typeface="Times New Roman"/>
                <a:ea typeface="Calibri"/>
                <a:cs typeface="Arial"/>
              </a:rPr>
              <a:t>, City University Research Journal Vol. 07 No. 02, pp178-190</a:t>
            </a:r>
            <a:endParaRPr lang="en-US" sz="1050" dirty="0">
              <a:solidFill>
                <a:prstClr val="black"/>
              </a:solidFill>
              <a:latin typeface="Calibri"/>
              <a:ea typeface="Calibri"/>
              <a:cs typeface="Arial"/>
            </a:endParaRPr>
          </a:p>
          <a:p>
            <a:pPr marL="342900" lvl="0" indent="-342900" algn="justLow">
              <a:lnSpc>
                <a:spcPct val="150000"/>
              </a:lnSpc>
              <a:spcBef>
                <a:spcPts val="0"/>
              </a:spcBef>
              <a:buClr>
                <a:srgbClr val="FE8637"/>
              </a:buClr>
              <a:buFont typeface="+mj-lt"/>
              <a:buAutoNum type="arabicPeriod" startAt="8"/>
            </a:pPr>
            <a:r>
              <a:rPr lang="en-US" sz="1200" dirty="0" err="1">
                <a:solidFill>
                  <a:prstClr val="black"/>
                </a:solidFill>
                <a:latin typeface="Times New Roman"/>
                <a:ea typeface="Calibri"/>
                <a:cs typeface="Arial"/>
              </a:rPr>
              <a:t>Ebrahimpour</a:t>
            </a:r>
            <a:r>
              <a:rPr lang="en-US" sz="1200" dirty="0">
                <a:solidFill>
                  <a:prstClr val="black"/>
                </a:solidFill>
                <a:latin typeface="Times New Roman"/>
                <a:ea typeface="Calibri"/>
                <a:cs typeface="Arial"/>
              </a:rPr>
              <a:t>, </a:t>
            </a:r>
            <a:r>
              <a:rPr lang="en-US" sz="1200" dirty="0" err="1">
                <a:solidFill>
                  <a:prstClr val="black"/>
                </a:solidFill>
                <a:latin typeface="Times New Roman"/>
                <a:ea typeface="Calibri"/>
                <a:cs typeface="Arial"/>
              </a:rPr>
              <a:t>Habib</a:t>
            </a:r>
            <a:r>
              <a:rPr lang="en-US" sz="1200" dirty="0">
                <a:solidFill>
                  <a:prstClr val="black"/>
                </a:solidFill>
                <a:latin typeface="Times New Roman"/>
                <a:ea typeface="Calibri"/>
                <a:cs typeface="Arial"/>
              </a:rPr>
              <a:t>&amp; </a:t>
            </a:r>
            <a:r>
              <a:rPr lang="en-US" sz="1200" dirty="0" err="1">
                <a:solidFill>
                  <a:prstClr val="black"/>
                </a:solidFill>
                <a:latin typeface="Times New Roman"/>
                <a:ea typeface="Calibri"/>
                <a:cs typeface="Arial"/>
              </a:rPr>
              <a:t>Alivand</a:t>
            </a:r>
            <a:r>
              <a:rPr lang="en-US" sz="1200" dirty="0">
                <a:solidFill>
                  <a:prstClr val="black"/>
                </a:solidFill>
                <a:latin typeface="Times New Roman"/>
                <a:ea typeface="Calibri"/>
                <a:cs typeface="Arial"/>
              </a:rPr>
              <a:t> , Hassan, (2015) Effects of Career Plateau to the desire for professional development of staff Journal of Novel Applied Sciences Vol. 4,No.4, </a:t>
            </a:r>
            <a:r>
              <a:rPr lang="en-US" sz="1200" dirty="0" err="1">
                <a:solidFill>
                  <a:prstClr val="black"/>
                </a:solidFill>
                <a:latin typeface="Times New Roman"/>
                <a:ea typeface="Calibri"/>
                <a:cs typeface="Arial"/>
              </a:rPr>
              <a:t>pp</a:t>
            </a:r>
            <a:r>
              <a:rPr lang="en-US" sz="1200" dirty="0">
                <a:solidFill>
                  <a:prstClr val="black"/>
                </a:solidFill>
                <a:latin typeface="Times New Roman"/>
                <a:ea typeface="Calibri"/>
                <a:cs typeface="Arial"/>
              </a:rPr>
              <a:t> 414-417</a:t>
            </a:r>
            <a:endParaRPr lang="en-US" sz="1050" dirty="0">
              <a:solidFill>
                <a:prstClr val="black"/>
              </a:solidFill>
              <a:latin typeface="Calibri"/>
              <a:ea typeface="Calibri"/>
              <a:cs typeface="Arial"/>
            </a:endParaRPr>
          </a:p>
          <a:p>
            <a:pPr marL="0" indent="0" algn="r" rtl="1">
              <a:buNone/>
            </a:pPr>
            <a:endParaRPr lang="en-US" dirty="0"/>
          </a:p>
        </p:txBody>
      </p:sp>
    </p:spTree>
    <p:extLst>
      <p:ext uri="{BB962C8B-B14F-4D97-AF65-F5344CB8AC3E}">
        <p14:creationId xmlns:p14="http://schemas.microsoft.com/office/powerpoint/2010/main" val="2481596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chor="t">
            <a:normAutofit fontScale="90000"/>
          </a:bodyPr>
          <a:lstStyle/>
          <a:p>
            <a:pPr algn="r" rtl="1"/>
            <a:r>
              <a:rPr lang="ar-IQ"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مفهوم الهضبة الوظيفية</a:t>
            </a:r>
            <a:r>
              <a:rPr lang="en-US" dirty="0" smtClean="0"/>
              <a:t/>
            </a:r>
            <a:br>
              <a:rPr lang="en-US" dirty="0" smtClean="0"/>
            </a:br>
            <a:endParaRPr lang="en-US" dirty="0"/>
          </a:p>
        </p:txBody>
      </p:sp>
      <p:sp>
        <p:nvSpPr>
          <p:cNvPr id="3" name="Content Placeholder 2"/>
          <p:cNvSpPr>
            <a:spLocks noGrp="1"/>
          </p:cNvSpPr>
          <p:nvPr>
            <p:ph sz="quarter" idx="1"/>
          </p:nvPr>
        </p:nvSpPr>
        <p:spPr>
          <a:xfrm>
            <a:off x="228600" y="914400"/>
            <a:ext cx="8458200" cy="5559552"/>
          </a:xfrm>
        </p:spPr>
        <p:txBody>
          <a:bodyPr>
            <a:normAutofit fontScale="92500" lnSpcReduction="10000"/>
          </a:bodyPr>
          <a:lstStyle/>
          <a:p>
            <a:pPr marL="0" indent="0" algn="justLow" rtl="1">
              <a:lnSpc>
                <a:spcPct val="150000"/>
              </a:lnSpc>
              <a:buNone/>
            </a:pPr>
            <a:r>
              <a:rPr lang="ar-IQ" b="1" dirty="0"/>
              <a:t>لقد تطور تعريف الهضبة الوظيفية على مر السنين، فمنذ 1970 حتى 1980 بدأ الباحثون بتحديد تكوين جديد له في ادبيات السلوك التنظيمي ، اذ تطور تعريف الهضبة الوظيفية من التركيز على الترقية التصاعدية فقط الى التركيز أيضا على تلقي المزيد من المسؤوليات ، ثم توسع التعريف ليشتمل على التربية الوظيفية الصاعدة والافقية ، فعن طريق الهضبة الوظيفية باعتبارها نقطة محددة للترقية الوظيفية في المستقبل سواء للتحركات الصاعدة او الفرعية لوجود شكوك واضحة بأن البقاء لوقت طويل في الوضع الحالي قد يطول أمده دون مبرر. </a:t>
            </a:r>
          </a:p>
          <a:p>
            <a:pPr marL="0" indent="0" algn="justLow" rtl="1">
              <a:lnSpc>
                <a:spcPct val="150000"/>
              </a:lnSpc>
              <a:buNone/>
            </a:pPr>
            <a:r>
              <a:rPr lang="ar-IQ" b="1" dirty="0"/>
              <a:t>في الوقت الحاضر وبسبب الهيكل التنظيمي الوظيفي أصبحت الهضبة منتشرة على نطاق واسع في العديد من المنظمات اذ تعتبر الهضبة الوظيفية مشكلة رئيسية في المنظمة حيث أنها تزيد من الإحباط لدى الموظفين وفي النهاية تؤثر على أداء المنظمات في كثير من الأحيان تتبع كل مؤسسة التسلسل الهرمي في حالة الترقيات وفي مثل هذه الحالات يكون عدد المواضع في الأعلى أقل وهذا يعد هو السبب الرئيسي وراء بلوغ الهضبة المهنية.</a:t>
            </a:r>
            <a:endParaRPr lang="en-US" b="1" dirty="0"/>
          </a:p>
        </p:txBody>
      </p:sp>
    </p:spTree>
    <p:extLst>
      <p:ext uri="{BB962C8B-B14F-4D97-AF65-F5344CB8AC3E}">
        <p14:creationId xmlns:p14="http://schemas.microsoft.com/office/powerpoint/2010/main" val="3822069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458200" cy="6477000"/>
          </a:xfrm>
        </p:spPr>
        <p:txBody>
          <a:bodyPr>
            <a:normAutofit fontScale="92500"/>
          </a:bodyPr>
          <a:lstStyle/>
          <a:p>
            <a:pPr marL="0" marR="0" indent="0" algn="justLow" rtl="1">
              <a:lnSpc>
                <a:spcPct val="115000"/>
              </a:lnSpc>
              <a:spcBef>
                <a:spcPts val="0"/>
              </a:spcBef>
              <a:spcAft>
                <a:spcPts val="1000"/>
              </a:spcAft>
              <a:buNone/>
            </a:pPr>
            <a:r>
              <a:rPr lang="ar-SA" b="1" dirty="0"/>
              <a:t>عرفت الهضبة الوظيفية بانها القدرة على إحداث عدم راحة بين الموظفين بسبب عدم وجود تقدم صاعد مستمر يعتبر معيارا القياس أداء الموظف، وبالتالي تؤدي إلى ضعف الأداء </a:t>
            </a:r>
          </a:p>
          <a:p>
            <a:pPr marL="0" marR="0" indent="0" algn="justLow" rtl="1">
              <a:lnSpc>
                <a:spcPct val="115000"/>
              </a:lnSpc>
              <a:spcBef>
                <a:spcPts val="0"/>
              </a:spcBef>
              <a:spcAft>
                <a:spcPts val="1000"/>
              </a:spcAft>
              <a:buNone/>
            </a:pPr>
            <a:r>
              <a:rPr lang="ar-SA" b="1" dirty="0"/>
              <a:t>وعرفت ايضاَ الهضبة الوظيفية بأنها النقطة التي تكون فيها احتمالية ارتقاء الموظف للتسلسل الهرمي الإضافي منخفضة للغاية .</a:t>
            </a:r>
          </a:p>
          <a:p>
            <a:pPr marL="0" marR="0" indent="0" algn="justLow" rtl="1">
              <a:lnSpc>
                <a:spcPct val="115000"/>
              </a:lnSpc>
              <a:spcBef>
                <a:spcPts val="0"/>
              </a:spcBef>
              <a:spcAft>
                <a:spcPts val="1000"/>
              </a:spcAft>
              <a:buNone/>
            </a:pPr>
            <a:r>
              <a:rPr lang="ar-SA" b="1" dirty="0"/>
              <a:t>الهضبة الوظيفية بانها شعور الموظف بالتوقف عن النمو. وهذا يعني أن ذهنه وحواسه يتضاءلان من خلال التماثل والروتين الذي يمتص حياته وروحه ، ومن خلال الحصول على القليل أثناء القيام بالمزيد. وفي نهاية المطاف هراء يتمثل باتخاذ قرارات سيئة وشعور باليأس. </a:t>
            </a:r>
          </a:p>
          <a:p>
            <a:pPr marL="0" marR="0" indent="0" algn="justLow" rtl="1">
              <a:lnSpc>
                <a:spcPct val="115000"/>
              </a:lnSpc>
              <a:spcBef>
                <a:spcPts val="0"/>
              </a:spcBef>
              <a:spcAft>
                <a:spcPts val="1000"/>
              </a:spcAft>
              <a:buNone/>
            </a:pPr>
            <a:r>
              <a:rPr lang="ar-SA" b="1" dirty="0"/>
              <a:t>وعرفت الهضبة الوظيفية انها مفهوم ذو بعد واحد ولكن لها أكثر من دلالة لما لها من انعكاسات سلبية أكثر مما هي ايجابية على سلوكيات ومواقف العمل والعاملين لأنها نهاية الترقية في المنظمة الحالية، أو انها وصول العاملين إلى درجة وظيفية تنعدم فيها فرص الترقية العمودية والأفقية .</a:t>
            </a:r>
          </a:p>
          <a:p>
            <a:pPr marL="0" marR="0" indent="0" algn="justLow" rtl="1">
              <a:lnSpc>
                <a:spcPct val="115000"/>
              </a:lnSpc>
              <a:spcBef>
                <a:spcPts val="0"/>
              </a:spcBef>
              <a:spcAft>
                <a:spcPts val="1000"/>
              </a:spcAft>
              <a:buNone/>
            </a:pPr>
            <a:r>
              <a:rPr lang="ar-SA" b="1" dirty="0"/>
              <a:t>وتعرف الهضبة الوظيفية انها فترة في مهنة الموظف حيث تكون إمكانية حدوث مزيد من الحركة التصاعدية منخفضة إلى حد كبير أو أن التحديات في العمل تصل إلى نهايتها. </a:t>
            </a:r>
          </a:p>
          <a:p>
            <a:pPr marL="0" marR="0" indent="0" algn="justLow" rtl="1">
              <a:lnSpc>
                <a:spcPct val="115000"/>
              </a:lnSpc>
              <a:spcBef>
                <a:spcPts val="0"/>
              </a:spcBef>
              <a:spcAft>
                <a:spcPts val="1000"/>
              </a:spcAft>
              <a:buNone/>
            </a:pPr>
            <a:endParaRPr lang="en-US" dirty="0"/>
          </a:p>
        </p:txBody>
      </p:sp>
    </p:spTree>
    <p:extLst>
      <p:ext uri="{BB962C8B-B14F-4D97-AF65-F5344CB8AC3E}">
        <p14:creationId xmlns:p14="http://schemas.microsoft.com/office/powerpoint/2010/main" val="185650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458200" cy="6092952"/>
          </a:xfrm>
        </p:spPr>
        <p:txBody>
          <a:bodyPr/>
          <a:lstStyle/>
          <a:p>
            <a:pPr marL="0" indent="0" algn="justLow" rtl="1">
              <a:lnSpc>
                <a:spcPct val="150000"/>
              </a:lnSpc>
              <a:buNone/>
            </a:pPr>
            <a:r>
              <a:rPr lang="ar-SA" b="1" dirty="0"/>
              <a:t>وقد تعرف الهضبة الوظيفية بانها مرحلة ضيق أو انسداد في مجرى السلم المهني للموظف تمنع الترويج لترقيته ، وتحصل عندما تتلاقى فيها اعتبارات تنظيمية وإدارية وشخصية : منفردة، أو مجتمعة لتوصله إلى هذه المرحلة . فالاعتبارات التنظيمية مثلاً، إعادة الهيكلة أو إعادة الهندسة أو تقليل كلف المنتج الخ ، والاعتبارات الإدارية مثل وجود افات المحسوبية والفساد الإداري او سوء تقدير المديرين ..الخ ، والشخصية مثل نقص مهاراته او قصوره في تحديث تلك المهارات مع التقدم السريع والهائل في كل العمليات الإنتاجية في ظل عصر العولمة ، أو خيرات غير منتجة أي ان خبراته انحصرت بما قبل عصر تكنلوجيا المعلومات، وتكون نتائجها سلبية على سلوك الموظف ورضاه ما يؤدي الى انخفاض فاعليته الوظيفية.</a:t>
            </a:r>
            <a:endParaRPr lang="en-US" b="1" dirty="0"/>
          </a:p>
        </p:txBody>
      </p:sp>
    </p:spTree>
    <p:extLst>
      <p:ext uri="{BB962C8B-B14F-4D97-AF65-F5344CB8AC3E}">
        <p14:creationId xmlns:p14="http://schemas.microsoft.com/office/powerpoint/2010/main" val="2737225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05800" cy="639762"/>
          </a:xfrm>
        </p:spPr>
        <p:txBody>
          <a:bodyPr anchor="t">
            <a:normAutofit/>
          </a:bodyPr>
          <a:lstStyle/>
          <a:p>
            <a:pPr marL="0" marR="0" algn="justLow" rtl="1">
              <a:lnSpc>
                <a:spcPct val="115000"/>
              </a:lnSpc>
              <a:spcBef>
                <a:spcPts val="0"/>
              </a:spcBef>
              <a:spcAft>
                <a:spcPts val="1000"/>
              </a:spcAft>
            </a:pPr>
            <a:r>
              <a:rPr lang="ar-IQ" sz="28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أهمية الهضبة الوظيفية في المنظمات</a:t>
            </a:r>
            <a:endParaRPr lang="en-US" sz="3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a:cs typeface="Times New Roman" pitchFamily="18" charset="0"/>
            </a:endParaRPr>
          </a:p>
        </p:txBody>
      </p:sp>
      <p:sp>
        <p:nvSpPr>
          <p:cNvPr id="3" name="Content Placeholder 2"/>
          <p:cNvSpPr>
            <a:spLocks noGrp="1"/>
          </p:cNvSpPr>
          <p:nvPr>
            <p:ph sz="quarter" idx="1"/>
          </p:nvPr>
        </p:nvSpPr>
        <p:spPr>
          <a:xfrm>
            <a:off x="228600" y="838200"/>
            <a:ext cx="8534400" cy="5867400"/>
          </a:xfrm>
        </p:spPr>
        <p:txBody>
          <a:bodyPr>
            <a:normAutofit fontScale="77500" lnSpcReduction="20000"/>
          </a:bodyPr>
          <a:lstStyle/>
          <a:p>
            <a:pPr marL="0" lvl="0" indent="0" algn="just" rtl="1">
              <a:lnSpc>
                <a:spcPct val="150000"/>
              </a:lnSpc>
              <a:buClr>
                <a:srgbClr val="FE8637"/>
              </a:buClr>
              <a:buNone/>
            </a:pPr>
            <a:r>
              <a:rPr lang="ar-IQ" sz="2800" b="1" dirty="0">
                <a:solidFill>
                  <a:prstClr val="black"/>
                </a:solidFill>
              </a:rPr>
              <a:t>إن الهضبة الوظيفية ليست ظاهرة جديدة ومع ذلك، فإن مسألة الاهتمام بها هي النسبة التي أصبحت منتشرة في العديد من المنظمات. وبسبب التغيرات في بيئة الأعمال ، وإعادة الهيكلة، وتقليص الحجم، وفرص العمل ، فمن المرجح أن تصبح الهضبة الوظيفية واحدة من أهم القضايا المهنية في السنوات القادمة. اذ ان نقص فرص التقدم في الحياة المهنية كون الافراد لا يتقدمون على طول السلم الهرمي بالسرعة التي يرغبون بها أو حسب مهاراتهم وخبراتهم ، فالضغوط الاجتماعية والاقتصادية والديموغرافية مجتمعة تتسبب في حدوث </a:t>
            </a:r>
            <a:r>
              <a:rPr lang="ar-IQ" sz="2800" b="1" dirty="0" err="1">
                <a:solidFill>
                  <a:prstClr val="black"/>
                </a:solidFill>
              </a:rPr>
              <a:t>تهضيب</a:t>
            </a:r>
            <a:r>
              <a:rPr lang="ar-IQ" sz="2800" b="1" dirty="0">
                <a:solidFill>
                  <a:prstClr val="black"/>
                </a:solidFill>
              </a:rPr>
              <a:t> وظيفي لعدد أكبر من الموظفين ، وفي كثير من الأحيان ، في الأعمار الأصغر.</a:t>
            </a:r>
          </a:p>
          <a:p>
            <a:pPr marL="0" lvl="0" indent="0" algn="just" rtl="1">
              <a:lnSpc>
                <a:spcPct val="150000"/>
              </a:lnSpc>
              <a:buClr>
                <a:srgbClr val="FE8637"/>
              </a:buClr>
              <a:buNone/>
            </a:pPr>
            <a:r>
              <a:rPr lang="ar-IQ" sz="2800" b="1" dirty="0">
                <a:solidFill>
                  <a:prstClr val="black"/>
                </a:solidFill>
              </a:rPr>
              <a:t>تعد الهضبة الوظيفية ظاهرة مهمة ومن المرجح أن تؤدي العديد من العوامل الديموغرافية والتنظيمية والاقتصادية (المذكورة أنفا) إلى زيادة كبيرة في حدوث الهضبة في المستقبل وقد أدت المتطلبات الخدمية الأكبر والتقنيات الأكثر تعقيدا ودورة حياة المنتج القصيرة إلى الحاجة إلى هياكل تنظيمية ذات توجه أفقي أكثر مع توفر عدد أقل من الوظائف للحركة الصاعدة للموظفين في الهرم التنظيمي كما ان عمليات الاندماج والاستحواذ لديها أيضا سبب لتقليص أعداد الموظفين مما أدى في نهاية المطاف إلى الهضبة الوظيفية</a:t>
            </a:r>
            <a:r>
              <a:rPr lang="ar-IQ" sz="2800" b="1" dirty="0" smtClean="0">
                <a:solidFill>
                  <a:prstClr val="black"/>
                </a:solidFill>
              </a:rPr>
              <a:t>.</a:t>
            </a:r>
            <a:endParaRPr lang="ar-IQ" sz="2800" b="1" dirty="0">
              <a:solidFill>
                <a:prstClr val="black"/>
              </a:solidFill>
            </a:endParaRPr>
          </a:p>
        </p:txBody>
      </p:sp>
    </p:spTree>
    <p:extLst>
      <p:ext uri="{BB962C8B-B14F-4D97-AF65-F5344CB8AC3E}">
        <p14:creationId xmlns:p14="http://schemas.microsoft.com/office/powerpoint/2010/main" val="3968802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458200" cy="6092952"/>
          </a:xfrm>
        </p:spPr>
        <p:txBody>
          <a:bodyPr/>
          <a:lstStyle/>
          <a:p>
            <a:pPr marL="0" indent="0" algn="justLow" rtl="1">
              <a:lnSpc>
                <a:spcPct val="150000"/>
              </a:lnSpc>
              <a:buNone/>
            </a:pPr>
            <a:r>
              <a:rPr lang="ar-SA" b="1" dirty="0"/>
              <a:t>ولقد تلقت الهضبة الوظيفية قدرا متزايدا من الاهتمام من الباحثين حيث أصبحت إمكانيات الترقية داخل المنظمات أكثر محدودية. وشهدت العقود الأخيرة اهتماما متزايدا بالتحقيق في سبب مغادرة الموظفين للمنظمة. ومع ذلك ، فإن معرفة أسباب مغادرة الوظيفة تأتي متأخرة جداً لوقف الفعل المتمثل في ترك الوظيفة واكتشاف وجود النية في الشعور بالمغادرة. ويقدر محللون معنيون أن 70% من الموظفين قد وجدوا بالفعل في حالة هضبة ، بينما رأى آخرون أن المعدل يمكن أن يصل إلى 90% في سنوات لاحقة وان احتمالات الحصول على ترقية أو زيادة في المرتبات تكون محدودة للغاية ، وهكذا تصبح الوظيفة الأولية التي حلمنا بها أقل قابلية للتحقيق .</a:t>
            </a:r>
          </a:p>
          <a:p>
            <a:pPr marL="0" indent="0" algn="r" rtl="1">
              <a:buNone/>
            </a:pPr>
            <a:endParaRPr lang="en-US" dirty="0"/>
          </a:p>
        </p:txBody>
      </p:sp>
    </p:spTree>
    <p:extLst>
      <p:ext uri="{BB962C8B-B14F-4D97-AF65-F5344CB8AC3E}">
        <p14:creationId xmlns:p14="http://schemas.microsoft.com/office/powerpoint/2010/main" val="81239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563562"/>
          </a:xfrm>
        </p:spPr>
        <p:txBody>
          <a:bodyPr anchor="t">
            <a:normAutofit fontScale="90000"/>
          </a:bodyPr>
          <a:lstStyle/>
          <a:p>
            <a:pPr algn="r" rtl="1"/>
            <a:r>
              <a:rPr lang="ar-IQ"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المداخل العلاجية للهضبة الوظيفية</a:t>
            </a:r>
            <a:r>
              <a:rPr lang="en-US" dirty="0"/>
              <a:t/>
            </a:r>
            <a:br>
              <a:rPr lang="en-US" dirty="0"/>
            </a:br>
            <a:endParaRPr lang="en-US" dirty="0"/>
          </a:p>
        </p:txBody>
      </p:sp>
      <p:sp>
        <p:nvSpPr>
          <p:cNvPr id="3" name="Content Placeholder 2"/>
          <p:cNvSpPr>
            <a:spLocks noGrp="1"/>
          </p:cNvSpPr>
          <p:nvPr>
            <p:ph sz="quarter" idx="1"/>
          </p:nvPr>
        </p:nvSpPr>
        <p:spPr>
          <a:xfrm>
            <a:off x="304800" y="762000"/>
            <a:ext cx="8305800" cy="5711952"/>
          </a:xfrm>
        </p:spPr>
        <p:txBody>
          <a:bodyPr>
            <a:normAutofit fontScale="92500" lnSpcReduction="20000"/>
          </a:bodyPr>
          <a:lstStyle/>
          <a:p>
            <a:pPr marL="0" indent="0" algn="justLow" rtl="1">
              <a:lnSpc>
                <a:spcPct val="150000"/>
              </a:lnSpc>
              <a:buNone/>
            </a:pPr>
            <a:r>
              <a:rPr lang="ar-SA" b="1" dirty="0"/>
              <a:t>يهدف هذا البحث إلى توضيح بعض الاطر بوصفها بدائل لمعالجة العاملين الواقعين تحت تأثير الهضبة الوظيفية ويمكن إدراجها كالآتي:</a:t>
            </a:r>
          </a:p>
          <a:p>
            <a:pPr marL="0" indent="0" algn="justLow" rtl="1">
              <a:lnSpc>
                <a:spcPct val="150000"/>
              </a:lnSpc>
              <a:buNone/>
            </a:pPr>
            <a:r>
              <a:rPr lang="ar-IQ" sz="2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 </a:t>
            </a:r>
            <a:r>
              <a:rPr lang="ar-SA" sz="2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الموائمة </a:t>
            </a:r>
            <a:r>
              <a:rPr lang="ar-SA"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بين المتطلبات الشخصية والمتطلبات </a:t>
            </a:r>
            <a:r>
              <a:rPr lang="ar-SA" sz="2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المنظمية</a:t>
            </a:r>
            <a:r>
              <a:rPr lang="ar-SA"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لمواجهة حالات الهضبة الوظيفية: </a:t>
            </a:r>
          </a:p>
          <a:p>
            <a:pPr marL="0" indent="0" algn="justLow" rtl="1">
              <a:lnSpc>
                <a:spcPct val="150000"/>
              </a:lnSpc>
              <a:buNone/>
            </a:pPr>
            <a:r>
              <a:rPr lang="ar-SA" b="1" dirty="0"/>
              <a:t>تتطلب مواجهة الهضبة الوظيفية إيجاد نوع من الموائمة بين المتطلبات الشخصية والمتطلبات </a:t>
            </a:r>
            <a:r>
              <a:rPr lang="ar-SA" b="1" dirty="0" err="1"/>
              <a:t>المنظمية</a:t>
            </a:r>
            <a:r>
              <a:rPr lang="ar-SA" b="1" dirty="0"/>
              <a:t> فعادة تهدف المنظمات الى احداث التوافق بين حاجة المنظمة ومتطلباتها من جهة ورغبات ومتطلبات العاملين من جهة ثانية في رسم المسارات الوظيفية فيها، وبالنتيجة فان الربط بين المسارات الوظيفية كأساس للحركة الوظيفية وحالات الهضبة الوظيفية التي قد تكون جزءاً أو مرحلة من هذه المسارات يكون امراً أساسياً، وكل ذلك يتطلب من المنظمة إجراء الدراسات والبحوث المستجدة في كافة مجالات سياسات الموارد البشرية عامة والمسارات الوظيفية خاصة ويمكن الرجوع الى دراسة (</a:t>
            </a:r>
            <a:r>
              <a:rPr lang="en-US" b="1" dirty="0" err="1"/>
              <a:t>Bohlander</a:t>
            </a:r>
            <a:r>
              <a:rPr lang="en-US" b="1" dirty="0"/>
              <a:t> Sell) </a:t>
            </a:r>
            <a:r>
              <a:rPr lang="ar-SA" b="1" dirty="0"/>
              <a:t>لإعطاء فكرة واضحة عن هذا التوقف كما هو واضح الشكل (1):</a:t>
            </a:r>
          </a:p>
          <a:p>
            <a:pPr marL="0" indent="0" algn="justLow" rtl="1">
              <a:lnSpc>
                <a:spcPct val="150000"/>
              </a:lnSpc>
              <a:buNone/>
            </a:pPr>
            <a:endParaRPr lang="en-US" dirty="0"/>
          </a:p>
        </p:txBody>
      </p:sp>
    </p:spTree>
    <p:extLst>
      <p:ext uri="{BB962C8B-B14F-4D97-AF65-F5344CB8AC3E}">
        <p14:creationId xmlns:p14="http://schemas.microsoft.com/office/powerpoint/2010/main" val="1534501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sz="quarter" idx="1"/>
          </p:nvPr>
        </p:nvPicPr>
        <p:blipFill>
          <a:blip r:embed="rId2">
            <a:duotone>
              <a:srgbClr val="C0504D">
                <a:shade val="45000"/>
                <a:satMod val="135000"/>
              </a:srgbClr>
              <a:prstClr val="white"/>
            </a:duotone>
            <a:extLst>
              <a:ext uri="{BEBA8EAE-BF5A-486C-A8C5-ECC9F3942E4B}">
                <a14:imgProps xmlns:a14="http://schemas.microsoft.com/office/drawing/2010/main">
                  <a14:imgLayer r:embed="rId3">
                    <a14:imgEffect>
                      <a14:sharpenSoften amount="50000"/>
                    </a14:imgEffect>
                    <a14:imgEffect>
                      <a14:saturation sat="400000"/>
                    </a14:imgEffect>
                  </a14:imgLayer>
                </a14:imgProps>
              </a:ext>
            </a:extLst>
          </a:blip>
          <a:stretch>
            <a:fillRect/>
          </a:stretch>
        </p:blipFill>
        <p:spPr>
          <a:xfrm>
            <a:off x="762000" y="457200"/>
            <a:ext cx="7543800" cy="4953000"/>
          </a:xfrm>
          <a:prstGeom prst="rect">
            <a:avLst/>
          </a:prstGeom>
          <a:ln w="12700">
            <a:solidFill>
              <a:sysClr val="windowText" lastClr="000000"/>
            </a:solidFill>
          </a:ln>
        </p:spPr>
      </p:pic>
      <p:sp>
        <p:nvSpPr>
          <p:cNvPr id="2" name="Rectangle 1"/>
          <p:cNvSpPr/>
          <p:nvPr/>
        </p:nvSpPr>
        <p:spPr>
          <a:xfrm>
            <a:off x="2468084" y="5636527"/>
            <a:ext cx="4246675" cy="369332"/>
          </a:xfrm>
          <a:prstGeom prst="rect">
            <a:avLst/>
          </a:prstGeom>
        </p:spPr>
        <p:txBody>
          <a:bodyPr wrap="none">
            <a:spAutoFit/>
          </a:bodyPr>
          <a:lstStyle/>
          <a:p>
            <a:r>
              <a:rPr lang="ar-IQ" b="1" dirty="0"/>
              <a:t>الشكل (1) التوافق بين الاحتياجات الشخصية </a:t>
            </a:r>
            <a:r>
              <a:rPr lang="ar-IQ" b="1" dirty="0" err="1"/>
              <a:t>والمنظمية</a:t>
            </a:r>
            <a:endParaRPr lang="en-US" b="1" dirty="0"/>
          </a:p>
        </p:txBody>
      </p:sp>
    </p:spTree>
    <p:extLst>
      <p:ext uri="{BB962C8B-B14F-4D97-AF65-F5344CB8AC3E}">
        <p14:creationId xmlns:p14="http://schemas.microsoft.com/office/powerpoint/2010/main" val="16870772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397</TotalTime>
  <Words>3255</Words>
  <Application>Microsoft Office PowerPoint</Application>
  <PresentationFormat>On-screen Show (4:3)</PresentationFormat>
  <Paragraphs>93</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Century Schoolbook</vt:lpstr>
      <vt:lpstr>Simplified Arabic</vt:lpstr>
      <vt:lpstr>Times New Roman</vt:lpstr>
      <vt:lpstr>Wingdings</vt:lpstr>
      <vt:lpstr>Wingdings 2</vt:lpstr>
      <vt:lpstr>Oriel</vt:lpstr>
      <vt:lpstr>الهضبة الوظيفية</vt:lpstr>
      <vt:lpstr>المقدمة</vt:lpstr>
      <vt:lpstr>مفهوم الهضبة الوظيفية </vt:lpstr>
      <vt:lpstr>PowerPoint Presentation</vt:lpstr>
      <vt:lpstr>PowerPoint Presentation</vt:lpstr>
      <vt:lpstr>أهمية الهضبة الوظيفية في المنظمات</vt:lpstr>
      <vt:lpstr>PowerPoint Presentation</vt:lpstr>
      <vt:lpstr>المداخل العلاجية للهضبة الوظيفية </vt:lpstr>
      <vt:lpstr>PowerPoint Presentation</vt:lpstr>
      <vt:lpstr>PowerPoint Presentation</vt:lpstr>
      <vt:lpstr>PowerPoint Presentation</vt:lpstr>
      <vt:lpstr>PowerPoint Presentation</vt:lpstr>
      <vt:lpstr>PowerPoint Presentation</vt:lpstr>
      <vt:lpstr>PowerPoint Presentation</vt:lpstr>
      <vt:lpstr>2. بدائل معالجة الهضبة الوظيفية:</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azhr</dc:creator>
  <cp:lastModifiedBy>Maher</cp:lastModifiedBy>
  <cp:revision>20</cp:revision>
  <dcterms:created xsi:type="dcterms:W3CDTF">2021-04-19T17:43:56Z</dcterms:created>
  <dcterms:modified xsi:type="dcterms:W3CDTF">2023-10-21T15:34:06Z</dcterms:modified>
</cp:coreProperties>
</file>