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74" r:id="rId10"/>
    <p:sldId id="265" r:id="rId11"/>
    <p:sldId id="264" r:id="rId12"/>
    <p:sldId id="266"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9600B-63D8-4310-808E-18F4413AEB1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E3781673-7895-4384-92B4-A7D581DF232C}">
      <dgm:prSet phldrT="[Text]" custT="1"/>
      <dgm:spPr/>
      <dgm:t>
        <a:bodyPr/>
        <a:lstStyle/>
        <a:p>
          <a:pPr algn="ctr"/>
          <a:r>
            <a:rPr lang="ar-IQ" sz="1400" b="1" dirty="0">
              <a:solidFill>
                <a:sysClr val="windowText" lastClr="000000"/>
              </a:solidFill>
            </a:rPr>
            <a:t>مداخل دراسة ادارة الموارد البشرية</a:t>
          </a:r>
          <a:endParaRPr lang="en-US" sz="1400" b="1" dirty="0">
            <a:solidFill>
              <a:sysClr val="windowText" lastClr="000000"/>
            </a:solidFill>
          </a:endParaRPr>
        </a:p>
      </dgm:t>
    </dgm:pt>
    <dgm:pt modelId="{BF156F24-0B04-4D1C-8712-C46A283828CC}" type="parTrans" cxnId="{D0AE9F9B-172C-4717-9E5C-90F521221755}">
      <dgm:prSet/>
      <dgm:spPr/>
      <dgm:t>
        <a:bodyPr/>
        <a:lstStyle/>
        <a:p>
          <a:pPr algn="ctr"/>
          <a:endParaRPr lang="en-US" sz="1400" b="1">
            <a:solidFill>
              <a:sysClr val="windowText" lastClr="000000"/>
            </a:solidFill>
          </a:endParaRPr>
        </a:p>
      </dgm:t>
    </dgm:pt>
    <dgm:pt modelId="{D837DF29-E838-4094-8E4F-0461A349F1A0}" type="sibTrans" cxnId="{D0AE9F9B-172C-4717-9E5C-90F521221755}">
      <dgm:prSet/>
      <dgm:spPr/>
      <dgm:t>
        <a:bodyPr/>
        <a:lstStyle/>
        <a:p>
          <a:pPr algn="ctr"/>
          <a:endParaRPr lang="en-US" sz="1400" b="1">
            <a:solidFill>
              <a:sysClr val="windowText" lastClr="000000"/>
            </a:solidFill>
          </a:endParaRPr>
        </a:p>
      </dgm:t>
    </dgm:pt>
    <dgm:pt modelId="{926EF876-48BE-439A-9C80-4CF12B9D829F}">
      <dgm:prSet phldrT="[Text]" custT="1"/>
      <dgm:spPr/>
      <dgm:t>
        <a:bodyPr/>
        <a:lstStyle/>
        <a:p>
          <a:pPr algn="ctr"/>
          <a:r>
            <a:rPr lang="ar-IQ" sz="1400" b="1" dirty="0">
              <a:solidFill>
                <a:sysClr val="windowText" lastClr="000000"/>
              </a:solidFill>
            </a:rPr>
            <a:t>المدخل الاستراتيجي</a:t>
          </a:r>
          <a:endParaRPr lang="en-US" sz="1400" b="1" dirty="0">
            <a:solidFill>
              <a:sysClr val="windowText" lastClr="000000"/>
            </a:solidFill>
          </a:endParaRPr>
        </a:p>
      </dgm:t>
    </dgm:pt>
    <dgm:pt modelId="{7F97CDF2-B3E3-42E7-8452-563589CC7F10}" type="parTrans" cxnId="{D958A700-E685-47CC-92EF-30C26277E0E0}">
      <dgm:prSet custT="1"/>
      <dgm:spPr/>
      <dgm:t>
        <a:bodyPr/>
        <a:lstStyle/>
        <a:p>
          <a:pPr algn="ctr"/>
          <a:endParaRPr lang="en-US" sz="1400" b="1">
            <a:solidFill>
              <a:sysClr val="windowText" lastClr="000000"/>
            </a:solidFill>
          </a:endParaRPr>
        </a:p>
      </dgm:t>
    </dgm:pt>
    <dgm:pt modelId="{1AC37C8C-5AD2-42D8-BD81-EED62DC13E8A}" type="sibTrans" cxnId="{D958A700-E685-47CC-92EF-30C26277E0E0}">
      <dgm:prSet/>
      <dgm:spPr/>
      <dgm:t>
        <a:bodyPr/>
        <a:lstStyle/>
        <a:p>
          <a:pPr algn="ctr"/>
          <a:endParaRPr lang="en-US" sz="1400" b="1">
            <a:solidFill>
              <a:sysClr val="windowText" lastClr="000000"/>
            </a:solidFill>
          </a:endParaRPr>
        </a:p>
      </dgm:t>
    </dgm:pt>
    <dgm:pt modelId="{7B218E2E-CD11-4D6F-8AC1-6D7ECB5C2F7F}">
      <dgm:prSet phldrT="[Text]" custT="1"/>
      <dgm:spPr/>
      <dgm:t>
        <a:bodyPr/>
        <a:lstStyle/>
        <a:p>
          <a:pPr algn="ctr"/>
          <a:r>
            <a:rPr lang="ar-IQ" sz="1400" b="1" dirty="0">
              <a:solidFill>
                <a:sysClr val="windowText" lastClr="000000"/>
              </a:solidFill>
            </a:rPr>
            <a:t>مداخل الموارد البشرية</a:t>
          </a:r>
          <a:endParaRPr lang="en-US" sz="1400" b="1" dirty="0">
            <a:solidFill>
              <a:sysClr val="windowText" lastClr="000000"/>
            </a:solidFill>
          </a:endParaRPr>
        </a:p>
      </dgm:t>
    </dgm:pt>
    <dgm:pt modelId="{FD6EEE6F-DF9A-4AA2-8B4F-C6ADE4EB0C39}" type="parTrans" cxnId="{642A4FB8-0F73-4EF3-B929-C9DAD1999E4E}">
      <dgm:prSet custT="1"/>
      <dgm:spPr/>
      <dgm:t>
        <a:bodyPr/>
        <a:lstStyle/>
        <a:p>
          <a:pPr algn="ctr"/>
          <a:endParaRPr lang="en-US" sz="1400" b="1">
            <a:solidFill>
              <a:sysClr val="windowText" lastClr="000000"/>
            </a:solidFill>
          </a:endParaRPr>
        </a:p>
      </dgm:t>
    </dgm:pt>
    <dgm:pt modelId="{572D14BF-14B2-412D-98B0-4DD57C21DF4A}" type="sibTrans" cxnId="{642A4FB8-0F73-4EF3-B929-C9DAD1999E4E}">
      <dgm:prSet/>
      <dgm:spPr/>
      <dgm:t>
        <a:bodyPr/>
        <a:lstStyle/>
        <a:p>
          <a:pPr algn="ctr"/>
          <a:endParaRPr lang="en-US" sz="1400" b="1">
            <a:solidFill>
              <a:sysClr val="windowText" lastClr="000000"/>
            </a:solidFill>
          </a:endParaRPr>
        </a:p>
      </dgm:t>
    </dgm:pt>
    <dgm:pt modelId="{A351F64B-FE7A-4B14-BB7E-B3E5E4346565}">
      <dgm:prSet phldrT="[Text]" custT="1"/>
      <dgm:spPr/>
      <dgm:t>
        <a:bodyPr/>
        <a:lstStyle/>
        <a:p>
          <a:pPr algn="ctr"/>
          <a:r>
            <a:rPr lang="ar-IQ" sz="1400" b="1" dirty="0">
              <a:solidFill>
                <a:sysClr val="windowText" lastClr="000000"/>
              </a:solidFill>
            </a:rPr>
            <a:t>مداخل المبادأة والمبادرة</a:t>
          </a:r>
          <a:endParaRPr lang="en-US" sz="1400" b="1" dirty="0">
            <a:solidFill>
              <a:sysClr val="windowText" lastClr="000000"/>
            </a:solidFill>
          </a:endParaRPr>
        </a:p>
      </dgm:t>
    </dgm:pt>
    <dgm:pt modelId="{62457ED1-0298-4A09-BC9D-204853A11AE7}" type="parTrans" cxnId="{12E1C983-9AE5-407B-9AC8-15E8855C2C0A}">
      <dgm:prSet custT="1"/>
      <dgm:spPr/>
      <dgm:t>
        <a:bodyPr/>
        <a:lstStyle/>
        <a:p>
          <a:pPr algn="ctr"/>
          <a:endParaRPr lang="en-US" sz="1400" b="1">
            <a:solidFill>
              <a:sysClr val="windowText" lastClr="000000"/>
            </a:solidFill>
          </a:endParaRPr>
        </a:p>
      </dgm:t>
    </dgm:pt>
    <dgm:pt modelId="{B7492E97-1607-491A-BE4D-75A29F1A3DE9}" type="sibTrans" cxnId="{12E1C983-9AE5-407B-9AC8-15E8855C2C0A}">
      <dgm:prSet/>
      <dgm:spPr/>
      <dgm:t>
        <a:bodyPr/>
        <a:lstStyle/>
        <a:p>
          <a:pPr algn="ctr"/>
          <a:endParaRPr lang="en-US" sz="1400" b="1">
            <a:solidFill>
              <a:sysClr val="windowText" lastClr="000000"/>
            </a:solidFill>
          </a:endParaRPr>
        </a:p>
      </dgm:t>
    </dgm:pt>
    <dgm:pt modelId="{B985351C-5A80-4D77-9F88-1D06609C326F}">
      <dgm:prSet phldrT="[Text]" custT="1"/>
      <dgm:spPr/>
      <dgm:t>
        <a:bodyPr/>
        <a:lstStyle/>
        <a:p>
          <a:pPr algn="ctr"/>
          <a:r>
            <a:rPr lang="ar-IQ" sz="1400" b="1" dirty="0">
              <a:solidFill>
                <a:sysClr val="windowText" lastClr="000000"/>
              </a:solidFill>
            </a:rPr>
            <a:t>المدخل المركب</a:t>
          </a:r>
          <a:endParaRPr lang="en-US" sz="1400" b="1" dirty="0">
            <a:solidFill>
              <a:sysClr val="windowText" lastClr="000000"/>
            </a:solidFill>
          </a:endParaRPr>
        </a:p>
      </dgm:t>
    </dgm:pt>
    <dgm:pt modelId="{05A1BEA9-B172-4019-83A0-8B781A656227}" type="parTrans" cxnId="{ECB177E5-7153-4BF7-ABAB-BE0204A1BAF4}">
      <dgm:prSet custT="1"/>
      <dgm:spPr/>
      <dgm:t>
        <a:bodyPr/>
        <a:lstStyle/>
        <a:p>
          <a:pPr algn="ctr"/>
          <a:endParaRPr lang="en-US" sz="1400" b="1">
            <a:solidFill>
              <a:sysClr val="windowText" lastClr="000000"/>
            </a:solidFill>
          </a:endParaRPr>
        </a:p>
      </dgm:t>
    </dgm:pt>
    <dgm:pt modelId="{092D5F0E-C0B9-4FB1-9351-F830ACDECAEA}" type="sibTrans" cxnId="{ECB177E5-7153-4BF7-ABAB-BE0204A1BAF4}">
      <dgm:prSet/>
      <dgm:spPr/>
      <dgm:t>
        <a:bodyPr/>
        <a:lstStyle/>
        <a:p>
          <a:pPr algn="ctr"/>
          <a:endParaRPr lang="en-US" sz="1400" b="1">
            <a:solidFill>
              <a:sysClr val="windowText" lastClr="000000"/>
            </a:solidFill>
          </a:endParaRPr>
        </a:p>
      </dgm:t>
    </dgm:pt>
    <dgm:pt modelId="{14DAED75-3247-4393-A15E-D79A733A25D4}">
      <dgm:prSet custT="1"/>
      <dgm:spPr/>
      <dgm:t>
        <a:bodyPr/>
        <a:lstStyle/>
        <a:p>
          <a:pPr algn="ctr"/>
          <a:r>
            <a:rPr lang="ar-IQ" sz="1400" b="1" dirty="0">
              <a:solidFill>
                <a:sysClr val="windowText" lastClr="000000"/>
              </a:solidFill>
            </a:rPr>
            <a:t>مدخل النظم</a:t>
          </a:r>
          <a:endParaRPr lang="en-US" sz="1400" b="1" dirty="0">
            <a:solidFill>
              <a:sysClr val="windowText" lastClr="000000"/>
            </a:solidFill>
          </a:endParaRPr>
        </a:p>
      </dgm:t>
    </dgm:pt>
    <dgm:pt modelId="{B12EFB68-7439-42A2-AEB5-2DEFFD732671}" type="parTrans" cxnId="{D4D2AB94-97D5-43FC-805E-AEE326D59F78}">
      <dgm:prSet custT="1"/>
      <dgm:spPr/>
      <dgm:t>
        <a:bodyPr/>
        <a:lstStyle/>
        <a:p>
          <a:pPr algn="ctr"/>
          <a:endParaRPr lang="en-US" sz="1400" b="1">
            <a:solidFill>
              <a:sysClr val="windowText" lastClr="000000"/>
            </a:solidFill>
          </a:endParaRPr>
        </a:p>
      </dgm:t>
    </dgm:pt>
    <dgm:pt modelId="{96AC17F7-D8E4-4E3E-9671-05B9F89B587C}" type="sibTrans" cxnId="{D4D2AB94-97D5-43FC-805E-AEE326D59F78}">
      <dgm:prSet/>
      <dgm:spPr/>
      <dgm:t>
        <a:bodyPr/>
        <a:lstStyle/>
        <a:p>
          <a:pPr algn="ctr"/>
          <a:endParaRPr lang="en-US" sz="1400" b="1">
            <a:solidFill>
              <a:sysClr val="windowText" lastClr="000000"/>
            </a:solidFill>
          </a:endParaRPr>
        </a:p>
      </dgm:t>
    </dgm:pt>
    <dgm:pt modelId="{700B2E22-F76E-4071-B6EE-900EA1F01968}">
      <dgm:prSet custT="1"/>
      <dgm:spPr/>
      <dgm:t>
        <a:bodyPr/>
        <a:lstStyle/>
        <a:p>
          <a:pPr algn="ctr"/>
          <a:r>
            <a:rPr lang="ar-IQ" sz="1400" b="1" dirty="0">
              <a:solidFill>
                <a:sysClr val="windowText" lastClr="000000"/>
              </a:solidFill>
            </a:rPr>
            <a:t>المدخل الاداري</a:t>
          </a:r>
          <a:endParaRPr lang="en-US" sz="1400" b="1" dirty="0">
            <a:solidFill>
              <a:sysClr val="windowText" lastClr="000000"/>
            </a:solidFill>
          </a:endParaRPr>
        </a:p>
      </dgm:t>
    </dgm:pt>
    <dgm:pt modelId="{73B53718-FBBA-4D58-8A95-704B1D6DBBE6}" type="parTrans" cxnId="{4C385C06-9AE1-4F5E-8C94-E635B434C022}">
      <dgm:prSet custT="1"/>
      <dgm:spPr/>
      <dgm:t>
        <a:bodyPr/>
        <a:lstStyle/>
        <a:p>
          <a:pPr algn="ctr"/>
          <a:endParaRPr lang="en-US" sz="1400" b="1">
            <a:solidFill>
              <a:sysClr val="windowText" lastClr="000000"/>
            </a:solidFill>
          </a:endParaRPr>
        </a:p>
      </dgm:t>
    </dgm:pt>
    <dgm:pt modelId="{D85C3E02-7ACC-434D-BBD0-51BD59A2E3B9}" type="sibTrans" cxnId="{4C385C06-9AE1-4F5E-8C94-E635B434C022}">
      <dgm:prSet/>
      <dgm:spPr/>
      <dgm:t>
        <a:bodyPr/>
        <a:lstStyle/>
        <a:p>
          <a:pPr algn="ctr"/>
          <a:endParaRPr lang="en-US" sz="1400" b="1">
            <a:solidFill>
              <a:sysClr val="windowText" lastClr="000000"/>
            </a:solidFill>
          </a:endParaRPr>
        </a:p>
      </dgm:t>
    </dgm:pt>
    <dgm:pt modelId="{B9222345-58CF-4EC2-B806-0C1C286B884D}" type="pres">
      <dgm:prSet presAssocID="{66C9600B-63D8-4310-808E-18F4413AEB1A}" presName="Name0" presStyleCnt="0">
        <dgm:presLayoutVars>
          <dgm:chMax val="1"/>
          <dgm:dir/>
          <dgm:animLvl val="ctr"/>
          <dgm:resizeHandles val="exact"/>
        </dgm:presLayoutVars>
      </dgm:prSet>
      <dgm:spPr/>
      <dgm:t>
        <a:bodyPr/>
        <a:lstStyle/>
        <a:p>
          <a:endParaRPr lang="en-US"/>
        </a:p>
      </dgm:t>
    </dgm:pt>
    <dgm:pt modelId="{B1507256-B6FE-4E03-98AA-6490F1095155}" type="pres">
      <dgm:prSet presAssocID="{E3781673-7895-4384-92B4-A7D581DF232C}" presName="centerShape" presStyleLbl="node0" presStyleIdx="0" presStyleCnt="1"/>
      <dgm:spPr/>
      <dgm:t>
        <a:bodyPr/>
        <a:lstStyle/>
        <a:p>
          <a:endParaRPr lang="en-US"/>
        </a:p>
      </dgm:t>
    </dgm:pt>
    <dgm:pt modelId="{EAAB453C-12B4-415E-A1F9-4C0DFDFBE3E4}" type="pres">
      <dgm:prSet presAssocID="{7F97CDF2-B3E3-42E7-8452-563589CC7F10}" presName="parTrans" presStyleLbl="sibTrans2D1" presStyleIdx="0" presStyleCnt="6"/>
      <dgm:spPr/>
      <dgm:t>
        <a:bodyPr/>
        <a:lstStyle/>
        <a:p>
          <a:endParaRPr lang="en-US"/>
        </a:p>
      </dgm:t>
    </dgm:pt>
    <dgm:pt modelId="{14056542-ED54-4519-9715-D41396E7DC0B}" type="pres">
      <dgm:prSet presAssocID="{7F97CDF2-B3E3-42E7-8452-563589CC7F10}" presName="connectorText" presStyleLbl="sibTrans2D1" presStyleIdx="0" presStyleCnt="6"/>
      <dgm:spPr/>
      <dgm:t>
        <a:bodyPr/>
        <a:lstStyle/>
        <a:p>
          <a:endParaRPr lang="en-US"/>
        </a:p>
      </dgm:t>
    </dgm:pt>
    <dgm:pt modelId="{3661C501-509B-4C09-97BA-AEADF9AEA59D}" type="pres">
      <dgm:prSet presAssocID="{926EF876-48BE-439A-9C80-4CF12B9D829F}" presName="node" presStyleLbl="node1" presStyleIdx="0" presStyleCnt="6">
        <dgm:presLayoutVars>
          <dgm:bulletEnabled val="1"/>
        </dgm:presLayoutVars>
      </dgm:prSet>
      <dgm:spPr/>
      <dgm:t>
        <a:bodyPr/>
        <a:lstStyle/>
        <a:p>
          <a:endParaRPr lang="en-US"/>
        </a:p>
      </dgm:t>
    </dgm:pt>
    <dgm:pt modelId="{703E8213-1116-42B7-8492-EDDF374ACDD5}" type="pres">
      <dgm:prSet presAssocID="{FD6EEE6F-DF9A-4AA2-8B4F-C6ADE4EB0C39}" presName="parTrans" presStyleLbl="sibTrans2D1" presStyleIdx="1" presStyleCnt="6"/>
      <dgm:spPr/>
      <dgm:t>
        <a:bodyPr/>
        <a:lstStyle/>
        <a:p>
          <a:endParaRPr lang="en-US"/>
        </a:p>
      </dgm:t>
    </dgm:pt>
    <dgm:pt modelId="{27F85357-752C-426A-8D1D-2E40693B6680}" type="pres">
      <dgm:prSet presAssocID="{FD6EEE6F-DF9A-4AA2-8B4F-C6ADE4EB0C39}" presName="connectorText" presStyleLbl="sibTrans2D1" presStyleIdx="1" presStyleCnt="6"/>
      <dgm:spPr/>
      <dgm:t>
        <a:bodyPr/>
        <a:lstStyle/>
        <a:p>
          <a:endParaRPr lang="en-US"/>
        </a:p>
      </dgm:t>
    </dgm:pt>
    <dgm:pt modelId="{FED26864-38A4-4812-B42D-DAD838B66595}" type="pres">
      <dgm:prSet presAssocID="{7B218E2E-CD11-4D6F-8AC1-6D7ECB5C2F7F}" presName="node" presStyleLbl="node1" presStyleIdx="1" presStyleCnt="6">
        <dgm:presLayoutVars>
          <dgm:bulletEnabled val="1"/>
        </dgm:presLayoutVars>
      </dgm:prSet>
      <dgm:spPr/>
      <dgm:t>
        <a:bodyPr/>
        <a:lstStyle/>
        <a:p>
          <a:endParaRPr lang="en-US"/>
        </a:p>
      </dgm:t>
    </dgm:pt>
    <dgm:pt modelId="{51806912-379C-43F6-AB37-A22FDBB3F250}" type="pres">
      <dgm:prSet presAssocID="{73B53718-FBBA-4D58-8A95-704B1D6DBBE6}" presName="parTrans" presStyleLbl="sibTrans2D1" presStyleIdx="2" presStyleCnt="6"/>
      <dgm:spPr/>
      <dgm:t>
        <a:bodyPr/>
        <a:lstStyle/>
        <a:p>
          <a:endParaRPr lang="en-US"/>
        </a:p>
      </dgm:t>
    </dgm:pt>
    <dgm:pt modelId="{4B26D18F-0548-4DE7-B8A3-C4EE03C49898}" type="pres">
      <dgm:prSet presAssocID="{73B53718-FBBA-4D58-8A95-704B1D6DBBE6}" presName="connectorText" presStyleLbl="sibTrans2D1" presStyleIdx="2" presStyleCnt="6"/>
      <dgm:spPr/>
      <dgm:t>
        <a:bodyPr/>
        <a:lstStyle/>
        <a:p>
          <a:endParaRPr lang="en-US"/>
        </a:p>
      </dgm:t>
    </dgm:pt>
    <dgm:pt modelId="{A0CB390A-1225-455D-A7FC-7C94744E5191}" type="pres">
      <dgm:prSet presAssocID="{700B2E22-F76E-4071-B6EE-900EA1F01968}" presName="node" presStyleLbl="node1" presStyleIdx="2" presStyleCnt="6">
        <dgm:presLayoutVars>
          <dgm:bulletEnabled val="1"/>
        </dgm:presLayoutVars>
      </dgm:prSet>
      <dgm:spPr/>
      <dgm:t>
        <a:bodyPr/>
        <a:lstStyle/>
        <a:p>
          <a:endParaRPr lang="en-US"/>
        </a:p>
      </dgm:t>
    </dgm:pt>
    <dgm:pt modelId="{292DAD51-856D-4C17-8A97-031E89742233}" type="pres">
      <dgm:prSet presAssocID="{B12EFB68-7439-42A2-AEB5-2DEFFD732671}" presName="parTrans" presStyleLbl="sibTrans2D1" presStyleIdx="3" presStyleCnt="6"/>
      <dgm:spPr/>
      <dgm:t>
        <a:bodyPr/>
        <a:lstStyle/>
        <a:p>
          <a:endParaRPr lang="en-US"/>
        </a:p>
      </dgm:t>
    </dgm:pt>
    <dgm:pt modelId="{D3A1A4A3-11A8-4267-B34B-49014069306E}" type="pres">
      <dgm:prSet presAssocID="{B12EFB68-7439-42A2-AEB5-2DEFFD732671}" presName="connectorText" presStyleLbl="sibTrans2D1" presStyleIdx="3" presStyleCnt="6"/>
      <dgm:spPr/>
      <dgm:t>
        <a:bodyPr/>
        <a:lstStyle/>
        <a:p>
          <a:endParaRPr lang="en-US"/>
        </a:p>
      </dgm:t>
    </dgm:pt>
    <dgm:pt modelId="{39FE402C-7530-48E0-9586-32A301D01999}" type="pres">
      <dgm:prSet presAssocID="{14DAED75-3247-4393-A15E-D79A733A25D4}" presName="node" presStyleLbl="node1" presStyleIdx="3" presStyleCnt="6">
        <dgm:presLayoutVars>
          <dgm:bulletEnabled val="1"/>
        </dgm:presLayoutVars>
      </dgm:prSet>
      <dgm:spPr/>
      <dgm:t>
        <a:bodyPr/>
        <a:lstStyle/>
        <a:p>
          <a:endParaRPr lang="en-US"/>
        </a:p>
      </dgm:t>
    </dgm:pt>
    <dgm:pt modelId="{2435496D-8CB3-43A9-AF01-F62A1615D057}" type="pres">
      <dgm:prSet presAssocID="{62457ED1-0298-4A09-BC9D-204853A11AE7}" presName="parTrans" presStyleLbl="sibTrans2D1" presStyleIdx="4" presStyleCnt="6"/>
      <dgm:spPr/>
      <dgm:t>
        <a:bodyPr/>
        <a:lstStyle/>
        <a:p>
          <a:endParaRPr lang="en-US"/>
        </a:p>
      </dgm:t>
    </dgm:pt>
    <dgm:pt modelId="{1C2618BA-585A-4E38-87A1-D1937CE87896}" type="pres">
      <dgm:prSet presAssocID="{62457ED1-0298-4A09-BC9D-204853A11AE7}" presName="connectorText" presStyleLbl="sibTrans2D1" presStyleIdx="4" presStyleCnt="6"/>
      <dgm:spPr/>
      <dgm:t>
        <a:bodyPr/>
        <a:lstStyle/>
        <a:p>
          <a:endParaRPr lang="en-US"/>
        </a:p>
      </dgm:t>
    </dgm:pt>
    <dgm:pt modelId="{130A89BE-FD2F-46B1-A269-41C38E88AC37}" type="pres">
      <dgm:prSet presAssocID="{A351F64B-FE7A-4B14-BB7E-B3E5E4346565}" presName="node" presStyleLbl="node1" presStyleIdx="4" presStyleCnt="6">
        <dgm:presLayoutVars>
          <dgm:bulletEnabled val="1"/>
        </dgm:presLayoutVars>
      </dgm:prSet>
      <dgm:spPr/>
      <dgm:t>
        <a:bodyPr/>
        <a:lstStyle/>
        <a:p>
          <a:endParaRPr lang="en-US"/>
        </a:p>
      </dgm:t>
    </dgm:pt>
    <dgm:pt modelId="{1678F06E-CDFC-4687-85F4-A9891D6CF9DC}" type="pres">
      <dgm:prSet presAssocID="{05A1BEA9-B172-4019-83A0-8B781A656227}" presName="parTrans" presStyleLbl="sibTrans2D1" presStyleIdx="5" presStyleCnt="6"/>
      <dgm:spPr/>
      <dgm:t>
        <a:bodyPr/>
        <a:lstStyle/>
        <a:p>
          <a:endParaRPr lang="en-US"/>
        </a:p>
      </dgm:t>
    </dgm:pt>
    <dgm:pt modelId="{93E69B11-E871-4DE2-9EAE-6FD9876A2948}" type="pres">
      <dgm:prSet presAssocID="{05A1BEA9-B172-4019-83A0-8B781A656227}" presName="connectorText" presStyleLbl="sibTrans2D1" presStyleIdx="5" presStyleCnt="6"/>
      <dgm:spPr/>
      <dgm:t>
        <a:bodyPr/>
        <a:lstStyle/>
        <a:p>
          <a:endParaRPr lang="en-US"/>
        </a:p>
      </dgm:t>
    </dgm:pt>
    <dgm:pt modelId="{09D1E451-74D9-4C02-8377-9849CB435016}" type="pres">
      <dgm:prSet presAssocID="{B985351C-5A80-4D77-9F88-1D06609C326F}" presName="node" presStyleLbl="node1" presStyleIdx="5" presStyleCnt="6">
        <dgm:presLayoutVars>
          <dgm:bulletEnabled val="1"/>
        </dgm:presLayoutVars>
      </dgm:prSet>
      <dgm:spPr/>
      <dgm:t>
        <a:bodyPr/>
        <a:lstStyle/>
        <a:p>
          <a:endParaRPr lang="en-US"/>
        </a:p>
      </dgm:t>
    </dgm:pt>
  </dgm:ptLst>
  <dgm:cxnLst>
    <dgm:cxn modelId="{B977BC94-1E7E-422D-BAA2-F5006972A2F2}" type="presOf" srcId="{A351F64B-FE7A-4B14-BB7E-B3E5E4346565}" destId="{130A89BE-FD2F-46B1-A269-41C38E88AC37}" srcOrd="0" destOrd="0" presId="urn:microsoft.com/office/officeart/2005/8/layout/radial5"/>
    <dgm:cxn modelId="{D958A700-E685-47CC-92EF-30C26277E0E0}" srcId="{E3781673-7895-4384-92B4-A7D581DF232C}" destId="{926EF876-48BE-439A-9C80-4CF12B9D829F}" srcOrd="0" destOrd="0" parTransId="{7F97CDF2-B3E3-42E7-8452-563589CC7F10}" sibTransId="{1AC37C8C-5AD2-42D8-BD81-EED62DC13E8A}"/>
    <dgm:cxn modelId="{8F3D4925-0D60-4BF4-8CF6-3DCDC994D669}" type="presOf" srcId="{FD6EEE6F-DF9A-4AA2-8B4F-C6ADE4EB0C39}" destId="{703E8213-1116-42B7-8492-EDDF374ACDD5}" srcOrd="0" destOrd="0" presId="urn:microsoft.com/office/officeart/2005/8/layout/radial5"/>
    <dgm:cxn modelId="{5BF45D9A-977E-4DD1-9A42-2486E0425D3A}" type="presOf" srcId="{B12EFB68-7439-42A2-AEB5-2DEFFD732671}" destId="{292DAD51-856D-4C17-8A97-031E89742233}" srcOrd="0" destOrd="0" presId="urn:microsoft.com/office/officeart/2005/8/layout/radial5"/>
    <dgm:cxn modelId="{0D643A0E-4C8A-4055-BBAB-AD5E9B815144}" type="presOf" srcId="{66C9600B-63D8-4310-808E-18F4413AEB1A}" destId="{B9222345-58CF-4EC2-B806-0C1C286B884D}" srcOrd="0" destOrd="0" presId="urn:microsoft.com/office/officeart/2005/8/layout/radial5"/>
    <dgm:cxn modelId="{EB1938E9-7A56-4C67-BE00-C2F5049701D4}" type="presOf" srcId="{05A1BEA9-B172-4019-83A0-8B781A656227}" destId="{93E69B11-E871-4DE2-9EAE-6FD9876A2948}" srcOrd="1" destOrd="0" presId="urn:microsoft.com/office/officeart/2005/8/layout/radial5"/>
    <dgm:cxn modelId="{99837F39-D398-4A3E-AC61-3C4ED4C94459}" type="presOf" srcId="{B985351C-5A80-4D77-9F88-1D06609C326F}" destId="{09D1E451-74D9-4C02-8377-9849CB435016}" srcOrd="0" destOrd="0" presId="urn:microsoft.com/office/officeart/2005/8/layout/radial5"/>
    <dgm:cxn modelId="{4C385C06-9AE1-4F5E-8C94-E635B434C022}" srcId="{E3781673-7895-4384-92B4-A7D581DF232C}" destId="{700B2E22-F76E-4071-B6EE-900EA1F01968}" srcOrd="2" destOrd="0" parTransId="{73B53718-FBBA-4D58-8A95-704B1D6DBBE6}" sibTransId="{D85C3E02-7ACC-434D-BBD0-51BD59A2E3B9}"/>
    <dgm:cxn modelId="{85D05C98-6873-46B7-B926-19A1368A3892}" type="presOf" srcId="{700B2E22-F76E-4071-B6EE-900EA1F01968}" destId="{A0CB390A-1225-455D-A7FC-7C94744E5191}" srcOrd="0" destOrd="0" presId="urn:microsoft.com/office/officeart/2005/8/layout/radial5"/>
    <dgm:cxn modelId="{56C8356E-C23A-4B44-BAD3-EFA527215B3B}" type="presOf" srcId="{E3781673-7895-4384-92B4-A7D581DF232C}" destId="{B1507256-B6FE-4E03-98AA-6490F1095155}" srcOrd="0" destOrd="0" presId="urn:microsoft.com/office/officeart/2005/8/layout/radial5"/>
    <dgm:cxn modelId="{9BC55B5D-1D9C-4C1B-AB34-3563502AD769}" type="presOf" srcId="{73B53718-FBBA-4D58-8A95-704B1D6DBBE6}" destId="{4B26D18F-0548-4DE7-B8A3-C4EE03C49898}" srcOrd="1" destOrd="0" presId="urn:microsoft.com/office/officeart/2005/8/layout/radial5"/>
    <dgm:cxn modelId="{3294EEDF-E0AA-448E-A2CD-DA9A3765491B}" type="presOf" srcId="{7F97CDF2-B3E3-42E7-8452-563589CC7F10}" destId="{EAAB453C-12B4-415E-A1F9-4C0DFDFBE3E4}" srcOrd="0" destOrd="0" presId="urn:microsoft.com/office/officeart/2005/8/layout/radial5"/>
    <dgm:cxn modelId="{BDF4AAC5-5CD2-4191-A9AB-A8AC624D1572}" type="presOf" srcId="{FD6EEE6F-DF9A-4AA2-8B4F-C6ADE4EB0C39}" destId="{27F85357-752C-426A-8D1D-2E40693B6680}" srcOrd="1" destOrd="0" presId="urn:microsoft.com/office/officeart/2005/8/layout/radial5"/>
    <dgm:cxn modelId="{2AA6D6B5-0EC1-42A6-9C17-5AA0CCB023D0}" type="presOf" srcId="{62457ED1-0298-4A09-BC9D-204853A11AE7}" destId="{1C2618BA-585A-4E38-87A1-D1937CE87896}" srcOrd="1" destOrd="0" presId="urn:microsoft.com/office/officeart/2005/8/layout/radial5"/>
    <dgm:cxn modelId="{64DB651B-94F0-42D8-B7D4-C646A2491CCB}" type="presOf" srcId="{05A1BEA9-B172-4019-83A0-8B781A656227}" destId="{1678F06E-CDFC-4687-85F4-A9891D6CF9DC}" srcOrd="0" destOrd="0" presId="urn:microsoft.com/office/officeart/2005/8/layout/radial5"/>
    <dgm:cxn modelId="{A8691979-89FD-49E0-B4BF-720203425063}" type="presOf" srcId="{62457ED1-0298-4A09-BC9D-204853A11AE7}" destId="{2435496D-8CB3-43A9-AF01-F62A1615D057}" srcOrd="0" destOrd="0" presId="urn:microsoft.com/office/officeart/2005/8/layout/radial5"/>
    <dgm:cxn modelId="{ECB177E5-7153-4BF7-ABAB-BE0204A1BAF4}" srcId="{E3781673-7895-4384-92B4-A7D581DF232C}" destId="{B985351C-5A80-4D77-9F88-1D06609C326F}" srcOrd="5" destOrd="0" parTransId="{05A1BEA9-B172-4019-83A0-8B781A656227}" sibTransId="{092D5F0E-C0B9-4FB1-9351-F830ACDECAEA}"/>
    <dgm:cxn modelId="{8D396920-FC98-4A84-95EB-22B43006C65E}" type="presOf" srcId="{7B218E2E-CD11-4D6F-8AC1-6D7ECB5C2F7F}" destId="{FED26864-38A4-4812-B42D-DAD838B66595}" srcOrd="0" destOrd="0" presId="urn:microsoft.com/office/officeart/2005/8/layout/radial5"/>
    <dgm:cxn modelId="{D4D2AB94-97D5-43FC-805E-AEE326D59F78}" srcId="{E3781673-7895-4384-92B4-A7D581DF232C}" destId="{14DAED75-3247-4393-A15E-D79A733A25D4}" srcOrd="3" destOrd="0" parTransId="{B12EFB68-7439-42A2-AEB5-2DEFFD732671}" sibTransId="{96AC17F7-D8E4-4E3E-9671-05B9F89B587C}"/>
    <dgm:cxn modelId="{6FF1A8DD-76F6-4630-873A-8103A56663B5}" type="presOf" srcId="{B12EFB68-7439-42A2-AEB5-2DEFFD732671}" destId="{D3A1A4A3-11A8-4267-B34B-49014069306E}" srcOrd="1" destOrd="0" presId="urn:microsoft.com/office/officeart/2005/8/layout/radial5"/>
    <dgm:cxn modelId="{D0AE9F9B-172C-4717-9E5C-90F521221755}" srcId="{66C9600B-63D8-4310-808E-18F4413AEB1A}" destId="{E3781673-7895-4384-92B4-A7D581DF232C}" srcOrd="0" destOrd="0" parTransId="{BF156F24-0B04-4D1C-8712-C46A283828CC}" sibTransId="{D837DF29-E838-4094-8E4F-0461A349F1A0}"/>
    <dgm:cxn modelId="{12E1C983-9AE5-407B-9AC8-15E8855C2C0A}" srcId="{E3781673-7895-4384-92B4-A7D581DF232C}" destId="{A351F64B-FE7A-4B14-BB7E-B3E5E4346565}" srcOrd="4" destOrd="0" parTransId="{62457ED1-0298-4A09-BC9D-204853A11AE7}" sibTransId="{B7492E97-1607-491A-BE4D-75A29F1A3DE9}"/>
    <dgm:cxn modelId="{C840314D-0F7D-4B8C-B9D4-622FB05265ED}" type="presOf" srcId="{7F97CDF2-B3E3-42E7-8452-563589CC7F10}" destId="{14056542-ED54-4519-9715-D41396E7DC0B}" srcOrd="1" destOrd="0" presId="urn:microsoft.com/office/officeart/2005/8/layout/radial5"/>
    <dgm:cxn modelId="{2F94C5CD-7A50-4874-B581-FE99C8BE0EC7}" type="presOf" srcId="{926EF876-48BE-439A-9C80-4CF12B9D829F}" destId="{3661C501-509B-4C09-97BA-AEADF9AEA59D}" srcOrd="0" destOrd="0" presId="urn:microsoft.com/office/officeart/2005/8/layout/radial5"/>
    <dgm:cxn modelId="{642A4FB8-0F73-4EF3-B929-C9DAD1999E4E}" srcId="{E3781673-7895-4384-92B4-A7D581DF232C}" destId="{7B218E2E-CD11-4D6F-8AC1-6D7ECB5C2F7F}" srcOrd="1" destOrd="0" parTransId="{FD6EEE6F-DF9A-4AA2-8B4F-C6ADE4EB0C39}" sibTransId="{572D14BF-14B2-412D-98B0-4DD57C21DF4A}"/>
    <dgm:cxn modelId="{2A1B235D-CB2A-48B4-BB37-5DD289D7681F}" type="presOf" srcId="{14DAED75-3247-4393-A15E-D79A733A25D4}" destId="{39FE402C-7530-48E0-9586-32A301D01999}" srcOrd="0" destOrd="0" presId="urn:microsoft.com/office/officeart/2005/8/layout/radial5"/>
    <dgm:cxn modelId="{528366BE-7755-4522-8F73-CDCEAF23B09E}" type="presOf" srcId="{73B53718-FBBA-4D58-8A95-704B1D6DBBE6}" destId="{51806912-379C-43F6-AB37-A22FDBB3F250}" srcOrd="0" destOrd="0" presId="urn:microsoft.com/office/officeart/2005/8/layout/radial5"/>
    <dgm:cxn modelId="{707EE916-BAE3-4214-A330-8E6E13B3D9AC}" type="presParOf" srcId="{B9222345-58CF-4EC2-B806-0C1C286B884D}" destId="{B1507256-B6FE-4E03-98AA-6490F1095155}" srcOrd="0" destOrd="0" presId="urn:microsoft.com/office/officeart/2005/8/layout/radial5"/>
    <dgm:cxn modelId="{77E3E4A5-0BC4-4D24-B053-44C4165B5126}" type="presParOf" srcId="{B9222345-58CF-4EC2-B806-0C1C286B884D}" destId="{EAAB453C-12B4-415E-A1F9-4C0DFDFBE3E4}" srcOrd="1" destOrd="0" presId="urn:microsoft.com/office/officeart/2005/8/layout/radial5"/>
    <dgm:cxn modelId="{B383EC3C-F812-48AB-B537-40E08A38FEC8}" type="presParOf" srcId="{EAAB453C-12B4-415E-A1F9-4C0DFDFBE3E4}" destId="{14056542-ED54-4519-9715-D41396E7DC0B}" srcOrd="0" destOrd="0" presId="urn:microsoft.com/office/officeart/2005/8/layout/radial5"/>
    <dgm:cxn modelId="{8B9BDA01-15AC-4A17-A7BC-C8E16C80E4FC}" type="presParOf" srcId="{B9222345-58CF-4EC2-B806-0C1C286B884D}" destId="{3661C501-509B-4C09-97BA-AEADF9AEA59D}" srcOrd="2" destOrd="0" presId="urn:microsoft.com/office/officeart/2005/8/layout/radial5"/>
    <dgm:cxn modelId="{1F8A78DD-57A6-42A9-BCD4-B356C4BF0AB5}" type="presParOf" srcId="{B9222345-58CF-4EC2-B806-0C1C286B884D}" destId="{703E8213-1116-42B7-8492-EDDF374ACDD5}" srcOrd="3" destOrd="0" presId="urn:microsoft.com/office/officeart/2005/8/layout/radial5"/>
    <dgm:cxn modelId="{ABFD27CA-81D1-45FC-9047-92F727678584}" type="presParOf" srcId="{703E8213-1116-42B7-8492-EDDF374ACDD5}" destId="{27F85357-752C-426A-8D1D-2E40693B6680}" srcOrd="0" destOrd="0" presId="urn:microsoft.com/office/officeart/2005/8/layout/radial5"/>
    <dgm:cxn modelId="{F2B0E1A0-A91C-421B-B707-EA89095D8BAE}" type="presParOf" srcId="{B9222345-58CF-4EC2-B806-0C1C286B884D}" destId="{FED26864-38A4-4812-B42D-DAD838B66595}" srcOrd="4" destOrd="0" presId="urn:microsoft.com/office/officeart/2005/8/layout/radial5"/>
    <dgm:cxn modelId="{D42B83D0-C725-4492-8842-77F1C23896A2}" type="presParOf" srcId="{B9222345-58CF-4EC2-B806-0C1C286B884D}" destId="{51806912-379C-43F6-AB37-A22FDBB3F250}" srcOrd="5" destOrd="0" presId="urn:microsoft.com/office/officeart/2005/8/layout/radial5"/>
    <dgm:cxn modelId="{490E9150-13C3-49A4-BDFB-FE09961729C6}" type="presParOf" srcId="{51806912-379C-43F6-AB37-A22FDBB3F250}" destId="{4B26D18F-0548-4DE7-B8A3-C4EE03C49898}" srcOrd="0" destOrd="0" presId="urn:microsoft.com/office/officeart/2005/8/layout/radial5"/>
    <dgm:cxn modelId="{2F9753C9-C823-405B-A11F-7828D3ED4ED5}" type="presParOf" srcId="{B9222345-58CF-4EC2-B806-0C1C286B884D}" destId="{A0CB390A-1225-455D-A7FC-7C94744E5191}" srcOrd="6" destOrd="0" presId="urn:microsoft.com/office/officeart/2005/8/layout/radial5"/>
    <dgm:cxn modelId="{59133C2F-16D1-4B3D-B0A3-1D130C22B6C5}" type="presParOf" srcId="{B9222345-58CF-4EC2-B806-0C1C286B884D}" destId="{292DAD51-856D-4C17-8A97-031E89742233}" srcOrd="7" destOrd="0" presId="urn:microsoft.com/office/officeart/2005/8/layout/radial5"/>
    <dgm:cxn modelId="{43443360-66AA-4F56-AFD1-27D476C03414}" type="presParOf" srcId="{292DAD51-856D-4C17-8A97-031E89742233}" destId="{D3A1A4A3-11A8-4267-B34B-49014069306E}" srcOrd="0" destOrd="0" presId="urn:microsoft.com/office/officeart/2005/8/layout/radial5"/>
    <dgm:cxn modelId="{AA90F97D-D7C1-4386-B21E-07CF86783451}" type="presParOf" srcId="{B9222345-58CF-4EC2-B806-0C1C286B884D}" destId="{39FE402C-7530-48E0-9586-32A301D01999}" srcOrd="8" destOrd="0" presId="urn:microsoft.com/office/officeart/2005/8/layout/radial5"/>
    <dgm:cxn modelId="{4F30B2BC-D203-4CBE-B5CB-B8D5925C5EE1}" type="presParOf" srcId="{B9222345-58CF-4EC2-B806-0C1C286B884D}" destId="{2435496D-8CB3-43A9-AF01-F62A1615D057}" srcOrd="9" destOrd="0" presId="urn:microsoft.com/office/officeart/2005/8/layout/radial5"/>
    <dgm:cxn modelId="{62AEE8FC-9CFA-4F0F-BDD2-3984B3B874D4}" type="presParOf" srcId="{2435496D-8CB3-43A9-AF01-F62A1615D057}" destId="{1C2618BA-585A-4E38-87A1-D1937CE87896}" srcOrd="0" destOrd="0" presId="urn:microsoft.com/office/officeart/2005/8/layout/radial5"/>
    <dgm:cxn modelId="{E77E536F-E502-4161-B65A-2E63128D6379}" type="presParOf" srcId="{B9222345-58CF-4EC2-B806-0C1C286B884D}" destId="{130A89BE-FD2F-46B1-A269-41C38E88AC37}" srcOrd="10" destOrd="0" presId="urn:microsoft.com/office/officeart/2005/8/layout/radial5"/>
    <dgm:cxn modelId="{A9DA3E4F-DEE3-48EA-9489-D43069C3E7DA}" type="presParOf" srcId="{B9222345-58CF-4EC2-B806-0C1C286B884D}" destId="{1678F06E-CDFC-4687-85F4-A9891D6CF9DC}" srcOrd="11" destOrd="0" presId="urn:microsoft.com/office/officeart/2005/8/layout/radial5"/>
    <dgm:cxn modelId="{93C1D05C-EC39-4B1F-83B5-49E7BBC166BC}" type="presParOf" srcId="{1678F06E-CDFC-4687-85F4-A9891D6CF9DC}" destId="{93E69B11-E871-4DE2-9EAE-6FD9876A2948}" srcOrd="0" destOrd="0" presId="urn:microsoft.com/office/officeart/2005/8/layout/radial5"/>
    <dgm:cxn modelId="{F2DFA3FF-C9C0-463A-B16A-D1FFAE443CED}" type="presParOf" srcId="{B9222345-58CF-4EC2-B806-0C1C286B884D}" destId="{09D1E451-74D9-4C02-8377-9849CB43501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218692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269685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757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348035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74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241431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345222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8841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176880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08E15-570C-4377-ACBE-E75D5AB76475}"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124747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408E15-570C-4377-ACBE-E75D5AB76475}" type="datetimeFigureOut">
              <a:rPr lang="ar-IQ" smtClean="0"/>
              <a:t>07/04/1445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368191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408E15-570C-4377-ACBE-E75D5AB76475}" type="datetimeFigureOut">
              <a:rPr lang="ar-IQ" smtClean="0"/>
              <a:t>07/04/1445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311408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408E15-570C-4377-ACBE-E75D5AB76475}" type="datetimeFigureOut">
              <a:rPr lang="ar-IQ" smtClean="0"/>
              <a:t>07/04/1445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103779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08E15-570C-4377-ACBE-E75D5AB76475}" type="datetimeFigureOut">
              <a:rPr lang="ar-IQ" smtClean="0"/>
              <a:t>07/04/1445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112139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408E15-570C-4377-ACBE-E75D5AB76475}" type="datetimeFigureOut">
              <a:rPr lang="ar-IQ" smtClean="0"/>
              <a:t>07/04/1445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81297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408E15-570C-4377-ACBE-E75D5AB76475}" type="datetimeFigureOut">
              <a:rPr lang="ar-IQ" smtClean="0"/>
              <a:t>07/04/1445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E969FD-C9CE-47BF-B65F-18D51FA83437}" type="slidenum">
              <a:rPr lang="ar-IQ" smtClean="0"/>
              <a:t>‹#›</a:t>
            </a:fld>
            <a:endParaRPr lang="ar-IQ"/>
          </a:p>
        </p:txBody>
      </p:sp>
    </p:spTree>
    <p:extLst>
      <p:ext uri="{BB962C8B-B14F-4D97-AF65-F5344CB8AC3E}">
        <p14:creationId xmlns:p14="http://schemas.microsoft.com/office/powerpoint/2010/main" val="310853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408E15-570C-4377-ACBE-E75D5AB76475}" type="datetimeFigureOut">
              <a:rPr lang="ar-IQ" smtClean="0"/>
              <a:t>07/04/1445</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E969FD-C9CE-47BF-B65F-18D51FA83437}" type="slidenum">
              <a:rPr lang="ar-IQ" smtClean="0"/>
              <a:t>‹#›</a:t>
            </a:fld>
            <a:endParaRPr lang="ar-IQ"/>
          </a:p>
        </p:txBody>
      </p:sp>
    </p:spTree>
    <p:extLst>
      <p:ext uri="{BB962C8B-B14F-4D97-AF65-F5344CB8AC3E}">
        <p14:creationId xmlns:p14="http://schemas.microsoft.com/office/powerpoint/2010/main" val="1644731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960333"/>
            <a:ext cx="7766936" cy="642618"/>
          </a:xfrm>
        </p:spPr>
        <p:txBody>
          <a:bodyPr/>
          <a:lstStyle/>
          <a:p>
            <a:pPr algn="ctr"/>
            <a:r>
              <a:rPr lang="ar-SA" sz="3600" b="1" dirty="0"/>
              <a:t>الجامعة </a:t>
            </a:r>
            <a:r>
              <a:rPr lang="ar-SA" sz="3600" b="1" dirty="0" smtClean="0"/>
              <a:t>المستنصرية</a:t>
            </a:r>
            <a:endParaRPr lang="ar-IQ" sz="3600" dirty="0"/>
          </a:p>
        </p:txBody>
      </p:sp>
      <p:sp>
        <p:nvSpPr>
          <p:cNvPr id="3" name="Subtitle 2"/>
          <p:cNvSpPr>
            <a:spLocks noGrp="1"/>
          </p:cNvSpPr>
          <p:nvPr>
            <p:ph type="subTitle" idx="1"/>
          </p:nvPr>
        </p:nvSpPr>
        <p:spPr>
          <a:xfrm>
            <a:off x="1507066" y="2668495"/>
            <a:ext cx="7766936" cy="832088"/>
          </a:xfrm>
        </p:spPr>
        <p:txBody>
          <a:bodyPr/>
          <a:lstStyle/>
          <a:p>
            <a:pPr algn="ctr"/>
            <a:r>
              <a:rPr lang="ar-SA" b="1" dirty="0"/>
              <a:t>كلية الادارة والاقتصاد</a:t>
            </a:r>
            <a:endParaRPr lang="en-US" dirty="0"/>
          </a:p>
          <a:p>
            <a:pPr algn="ctr"/>
            <a:r>
              <a:rPr lang="ar-SA" b="1" dirty="0"/>
              <a:t>الدبلوم العالي في التخطيط الاستراتيجي </a:t>
            </a:r>
            <a:r>
              <a:rPr lang="ar-SA" dirty="0"/>
              <a:t>    </a:t>
            </a:r>
            <a:endParaRPr lang="en-US" dirty="0"/>
          </a:p>
          <a:p>
            <a:pPr algn="ctr"/>
            <a:endParaRPr lang="ar-IQ" dirty="0"/>
          </a:p>
        </p:txBody>
      </p:sp>
      <p:pic>
        <p:nvPicPr>
          <p:cNvPr id="4" name="Picture 3" descr="شعار كلية الادارة و الاقتصاد – Kaiza To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4082" y="304770"/>
            <a:ext cx="1652905" cy="1266825"/>
          </a:xfrm>
          <a:prstGeom prst="rect">
            <a:avLst/>
          </a:prstGeom>
          <a:noFill/>
          <a:ln>
            <a:noFill/>
          </a:ln>
        </p:spPr>
      </p:pic>
      <p:sp>
        <p:nvSpPr>
          <p:cNvPr id="5" name="Subtitle 2"/>
          <p:cNvSpPr txBox="1">
            <a:spLocks/>
          </p:cNvSpPr>
          <p:nvPr/>
        </p:nvSpPr>
        <p:spPr>
          <a:xfrm>
            <a:off x="1507066" y="3891585"/>
            <a:ext cx="7766936" cy="1096899"/>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ar-SA" sz="1600" b="1" dirty="0"/>
              <a:t>ورقة بحثية مقدمة </a:t>
            </a:r>
            <a:r>
              <a:rPr lang="ar-SA" sz="1600" b="1" dirty="0" smtClean="0"/>
              <a:t>الى</a:t>
            </a:r>
            <a:r>
              <a:rPr lang="ar-IQ" sz="1600" b="1" dirty="0" smtClean="0"/>
              <a:t>:</a:t>
            </a:r>
            <a:r>
              <a:rPr lang="ar-SA" sz="1600" b="1" dirty="0" smtClean="0"/>
              <a:t> </a:t>
            </a:r>
            <a:endParaRPr lang="ar-SA" sz="1600" b="1" dirty="0"/>
          </a:p>
          <a:p>
            <a:pPr algn="ctr"/>
            <a:r>
              <a:rPr lang="ar-SA" sz="1600" b="1" dirty="0"/>
              <a:t>أ.م.د. سمية عباس مجيد</a:t>
            </a:r>
          </a:p>
          <a:p>
            <a:pPr algn="ctr"/>
            <a:r>
              <a:rPr lang="ar-SA" sz="1600" b="1" dirty="0"/>
              <a:t>(طبيعة إدارة الموارد البشرية)</a:t>
            </a:r>
          </a:p>
        </p:txBody>
      </p:sp>
      <p:sp>
        <p:nvSpPr>
          <p:cNvPr id="6" name="Subtitle 2"/>
          <p:cNvSpPr txBox="1">
            <a:spLocks/>
          </p:cNvSpPr>
          <p:nvPr/>
        </p:nvSpPr>
        <p:spPr>
          <a:xfrm>
            <a:off x="1507066" y="5379486"/>
            <a:ext cx="7766936" cy="448778"/>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ar-SA" sz="1600" b="1" dirty="0"/>
              <a:t>اعداد الطالب نمير عبد علي محمد </a:t>
            </a:r>
            <a:endParaRPr lang="ar-IQ" sz="1600" dirty="0"/>
          </a:p>
        </p:txBody>
      </p:sp>
    </p:spTree>
    <p:extLst>
      <p:ext uri="{BB962C8B-B14F-4D97-AF65-F5344CB8AC3E}">
        <p14:creationId xmlns:p14="http://schemas.microsoft.com/office/powerpoint/2010/main" val="1941470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23637"/>
            <a:ext cx="8596668" cy="5117726"/>
          </a:xfrm>
        </p:spPr>
        <p:txBody>
          <a:bodyPr>
            <a:normAutofit lnSpcReduction="10000"/>
          </a:bodyPr>
          <a:lstStyle/>
          <a:p>
            <a:r>
              <a:rPr lang="ar-IQ" u="sng" dirty="0"/>
              <a:t>رابعاً: اهمية الموارد البشرية :</a:t>
            </a:r>
          </a:p>
          <a:p>
            <a:r>
              <a:rPr lang="ar-IQ" dirty="0"/>
              <a:t>تشكل ادارة الموارد البشرية أهمية استراتيجية لارتباطها بالعاملين الذين يمكن وصفهم مصدر نجاح او فشل المنظمة لانهم المصدر المستثمر لزيادة كفاءة الموارد البشرية، لقد ادركت منظمات الاعمال إن الأهمية الإستراتيجية للموارد البشرية كمسألة حيوية لنجاح المنظمة وتوضيحاً لأهمية الموارد البشرية نذكر مايلي : </a:t>
            </a:r>
          </a:p>
          <a:p>
            <a:r>
              <a:rPr lang="ar-IQ" dirty="0"/>
              <a:t>1</a:t>
            </a:r>
            <a:r>
              <a:rPr lang="ar-IQ" dirty="0" smtClean="0"/>
              <a:t>. يعتمد </a:t>
            </a:r>
            <a:r>
              <a:rPr lang="ar-IQ" dirty="0"/>
              <a:t>تحقيق التقدم والتطور العلمي والتقني والثقافي والاجتماعي والاقتصادي في جميع  المجتمعات على مهارات وقدرات وخبرات الموارد البشرية فيها وتوظيفها بكل  كفاءة وفاعلية . (موسى 40:1990 .</a:t>
            </a:r>
          </a:p>
          <a:p>
            <a:r>
              <a:rPr lang="ar-IQ" dirty="0"/>
              <a:t>2</a:t>
            </a:r>
            <a:r>
              <a:rPr lang="ar-IQ" dirty="0" smtClean="0"/>
              <a:t>. تمثل </a:t>
            </a:r>
            <a:r>
              <a:rPr lang="ar-IQ" dirty="0"/>
              <a:t>الموارد البشرية الطاقة الخلاقة المبدعة التى تتولى انجاز المهام والواجبات المناطة بها على أكمل وجه. (3: 2001, </a:t>
            </a:r>
            <a:r>
              <a:rPr lang="en-US" dirty="0" err="1"/>
              <a:t>Denisi</a:t>
            </a:r>
            <a:r>
              <a:rPr lang="en-US" dirty="0"/>
              <a:t>&amp; Griffin))</a:t>
            </a:r>
          </a:p>
          <a:p>
            <a:r>
              <a:rPr lang="ar-IQ" dirty="0" smtClean="0"/>
              <a:t>3. إن </a:t>
            </a:r>
            <a:r>
              <a:rPr lang="ar-IQ" dirty="0"/>
              <a:t>الموارد البشرية هي جوهر أية مؤسسة سواء أكانت عامة أم خاصة مما يتوجب تنميتها ورعايتها والمحافظة عليها. (401 : 2000 ,</a:t>
            </a:r>
            <a:r>
              <a:rPr lang="en-US" dirty="0"/>
              <a:t>Daft)</a:t>
            </a:r>
          </a:p>
          <a:p>
            <a:r>
              <a:rPr lang="ar-IQ" dirty="0" smtClean="0"/>
              <a:t>4. يعد </a:t>
            </a:r>
            <a:r>
              <a:rPr lang="ar-IQ" dirty="0"/>
              <a:t>العنصر الإنساني جزءا أساسيا في تحقيق التنمية، تسعى اليه الدول لتطوير جهازها الإداري ومده بالعناصر الكفوءة للوصول إلى إدارة فاعلة ومحترفة تعمل بإنتاجية اكبر وكلفة أقل وبشفافية مطلقة(الخطيب 2000: 2).  </a:t>
            </a:r>
          </a:p>
          <a:p>
            <a:r>
              <a:rPr lang="ar-IQ" dirty="0"/>
              <a:t>5. أهمية سعي المنظمات لتطوير العنصر الإنساني لتحقيق مستويات أعلى في الكفاءة والإبداع كونه المورد الأساسي للمنظمات والمجتمع (الداغر وصالح 2000: 97). </a:t>
            </a:r>
          </a:p>
          <a:p>
            <a:endParaRPr lang="ar-IQ" dirty="0"/>
          </a:p>
        </p:txBody>
      </p:sp>
    </p:spTree>
    <p:extLst>
      <p:ext uri="{BB962C8B-B14F-4D97-AF65-F5344CB8AC3E}">
        <p14:creationId xmlns:p14="http://schemas.microsoft.com/office/powerpoint/2010/main" val="2680094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91854"/>
            <a:ext cx="8596668" cy="3195782"/>
          </a:xfrm>
        </p:spPr>
        <p:txBody>
          <a:bodyPr>
            <a:normAutofit/>
          </a:bodyPr>
          <a:lstStyle/>
          <a:p>
            <a:pPr algn="just"/>
            <a:r>
              <a:rPr lang="ar-IQ" dirty="0"/>
              <a:t>6. أنهم طاقات غير محددة وغير مشغلة بشكل كامل حتى في الوقت الحاضر مما يتطلب تهيأتها للمرحلة المقبلة الفرطوسي, (2001: 18).</a:t>
            </a:r>
          </a:p>
          <a:p>
            <a:pPr algn="just"/>
            <a:r>
              <a:rPr lang="ar-IQ" dirty="0"/>
              <a:t> 7. إن فاعلية المنظمات وقدرتها على تحقيق أهدافها تعتمد على توافر الموارد البشرية المقتدرة والملتزمة. (الذهبي, 2003: 5).</a:t>
            </a:r>
          </a:p>
          <a:p>
            <a:pPr algn="just"/>
            <a:r>
              <a:rPr lang="ar-IQ" dirty="0"/>
              <a:t>8. أهمية الاستثمار الفعال للموارد البشرية، ينعكس بالنهاية على تفعيل معدلات الإنتاجية وتطوير أداء المنظمة ( المظفر, 2002 : 2)</a:t>
            </a:r>
          </a:p>
          <a:p>
            <a:pPr algn="just"/>
            <a:r>
              <a:rPr lang="ar-IQ" dirty="0" smtClean="0"/>
              <a:t>9. </a:t>
            </a:r>
            <a:r>
              <a:rPr lang="ar-IQ" dirty="0"/>
              <a:t>توصف الموارد الإنسانية أصل من أصول المنظمة الأكثر ثمنا . 139 2004 </a:t>
            </a:r>
            <a:r>
              <a:rPr lang="en-US" dirty="0"/>
              <a:t>Tara 10</a:t>
            </a:r>
          </a:p>
          <a:p>
            <a:pPr algn="just"/>
            <a:r>
              <a:rPr lang="ar-IQ" dirty="0" smtClean="0"/>
              <a:t>10. تمثل </a:t>
            </a:r>
            <a:r>
              <a:rPr lang="ar-IQ" dirty="0"/>
              <a:t>مهارات العنصر الإنساني ميزة تنافسية للمنظمة وقدرتها على مواجهة وتحدي المنافسة العالمية (المنتدى العربي الموحد, 2004 3).</a:t>
            </a:r>
          </a:p>
        </p:txBody>
      </p:sp>
    </p:spTree>
    <p:extLst>
      <p:ext uri="{BB962C8B-B14F-4D97-AF65-F5344CB8AC3E}">
        <p14:creationId xmlns:p14="http://schemas.microsoft.com/office/powerpoint/2010/main" val="314838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43709"/>
            <a:ext cx="8596668" cy="4655127"/>
          </a:xfrm>
        </p:spPr>
        <p:txBody>
          <a:bodyPr>
            <a:normAutofit/>
          </a:bodyPr>
          <a:lstStyle/>
          <a:p>
            <a:pPr algn="just"/>
            <a:r>
              <a:rPr lang="ar-IQ" u="sng" dirty="0"/>
              <a:t>خامساً: اهداف ادارة الموارد البشرية:- </a:t>
            </a:r>
          </a:p>
          <a:p>
            <a:pPr algn="just"/>
            <a:r>
              <a:rPr lang="ar-IQ" dirty="0"/>
              <a:t>هنالك مجموعة من الاهداف تسعى ادارة الموارد البشرية الى تحقيقها وهي :</a:t>
            </a:r>
          </a:p>
          <a:p>
            <a:pPr algn="just"/>
            <a:r>
              <a:rPr lang="ar-IQ" dirty="0" smtClean="0"/>
              <a:t>1- تساهم </a:t>
            </a:r>
            <a:r>
              <a:rPr lang="ar-IQ" dirty="0"/>
              <a:t>اهداف الموارد البشرية في تحقيق أهداف المنظمة.</a:t>
            </a:r>
          </a:p>
          <a:p>
            <a:pPr algn="just"/>
            <a:r>
              <a:rPr lang="ar-IQ" dirty="0" smtClean="0"/>
              <a:t>2- توظيف </a:t>
            </a:r>
            <a:r>
              <a:rPr lang="ar-IQ" dirty="0"/>
              <a:t>المهارات والكفاءات عالية التدريب والمتحفزة.</a:t>
            </a:r>
          </a:p>
          <a:p>
            <a:pPr algn="just"/>
            <a:r>
              <a:rPr lang="ar-IQ" dirty="0" smtClean="0"/>
              <a:t>3- زيادة </a:t>
            </a:r>
            <a:r>
              <a:rPr lang="ar-IQ" dirty="0"/>
              <a:t>الرضا الوظيفي وتحقيق الذات عند الموظفين .</a:t>
            </a:r>
          </a:p>
          <a:p>
            <a:pPr algn="just"/>
            <a:r>
              <a:rPr lang="ar-IQ" dirty="0" smtClean="0"/>
              <a:t>4- ايصال </a:t>
            </a:r>
            <a:r>
              <a:rPr lang="ar-IQ" dirty="0"/>
              <a:t>سياسات الموارد البشرية الى جميع الموظفين.</a:t>
            </a:r>
          </a:p>
          <a:p>
            <a:pPr algn="just"/>
            <a:r>
              <a:rPr lang="ar-IQ" dirty="0" smtClean="0"/>
              <a:t>5- المساهمة </a:t>
            </a:r>
            <a:r>
              <a:rPr lang="ar-IQ" dirty="0"/>
              <a:t>في المحافظة على السياسات السلوكية واخلاقيات العمل.</a:t>
            </a:r>
          </a:p>
          <a:p>
            <a:pPr algn="just"/>
            <a:r>
              <a:rPr lang="ar-IQ" dirty="0" smtClean="0"/>
              <a:t>6- ادارة </a:t>
            </a:r>
            <a:r>
              <a:rPr lang="ar-IQ" dirty="0"/>
              <a:t>وضبط عملية التغيير لتعود بالنفع على كل من الموظف والمنظمة.</a:t>
            </a:r>
          </a:p>
          <a:p>
            <a:pPr algn="just"/>
            <a:r>
              <a:rPr lang="ar-IQ" dirty="0" smtClean="0"/>
              <a:t>7- السعي </a:t>
            </a:r>
            <a:r>
              <a:rPr lang="ar-IQ" dirty="0"/>
              <a:t>الى تحقيق معادلة مستوى الاداء الجيد وهي المقدرة والرغبة حيث تمثل زيادة المقدرة في تطوير وتدريب العاملين واما زيادة الرغبة فتتمثل في انظمة الحوافز وبرامج الصحة والسلامة</a:t>
            </a:r>
            <a:r>
              <a:rPr lang="ar-IQ" dirty="0" smtClean="0"/>
              <a:t>.</a:t>
            </a:r>
          </a:p>
          <a:p>
            <a:pPr algn="ctr"/>
            <a:r>
              <a:rPr lang="ar-IQ" dirty="0" smtClean="0"/>
              <a:t>(</a:t>
            </a:r>
            <a:r>
              <a:rPr lang="ar-IQ" dirty="0"/>
              <a:t>الطائي،العبادي:2015، 43-44)</a:t>
            </a:r>
          </a:p>
        </p:txBody>
      </p:sp>
    </p:spTree>
    <p:extLst>
      <p:ext uri="{BB962C8B-B14F-4D97-AF65-F5344CB8AC3E}">
        <p14:creationId xmlns:p14="http://schemas.microsoft.com/office/powerpoint/2010/main" val="387580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43709"/>
            <a:ext cx="8596668" cy="4655127"/>
          </a:xfrm>
        </p:spPr>
        <p:txBody>
          <a:bodyPr>
            <a:normAutofit fontScale="92500"/>
          </a:bodyPr>
          <a:lstStyle/>
          <a:p>
            <a:pPr algn="just"/>
            <a:r>
              <a:rPr lang="ar-IQ" u="sng" dirty="0"/>
              <a:t>سادساً: مداخل دراسة ادارة الموارد البشرية: حريم (2013)حريم(2013)</a:t>
            </a:r>
          </a:p>
          <a:p>
            <a:pPr marL="0" indent="0" algn="just">
              <a:buNone/>
            </a:pPr>
            <a:r>
              <a:rPr lang="ar-IQ" dirty="0" smtClean="0"/>
              <a:t>	هنالك </a:t>
            </a:r>
            <a:r>
              <a:rPr lang="ar-IQ" dirty="0"/>
              <a:t>عدة مداخل نستطيع من خلالها دراسة ادارة الموارد البشرية ومنها:</a:t>
            </a:r>
          </a:p>
          <a:p>
            <a:pPr algn="just"/>
            <a:r>
              <a:rPr lang="ar-IQ" dirty="0" smtClean="0"/>
              <a:t>1- </a:t>
            </a:r>
            <a:r>
              <a:rPr lang="ar-IQ" u="sng" dirty="0" smtClean="0"/>
              <a:t>المدخل </a:t>
            </a:r>
            <a:r>
              <a:rPr lang="ar-IQ" u="sng" dirty="0"/>
              <a:t>الاستراتيجي </a:t>
            </a:r>
          </a:p>
          <a:p>
            <a:pPr marL="0" indent="0" algn="just">
              <a:buNone/>
            </a:pPr>
            <a:r>
              <a:rPr lang="ar-IQ" dirty="0" smtClean="0"/>
              <a:t>	يركز </a:t>
            </a:r>
            <a:r>
              <a:rPr lang="ar-IQ" dirty="0"/>
              <a:t>على الدراسات الاستراتيجية لإدارة وتنمية الموارد البشرية يبدأ بالاطلاع على رسالة المنظمة وغاياتها واهدافها الاستراتيجية ويدرس كافة العوامل الداخلية والخارجية التي تحدد نقاط القوة والضعف والفرص والتهديدات ثم يعد الموارد البشرية بما يساير البديل الاستراتيجي الذي وقع عليه الاختيار.</a:t>
            </a:r>
          </a:p>
          <a:p>
            <a:pPr algn="just"/>
            <a:r>
              <a:rPr lang="ar-IQ" dirty="0" smtClean="0"/>
              <a:t>2- </a:t>
            </a:r>
            <a:r>
              <a:rPr lang="ar-IQ" u="sng" dirty="0" smtClean="0"/>
              <a:t>مداخل </a:t>
            </a:r>
            <a:r>
              <a:rPr lang="ar-IQ" u="sng" dirty="0"/>
              <a:t>الموارد البشرية</a:t>
            </a:r>
          </a:p>
          <a:p>
            <a:pPr marL="0" indent="0" algn="just">
              <a:buNone/>
            </a:pPr>
            <a:r>
              <a:rPr lang="ar-IQ" dirty="0" smtClean="0"/>
              <a:t>	يهتم </a:t>
            </a:r>
            <a:r>
              <a:rPr lang="ar-IQ" dirty="0"/>
              <a:t>هذا المدخل بتعظيم الانسان والنواحي المتعددة التي تحقق منفعته فيدرس حاجات المورد البشري ويعتني بتنميته وتطويره بصورة مستمرة</a:t>
            </a:r>
          </a:p>
          <a:p>
            <a:pPr algn="just"/>
            <a:r>
              <a:rPr lang="ar-IQ" dirty="0" smtClean="0"/>
              <a:t>3- </a:t>
            </a:r>
            <a:r>
              <a:rPr lang="ar-IQ" u="sng" dirty="0" smtClean="0"/>
              <a:t>المدخل الإداري</a:t>
            </a:r>
          </a:p>
          <a:p>
            <a:pPr marL="0" indent="0" algn="just">
              <a:buNone/>
            </a:pPr>
            <a:r>
              <a:rPr lang="ar-IQ" dirty="0"/>
              <a:t>	</a:t>
            </a:r>
            <a:r>
              <a:rPr lang="ar-IQ" dirty="0" smtClean="0"/>
              <a:t>يركز </a:t>
            </a:r>
            <a:r>
              <a:rPr lang="ar-IQ" dirty="0"/>
              <a:t>هذا المدخل على دراسة العمليات الإدارية فيبدأ بصياغة الأهداف ووضع الخطط للموارد البشرية واجراء عمليات الاختيار والتعيين وتحليل كافة الوظائف وتقييمها الى جانب دراسة تنظيم ادارة الموارد البشرية وبيان علاقتها بغيرها من الادارات وتنمية  وتطوير اداء الموارد البشرية .</a:t>
            </a:r>
          </a:p>
        </p:txBody>
      </p:sp>
    </p:spTree>
    <p:extLst>
      <p:ext uri="{BB962C8B-B14F-4D97-AF65-F5344CB8AC3E}">
        <p14:creationId xmlns:p14="http://schemas.microsoft.com/office/powerpoint/2010/main" val="6938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43709"/>
            <a:ext cx="8596668" cy="4655127"/>
          </a:xfrm>
        </p:spPr>
        <p:txBody>
          <a:bodyPr>
            <a:normAutofit fontScale="92500" lnSpcReduction="10000"/>
          </a:bodyPr>
          <a:lstStyle/>
          <a:p>
            <a:pPr algn="just"/>
            <a:r>
              <a:rPr lang="ar-IQ" dirty="0" smtClean="0"/>
              <a:t>4- </a:t>
            </a:r>
            <a:r>
              <a:rPr lang="ar-IQ" u="sng" dirty="0" smtClean="0"/>
              <a:t>مدخل النظم:</a:t>
            </a:r>
          </a:p>
          <a:p>
            <a:pPr marL="0" indent="0" algn="just">
              <a:buNone/>
            </a:pPr>
            <a:r>
              <a:rPr lang="ar-IQ" dirty="0" smtClean="0"/>
              <a:t>	يدرس </a:t>
            </a:r>
            <a:r>
              <a:rPr lang="ar-IQ" dirty="0"/>
              <a:t>نظام الموارد البشرية كنظام مفتوح يؤثر ويتأثر بمختلف الأنظمة الفرعية الأخرى كأنظمة الانتاج والعمليات والتسويق وغيرها من النظم وكلها تتأثر وتؤثر في النظام البيئي الكلي الخارجي للمنظمة ويدرس هذا المدخل الموارد البشرية من خلال عناصر النظام المعروفة </a:t>
            </a:r>
          </a:p>
          <a:p>
            <a:pPr marL="0" indent="0" algn="just">
              <a:buNone/>
            </a:pPr>
            <a:r>
              <a:rPr lang="ar-IQ" dirty="0" smtClean="0"/>
              <a:t>	( </a:t>
            </a:r>
            <a:r>
              <a:rPr lang="ar-IQ" dirty="0"/>
              <a:t>المدخلات ، عمليات التشغيل ، المخرجات وتربط التغذية العكسية بين تلك العناصر)</a:t>
            </a:r>
          </a:p>
          <a:p>
            <a:pPr algn="just"/>
            <a:r>
              <a:rPr lang="ar-IQ" dirty="0" smtClean="0"/>
              <a:t>5- </a:t>
            </a:r>
            <a:r>
              <a:rPr lang="ar-IQ" u="sng" dirty="0" smtClean="0"/>
              <a:t>مداخل </a:t>
            </a:r>
            <a:r>
              <a:rPr lang="ar-IQ" u="sng" dirty="0"/>
              <a:t>المبادأة </a:t>
            </a:r>
            <a:r>
              <a:rPr lang="ar-IQ" u="sng" dirty="0" smtClean="0"/>
              <a:t>والمبادرة:</a:t>
            </a:r>
          </a:p>
          <a:p>
            <a:pPr marL="0" indent="0" algn="just">
              <a:buNone/>
            </a:pPr>
            <a:r>
              <a:rPr lang="ar-IQ" dirty="0" smtClean="0"/>
              <a:t>	يعتمد </a:t>
            </a:r>
            <a:r>
              <a:rPr lang="ar-IQ" dirty="0"/>
              <a:t>هذا المدخل على حسن التوقع والرؤية للتحديات قبل ظهورها والاستعداد لمواجهتها ووضع التصورات والخطط للتصدي لها، لذا يهتم بتنمية الموارد البشرية واستمرار دراستها وتحليلها وتوقع متطلباتها من خلال الفكر الاستراتيجي والابتكاري، واعمال ملكة الحدس لدى القيادات التي تملك زمام الامور الخاصة بالموارد البشرية .</a:t>
            </a:r>
          </a:p>
          <a:p>
            <a:pPr algn="just"/>
            <a:r>
              <a:rPr lang="ar-IQ" dirty="0" smtClean="0"/>
              <a:t>6- </a:t>
            </a:r>
            <a:r>
              <a:rPr lang="ar-IQ" u="sng" dirty="0" smtClean="0"/>
              <a:t>المدخل المركب:</a:t>
            </a:r>
          </a:p>
          <a:p>
            <a:pPr marL="0" indent="0" algn="just">
              <a:buNone/>
            </a:pPr>
            <a:r>
              <a:rPr lang="ar-IQ" dirty="0" smtClean="0"/>
              <a:t>	يجمع </a:t>
            </a:r>
            <a:r>
              <a:rPr lang="ar-IQ" dirty="0"/>
              <a:t>المدخل المركب بين اكثر من مدخل من المداخل السابقة فالمنظمة التي تواجه التحديات المختلفة وتهدف الى وضع مكانتها بين المنظمات الرائدة لابد وان تاخذ بالمدخل الاستراتيجي يساندها مدخل المبادرة ولابد لها من الاستعانة بالمدخل الاداري في اطار منظومة متكاملة لانشطة المنظمة.</a:t>
            </a:r>
          </a:p>
        </p:txBody>
      </p:sp>
    </p:spTree>
    <p:extLst>
      <p:ext uri="{BB962C8B-B14F-4D97-AF65-F5344CB8AC3E}">
        <p14:creationId xmlns:p14="http://schemas.microsoft.com/office/powerpoint/2010/main" val="360262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7930"/>
            <a:ext cx="8596668" cy="480288"/>
          </a:xfrm>
        </p:spPr>
        <p:txBody>
          <a:bodyPr>
            <a:normAutofit/>
          </a:bodyPr>
          <a:lstStyle/>
          <a:p>
            <a:pPr marL="0" indent="0" algn="ctr">
              <a:buNone/>
            </a:pPr>
            <a:r>
              <a:rPr lang="ar-IQ" u="sng" dirty="0"/>
              <a:t>ويبين الشكل ادناه مداخل دراسة الموارد البشرية</a:t>
            </a:r>
          </a:p>
        </p:txBody>
      </p:sp>
      <p:graphicFrame>
        <p:nvGraphicFramePr>
          <p:cNvPr id="4" name="Diagram 3"/>
          <p:cNvGraphicFramePr/>
          <p:nvPr>
            <p:extLst>
              <p:ext uri="{D42A27DB-BD31-4B8C-83A1-F6EECF244321}">
                <p14:modId xmlns:p14="http://schemas.microsoft.com/office/powerpoint/2010/main" val="2020037000"/>
              </p:ext>
            </p:extLst>
          </p:nvPr>
        </p:nvGraphicFramePr>
        <p:xfrm>
          <a:off x="1894330" y="1415761"/>
          <a:ext cx="6162675"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348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43709"/>
            <a:ext cx="8596668" cy="4655127"/>
          </a:xfrm>
        </p:spPr>
        <p:txBody>
          <a:bodyPr>
            <a:normAutofit fontScale="92500" lnSpcReduction="10000"/>
          </a:bodyPr>
          <a:lstStyle/>
          <a:p>
            <a:pPr algn="just"/>
            <a:r>
              <a:rPr lang="ar-IQ" u="sng" dirty="0"/>
              <a:t>سابعاً: فلسفة ادارة الموارد البشرية :</a:t>
            </a:r>
          </a:p>
          <a:p>
            <a:pPr marL="0" indent="0" algn="just">
              <a:buNone/>
            </a:pPr>
            <a:r>
              <a:rPr lang="ar-IQ" dirty="0"/>
              <a:t>	</a:t>
            </a:r>
            <a:r>
              <a:rPr lang="ar-IQ" dirty="0" smtClean="0"/>
              <a:t>لقد </a:t>
            </a:r>
            <a:r>
              <a:rPr lang="ar-IQ" dirty="0"/>
              <a:t>اوضح العنزي في فلسفة ادارة الموارد البشرية حيث رأى اختلاف وجهات النظر للمفكرين والمدراء الممارسين في الحياة العلمية بمجال تحديد منطق متفق عليه لادارة الموارد البشرية اذ كانت ولاتزال هنالك فلسفتين هما :</a:t>
            </a:r>
          </a:p>
          <a:p>
            <a:pPr algn="just"/>
            <a:r>
              <a:rPr lang="ar-IQ" dirty="0" smtClean="0"/>
              <a:t>1- </a:t>
            </a:r>
            <a:r>
              <a:rPr lang="ar-IQ" u="sng" dirty="0" smtClean="0"/>
              <a:t>المنظور التقليدي:</a:t>
            </a:r>
          </a:p>
          <a:p>
            <a:pPr marL="0" indent="0" algn="just">
              <a:buNone/>
            </a:pPr>
            <a:r>
              <a:rPr lang="ar-IQ" dirty="0"/>
              <a:t>	</a:t>
            </a:r>
            <a:r>
              <a:rPr lang="ar-IQ" dirty="0" smtClean="0"/>
              <a:t>يرى </a:t>
            </a:r>
            <a:r>
              <a:rPr lang="ar-IQ" dirty="0"/>
              <a:t>بعض المدراء ان ادارة الموارد البشرية وظيفة قليلة الاهمية في منظمات الاعمال تقتصر مهامها على القيام بأعمال روتينية تنفيذية، مثل حفظ الملفات للعاملين وضبط اوقات الحضور و الانصراف وتنظيم الاجازات ولم تحظ ادارة الموارد البشرية باهتمام هؤلاء المدراء حيث يرون ان تأثيرها ضئيل على نجاح وكفاءة المنظمات.</a:t>
            </a:r>
          </a:p>
          <a:p>
            <a:pPr algn="just"/>
            <a:r>
              <a:rPr lang="ar-IQ" dirty="0" smtClean="0"/>
              <a:t>2- </a:t>
            </a:r>
            <a:r>
              <a:rPr lang="ar-IQ" u="sng" dirty="0" smtClean="0"/>
              <a:t>المنظور الحديث:</a:t>
            </a:r>
          </a:p>
          <a:p>
            <a:pPr marL="0" indent="0" algn="just">
              <a:buNone/>
            </a:pPr>
            <a:r>
              <a:rPr lang="ar-IQ" dirty="0" smtClean="0"/>
              <a:t>	يرى </a:t>
            </a:r>
            <a:r>
              <a:rPr lang="ar-IQ" dirty="0"/>
              <a:t>البعض من المدراء والمهتمين ان ادارة الموارد البشرية تعد من اهم وظائف المنظمة، وهي لاتقل اهمية عن باقي الوظائف مثل التسويق والانتاج والمالية والبحث والتطوير لاهمية المورد البشري وتأثيره في كفاءة المنظمة، وتشتمل على انشطة رئيسة اهمها تحليل وتوصيف الوظائف، تخطيط الموارد البشرية، وجذب واستقطاب العاملين المناسبين للعمل، وتدريب وتطوير الموارد البشرية وتقييم الاداء الوظيفي فضلاً عن النشاط التقليدي المتعلق بالقضايا القانونية والادارية المتعلقة بشؤون وقضايا العاملين.(الطائي,العبادي,2015)</a:t>
            </a:r>
          </a:p>
          <a:p>
            <a:pPr algn="just"/>
            <a:endParaRPr lang="ar-IQ" dirty="0"/>
          </a:p>
        </p:txBody>
      </p:sp>
    </p:spTree>
    <p:extLst>
      <p:ext uri="{BB962C8B-B14F-4D97-AF65-F5344CB8AC3E}">
        <p14:creationId xmlns:p14="http://schemas.microsoft.com/office/powerpoint/2010/main" val="177683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874985"/>
            <a:ext cx="8596668" cy="2253673"/>
          </a:xfrm>
        </p:spPr>
        <p:txBody>
          <a:bodyPr>
            <a:normAutofit/>
          </a:bodyPr>
          <a:lstStyle/>
          <a:p>
            <a:pPr algn="just"/>
            <a:r>
              <a:rPr lang="ar-IQ" u="sng" dirty="0"/>
              <a:t>الخلاصة:</a:t>
            </a:r>
          </a:p>
          <a:p>
            <a:pPr algn="just"/>
            <a:r>
              <a:rPr lang="ar-IQ" dirty="0"/>
              <a:t>  مرت إدارة الموارد البشرية بمراحل تطور خلال الأزمنة السابقة والملاحظ من خلال النظرة الى   العامل كأنسان له مشاعر وأحاسيس وحاجات ورغبات وليس كعنصر والتركيز على مهاراته وتطوير قابليات العاملين ومن خلال المنظور الإستراتيجي والطابع الأستشاري والفني والتنفيذي معاً كما تطورت العلاقة بين العامل والإدارة من التركيز على الخضوع والإذعان الى الولاء والأحتواء الوظيفي فتكون مبنية على الأحترام والثقة المتبادلة بينهما. </a:t>
            </a:r>
          </a:p>
        </p:txBody>
      </p:sp>
    </p:spTree>
    <p:extLst>
      <p:ext uri="{BB962C8B-B14F-4D97-AF65-F5344CB8AC3E}">
        <p14:creationId xmlns:p14="http://schemas.microsoft.com/office/powerpoint/2010/main" val="1369057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42109"/>
            <a:ext cx="8596668" cy="4488873"/>
          </a:xfrm>
        </p:spPr>
        <p:txBody>
          <a:bodyPr>
            <a:normAutofit/>
          </a:bodyPr>
          <a:lstStyle/>
          <a:p>
            <a:pPr algn="just"/>
            <a:r>
              <a:rPr lang="ar-IQ" u="sng" dirty="0"/>
              <a:t>المصادر:</a:t>
            </a:r>
            <a:r>
              <a:rPr lang="ar-IQ" dirty="0"/>
              <a:t> </a:t>
            </a:r>
          </a:p>
          <a:p>
            <a:pPr marL="0" indent="0" algn="just">
              <a:buNone/>
            </a:pPr>
            <a:r>
              <a:rPr lang="ar-IQ" dirty="0" smtClean="0"/>
              <a:t>1- السالم </a:t>
            </a:r>
            <a:r>
              <a:rPr lang="ar-IQ" dirty="0"/>
              <a:t>, مؤيد سعيد , " ادارة الموارد البشرية ، مدخل استراتيجي تكاملي" الطبعة الاولى, إثراء للنشر     والتوزيع ، عمان ، الاردن ،2009 .</a:t>
            </a:r>
          </a:p>
          <a:p>
            <a:pPr marL="0" indent="0" algn="just">
              <a:buNone/>
            </a:pPr>
            <a:r>
              <a:rPr lang="ar-IQ" dirty="0" smtClean="0"/>
              <a:t>2- الطائي </a:t>
            </a:r>
            <a:r>
              <a:rPr lang="ar-IQ" dirty="0"/>
              <a:t>, يوسف حجيم و العبادي , هاشم فوزي , "ادارة الموارد البشرية ، قضايا معاصرة في الفكر الاداري" , الطبعة الاولى , دار صفاء للنشر والتوزيع , عمان ،الاردن ، 2015.</a:t>
            </a:r>
          </a:p>
          <a:p>
            <a:pPr marL="0" indent="0" algn="just">
              <a:buNone/>
            </a:pPr>
            <a:r>
              <a:rPr lang="ar-IQ" dirty="0" smtClean="0"/>
              <a:t>3- الأستاذ </a:t>
            </a:r>
            <a:r>
              <a:rPr lang="ar-IQ" dirty="0"/>
              <a:t>الدكتور حسين حريم,إدارة الموارد البشرية(إطار متكامل) ,دار الحامد للنشر والتوزيع ,عمان ,الأردن,2013 </a:t>
            </a:r>
          </a:p>
          <a:p>
            <a:pPr marL="0" indent="0" algn="just">
              <a:buNone/>
            </a:pPr>
            <a:r>
              <a:rPr lang="ar-IQ" dirty="0" smtClean="0"/>
              <a:t>4- عبد </a:t>
            </a:r>
            <a:r>
              <a:rPr lang="ar-IQ" dirty="0"/>
              <a:t>الباري إبراهيم درة,زهير نعيم الصباغ ,إدارة المارد البشرية في القرن الحادي والعشرين,دار وائل للنشر والتوزيع,عمان,الأردن 2008 </a:t>
            </a:r>
          </a:p>
          <a:p>
            <a:pPr marL="0" indent="0" algn="just">
              <a:buNone/>
            </a:pPr>
            <a:r>
              <a:rPr lang="ar-IQ" dirty="0" smtClean="0"/>
              <a:t>5- محمد </a:t>
            </a:r>
            <a:r>
              <a:rPr lang="ar-IQ" dirty="0"/>
              <a:t>أيمن عبد اللطيف عشوش,أمل عبد الرحمن السيد,نفسية محمد باشري,أساسيات إدارة الموارد البشرية ,كلية التجارة,جامعة القاهرة</a:t>
            </a:r>
          </a:p>
        </p:txBody>
      </p:sp>
    </p:spTree>
    <p:extLst>
      <p:ext uri="{BB962C8B-B14F-4D97-AF65-F5344CB8AC3E}">
        <p14:creationId xmlns:p14="http://schemas.microsoft.com/office/powerpoint/2010/main" val="1071996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95927"/>
            <a:ext cx="8596668" cy="5145435"/>
          </a:xfrm>
        </p:spPr>
        <p:txBody>
          <a:bodyPr>
            <a:normAutofit/>
          </a:bodyPr>
          <a:lstStyle/>
          <a:p>
            <a:pPr algn="just"/>
            <a:r>
              <a:rPr lang="ar-IQ" dirty="0"/>
              <a:t>تمهيد</a:t>
            </a:r>
            <a:r>
              <a:rPr lang="ar-IQ" dirty="0" smtClean="0"/>
              <a:t>:-</a:t>
            </a:r>
          </a:p>
          <a:p>
            <a:pPr marL="0" indent="0" algn="just">
              <a:buNone/>
            </a:pPr>
            <a:r>
              <a:rPr lang="ar-IQ" dirty="0" smtClean="0"/>
              <a:t>في </a:t>
            </a:r>
            <a:r>
              <a:rPr lang="ar-IQ" dirty="0"/>
              <a:t>ظل التحولات والتغيرات والضغوط والمطالب المتزايدة التي تواجه منظمات القرن الحادي والعشرين، والتحول المتسارع نحو مجتمع واقتصاد المعرفة، أصبحت الموارد البشرية من أهم موارد المنظمة التي تمكن المنظمات من التعامل بنجاح مع التغيرات والضغوط المتزايدة وتحقيق ميزة تنافسية مستدامة وتنمية مستدامة. ومن هنا أصبحت إدارة الموارد البشرية بنجاح وفاعلية ذات أهمية حيوية ومفتاح ضمان بقاء المنظمة واستمرارية نجاحها وتوسعها. انطلاقاً من ذلك جاء هذا الاهتمام المتزايد بهذا الموضوع بالغ الأهمية - إدارة الموارد البشرية(حريم ,13,2013 ) وتختلف ادارة الموارد البشرية في المؤسسات عن ادارة الموارد غير البشرية كالاموال والآلات والاجهزة والمعلومات، لأن الانسان كائن معقد التركيب، وهو يشبه في بعض النواحي اخاه الانسان ويختلف في بعض النواحي عن اخوته من بني البشر. وان ادارته لتحتاج إلى فهمه فهما علميا دقيقا، مستندة إلى احدث النظريات في العلوم الادارية والسلوكية. يضاف إلى ذلك أن الإنسان هو المحرك لكل تلك الموارد السابقة، بل هو اكثر موارد المنظمة اهمية وتأثيراً في تحقيق اهدافها واعطائها الفرصة للمنافسة وتحقيق التميز(درة,الصباغ,2008) </a:t>
            </a:r>
          </a:p>
        </p:txBody>
      </p:sp>
    </p:spTree>
    <p:extLst>
      <p:ext uri="{BB962C8B-B14F-4D97-AF65-F5344CB8AC3E}">
        <p14:creationId xmlns:p14="http://schemas.microsoft.com/office/powerpoint/2010/main" val="282538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1200"/>
            <a:ext cx="8596668" cy="5532581"/>
          </a:xfrm>
        </p:spPr>
        <p:txBody>
          <a:bodyPr>
            <a:normAutofit lnSpcReduction="10000"/>
          </a:bodyPr>
          <a:lstStyle/>
          <a:p>
            <a:pPr algn="just"/>
            <a:r>
              <a:rPr lang="ar-IQ" u="sng" dirty="0"/>
              <a:t> اولاً:  التعريف بادارة الموارد البشرية:-</a:t>
            </a:r>
          </a:p>
          <a:p>
            <a:pPr algn="just"/>
            <a:r>
              <a:rPr lang="ar-IQ" dirty="0"/>
              <a:t>يستلزم تعريف إدارة الموارد البشرية ابتداءاً توضيح المقصود بالموارد البشرية باعتبارها المرتكز الاساس في هذه الادارة وادارة المنظمة بصورة عامة.</a:t>
            </a:r>
          </a:p>
          <a:p>
            <a:pPr algn="just"/>
            <a:r>
              <a:rPr lang="ar-IQ" dirty="0"/>
              <a:t>ويقصد بالموارد البشرية جميع العاملين في المنظمة بما يحملوه من طاقات واستعدادات ومهارات وقيم واتجاهات وخصائص ديمغرافية. هم المدراء والقادة والاداريين والفنيين والمستخدمين، وعليه يمكن تعريف ادارة الموارد البشرية بالقول بانها احدى الوظائف او الادارات الاساسية في المنظمة ،محور عملها جميع الموارد البشرية التي تعمل فيها وكل مايتعلق بها من امور وظيفية . كما يمكننا القول ان الموارد البشرية هي سلسلة القرارات الخاصة بالعلاقات الوظيفية المؤثرة في فعالية المنظمة والعاملين فيها. ( السالم،2009: 24-25) من خلال ماسبق </a:t>
            </a:r>
            <a:r>
              <a:rPr lang="ar-IQ" dirty="0" smtClean="0"/>
              <a:t>يمكننا:</a:t>
            </a:r>
            <a:endParaRPr lang="ar-IQ" dirty="0"/>
          </a:p>
          <a:p>
            <a:pPr algn="just">
              <a:buFont typeface="Wingdings" panose="05000000000000000000" pitchFamily="2" charset="2"/>
              <a:buChar char="v"/>
            </a:pPr>
            <a:r>
              <a:rPr lang="ar-IQ" dirty="0" smtClean="0"/>
              <a:t>تعريف </a:t>
            </a:r>
            <a:r>
              <a:rPr lang="ar-IQ" dirty="0"/>
              <a:t>إدارة الموارد البشرية</a:t>
            </a:r>
            <a:r>
              <a:rPr lang="ar-IQ" dirty="0" smtClean="0"/>
              <a:t>:</a:t>
            </a:r>
          </a:p>
          <a:p>
            <a:pPr marL="0" indent="0" algn="just">
              <a:buNone/>
            </a:pPr>
            <a:r>
              <a:rPr lang="ar-IQ" dirty="0" smtClean="0"/>
              <a:t>	هي </a:t>
            </a:r>
            <a:r>
              <a:rPr lang="ar-IQ" dirty="0"/>
              <a:t>مجموعة وظائف وأنشطة تستخدم لإدارة الموارد البشرية بطريقة بعيدة عن التحيز وبشكل فعال لمصلحة المنظمة والفرد والمجتمع في تنظيم ومجتمع معينين(درة ,الصباغ,2008)</a:t>
            </a:r>
          </a:p>
          <a:p>
            <a:pPr algn="just">
              <a:buFont typeface="Wingdings" panose="05000000000000000000" pitchFamily="2" charset="2"/>
              <a:buChar char="v"/>
            </a:pPr>
            <a:r>
              <a:rPr lang="ar-IQ" dirty="0" smtClean="0"/>
              <a:t>تعريف </a:t>
            </a:r>
            <a:r>
              <a:rPr lang="ar-IQ" dirty="0"/>
              <a:t>آخر لإدارة الموارد البشرية</a:t>
            </a:r>
            <a:r>
              <a:rPr lang="ar-IQ" dirty="0" smtClean="0"/>
              <a:t>:</a:t>
            </a:r>
          </a:p>
          <a:p>
            <a:pPr marL="0" indent="0" algn="just">
              <a:buNone/>
            </a:pPr>
            <a:r>
              <a:rPr lang="ar-IQ" dirty="0" smtClean="0"/>
              <a:t>	هي </a:t>
            </a:r>
            <a:r>
              <a:rPr lang="ar-IQ" dirty="0"/>
              <a:t>النموذج المتميز لإدارة العنصر البشري الذي يسعى لتحقيق ميزة تنافسية من خلال وضع أستراتيجية للحصول على موارد بشرية تتميز بالكفاءة والولاء والقدرة والأبداع والأبتكار والتجديد. </a:t>
            </a:r>
          </a:p>
        </p:txBody>
      </p:sp>
    </p:spTree>
    <p:extLst>
      <p:ext uri="{BB962C8B-B14F-4D97-AF65-F5344CB8AC3E}">
        <p14:creationId xmlns:p14="http://schemas.microsoft.com/office/powerpoint/2010/main" val="3644543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2727"/>
            <a:ext cx="8596668" cy="5348635"/>
          </a:xfrm>
        </p:spPr>
        <p:txBody>
          <a:bodyPr>
            <a:normAutofit/>
          </a:bodyPr>
          <a:lstStyle/>
          <a:p>
            <a:pPr algn="just"/>
            <a:r>
              <a:rPr lang="ar-IQ" u="sng" dirty="0"/>
              <a:t>ثانياً: التطورات التاريخية لاستراتيجية ادارة الموارد البشرية:- </a:t>
            </a:r>
            <a:r>
              <a:rPr lang="ar-IQ" dirty="0"/>
              <a:t>(عشوش,السيد,باشري,2017)</a:t>
            </a:r>
          </a:p>
          <a:p>
            <a:pPr algn="just"/>
            <a:r>
              <a:rPr lang="ar-IQ" dirty="0"/>
              <a:t>لقد شهدت نظرة المنظمات والمجتمعات إلى الموارد البشرية تطورات تاريخية انعكست على اسم العلم المعني بهذه الموارد وعلى مسمى الكيان التنظيمي المسئول بالدرجة الأولى عنها. وينبغي التنويه ابتداءً إلى إنه لا يوجد اتفاق بين الباحثين حول مراحل التطور الفكري في النظرة للموارد البشرية. ذلك أنهم يختلفون حول الحدود الزمنية لكل مرحلة كما أن التقسيم يشير إلى معايير تحكمية. على أن نسبة فكر معين أو فلسفة معينة إلى مرحلة معينة لا يشير إلى اختفاء ما سبقه من فكر أو فلسفة تماماً، وإنما يشير فقط إلى الفكر السائد أو الفلسفة السائدة في هذه المرحلة. وعلاوة على ذلك، فإن النظرة للموارد البشرية في كل مرحلة تأثرت بالواقع الاجتماعي والاقتصادي والسياسي والثقافي الذي كان يميز المرحلة. وفي هذا السياق، سيتم تسليط الضوء على النظرة المشار إليها منذ ما قبل الثورة الصناعية وحتى الآن من خلال المراحل التالية</a:t>
            </a:r>
            <a:r>
              <a:rPr lang="ar-IQ" dirty="0" smtClean="0"/>
              <a:t>:</a:t>
            </a:r>
          </a:p>
          <a:p>
            <a:pPr algn="just"/>
            <a:endParaRPr lang="ar-IQ" dirty="0" smtClean="0"/>
          </a:p>
          <a:p>
            <a:pPr algn="just"/>
            <a:r>
              <a:rPr lang="ar-IQ" dirty="0" smtClean="0"/>
              <a:t>1- </a:t>
            </a:r>
            <a:r>
              <a:rPr lang="ar-IQ" u="sng" dirty="0" smtClean="0"/>
              <a:t>مرحلة </a:t>
            </a:r>
            <a:r>
              <a:rPr lang="ar-IQ" u="sng" dirty="0"/>
              <a:t>ما قبل الثورة الصناعية ما قبل (۱۷۷۰): </a:t>
            </a:r>
            <a:r>
              <a:rPr lang="ar-IQ" dirty="0"/>
              <a:t>ففي هذه المرحلة لم تكن المجتمعات معتادة على التغيير السريع، كما لم تكن الهياكل الاجتماعية مرنة بدرجة كبيرة. وقد انعكس ذلك على النظرة للمورد البشري على أنه كائن شامل يقوم بمهام كلية، فالنجار مثلا كان يقوم بصناعة المنتجات الخشبية وبيعها وتوفير المواد الخام وقطع الأشجار.</a:t>
            </a:r>
          </a:p>
          <a:p>
            <a:pPr algn="just"/>
            <a:endParaRPr lang="ar-IQ" dirty="0"/>
          </a:p>
        </p:txBody>
      </p:sp>
    </p:spTree>
    <p:extLst>
      <p:ext uri="{BB962C8B-B14F-4D97-AF65-F5344CB8AC3E}">
        <p14:creationId xmlns:p14="http://schemas.microsoft.com/office/powerpoint/2010/main" val="57805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2727"/>
            <a:ext cx="8596668" cy="5348635"/>
          </a:xfrm>
        </p:spPr>
        <p:txBody>
          <a:bodyPr>
            <a:normAutofit/>
          </a:bodyPr>
          <a:lstStyle/>
          <a:p>
            <a:pPr algn="just"/>
            <a:r>
              <a:rPr lang="ar-IQ" dirty="0" smtClean="0"/>
              <a:t>2- </a:t>
            </a:r>
            <a:r>
              <a:rPr lang="ar-IQ" u="sng" dirty="0" smtClean="0"/>
              <a:t>مرحلة </a:t>
            </a:r>
            <a:r>
              <a:rPr lang="ar-IQ" u="sng" dirty="0"/>
              <a:t>الثورة الصناعية :( ١٧٧٠ – ١٨٤٠): </a:t>
            </a:r>
            <a:r>
              <a:rPr lang="ar-IQ" dirty="0"/>
              <a:t>حيث شهدت هذه المرحلة تطورات هائلة لعل أبرزها التحول من الصناعة اليدوية إلى الصناعة الآلية وأصبحت الآلة تقوم إلى جانب الإنسان بالعمل، وبدأ المورد البشري يشعر بعدم امتلاكه للمكان، وأن وجوده كان يشبه وجود الآلات والمواد من أجل خلق الثروة. ومعنى ذلك أن تكوين الثروة هو الشاغل الاقتصادي الأول للمجتمعات في هذه المرحلة مع إعطاء اعتبار محدود لحاجات الأفراد، ومن ثم كانت النظرة للمورد البشري على أنه مجرد نفر أو خادم أو مستخدم </a:t>
            </a:r>
            <a:r>
              <a:rPr lang="en-US" dirty="0"/>
              <a:t>Servant </a:t>
            </a:r>
            <a:r>
              <a:rPr lang="ar-IQ" dirty="0"/>
              <a:t>يتقاضى أجر. </a:t>
            </a:r>
          </a:p>
          <a:p>
            <a:pPr algn="just"/>
            <a:r>
              <a:rPr lang="ar-IQ" dirty="0" smtClean="0"/>
              <a:t>3- </a:t>
            </a:r>
            <a:r>
              <a:rPr lang="ar-IQ" u="sng" dirty="0" smtClean="0"/>
              <a:t>مرحلة </a:t>
            </a:r>
            <a:r>
              <a:rPr lang="ar-IQ" u="sng" dirty="0"/>
              <a:t>الإصلاح الاجتماعي ۱۸٤٠ - ۱۸۷۰: </a:t>
            </a:r>
            <a:r>
              <a:rPr lang="ar-IQ" dirty="0"/>
              <a:t>إزاء الآثار السلبية التي تمخضت عن ممارسات الباحثين عن الثروة بأي ثمن كان لابد من التفكير في الحد هذه الآثار وذلك من خلال النظر إلى الموارد البشرية بصورة أكثر إنسانية وذلك بمراعاة احتياجاتهم من خلال استصدار بعض التشريعات المنظمة لساعات العمل وظروفه وغيرها </a:t>
            </a:r>
          </a:p>
          <a:p>
            <a:pPr algn="just"/>
            <a:r>
              <a:rPr lang="ar-IQ" dirty="0" smtClean="0"/>
              <a:t>4- </a:t>
            </a:r>
            <a:r>
              <a:rPr lang="ar-IQ" u="sng" dirty="0" smtClean="0"/>
              <a:t>مرحلة </a:t>
            </a:r>
            <a:r>
              <a:rPr lang="ar-IQ" u="sng" dirty="0"/>
              <a:t>الإدارة العلمية ( ۱۸۷۰ – ۱۹۲۵</a:t>
            </a:r>
            <a:r>
              <a:rPr lang="ar-IQ" u="sng" dirty="0" smtClean="0"/>
              <a:t>): </a:t>
            </a:r>
            <a:r>
              <a:rPr lang="ar-IQ" dirty="0" smtClean="0"/>
              <a:t>اتسمت </a:t>
            </a:r>
            <a:r>
              <a:rPr lang="ar-IQ" dirty="0"/>
              <a:t>هذه المرحلة بالتخصص ,وتقسيم العمل، وأصبح المورد البشري مطالباً بالعمل بالطريقة المناسبة في كل مرة يتم فيها أداء العمل. وقد انعكس ذلك على النظر إلى المورد البشري باعتباره آلة أو ترس آلة، فالآلة لكي تعمل لابد من تزويدها بالطاقة المحركة، والإنسان لكي يعمل لابدمن تحفيزه ماديا. ومن هنا ظهر خلال هذه المرحلة مفهوم الكائن المادي الاقتصادي" وأهملت الحاجات النفسية والاجتماعية للمورد البشري، مما أدى إلى وأد القدرات والمهارات الابداعية والابتكارية لديه.</a:t>
            </a:r>
          </a:p>
        </p:txBody>
      </p:sp>
    </p:spTree>
    <p:extLst>
      <p:ext uri="{BB962C8B-B14F-4D97-AF65-F5344CB8AC3E}">
        <p14:creationId xmlns:p14="http://schemas.microsoft.com/office/powerpoint/2010/main" val="4019050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2727"/>
            <a:ext cx="8596668" cy="5348635"/>
          </a:xfrm>
        </p:spPr>
        <p:txBody>
          <a:bodyPr>
            <a:normAutofit lnSpcReduction="10000"/>
          </a:bodyPr>
          <a:lstStyle/>
          <a:p>
            <a:pPr algn="just"/>
            <a:r>
              <a:rPr lang="ar-IQ" dirty="0"/>
              <a:t>5- </a:t>
            </a:r>
            <a:r>
              <a:rPr lang="ar-IQ" u="sng" dirty="0"/>
              <a:t>مرحلة العلاقات الإنسانية (١٩٢٥-١٩٤٥) : </a:t>
            </a:r>
            <a:r>
              <a:rPr lang="ar-IQ" dirty="0"/>
              <a:t>تحول الاهتمام خلال هذه المرحلة إلى التركيز على العوامل السيكولوجية والاجتماعية للمورد البشري بمعنى أن إنتاجية العامل لا تتوقف فقط على العوامل المادية والاقتصادية، وتغيرت بالتالي النظرة للمورد البشري من كونه كائناً اقتصادياً إلى كونه كائناً اجتماعياً له مشاعر وأحاسيس تتأثر بفعل ظروف معينة كعلاقات العمل، نماذج القيادة، مساندة الإدارة. </a:t>
            </a:r>
          </a:p>
          <a:p>
            <a:pPr algn="just"/>
            <a:r>
              <a:rPr lang="ar-IQ" dirty="0"/>
              <a:t>6- </a:t>
            </a:r>
            <a:r>
              <a:rPr lang="ar-IQ" u="sng" dirty="0"/>
              <a:t>مرحلة نظرية النظم وعلم بحوث العمليات (۱۹٤٥-۱۹۷۰): </a:t>
            </a:r>
            <a:r>
              <a:rPr lang="ar-IQ" dirty="0"/>
              <a:t>انصب الاهتمام خلال هذه المرحلة على تطبيق مفهوم نظرية النظم </a:t>
            </a:r>
            <a:r>
              <a:rPr lang="en-US" dirty="0"/>
              <a:t>System Theory </a:t>
            </a:r>
            <a:r>
              <a:rPr lang="ar-IQ" dirty="0"/>
              <a:t>واستخدام أساليب بحوث العمليات وهي أساليب رياضية في التوصل إلى حلول مثلي للمشكلات الإدارية. وقد ساعدت الحاسبات الآلية في هذا الصدد حيث ساد الاعتقاد لدى البعض خلال هذه المرحلة بأن الحاسب الآلي يمكن أن يحل محل الإنسان، ومن ثم تقلص الاهتمام بالمورد البشري قياساً على الاهتمام بالآلة (أي الحاسب الآلي رغم أن هذا المورد هو الذي طور الآلة. وظهر من يروجون لما يعرف بالتكنولوجيا كثيفة رأس المال </a:t>
            </a:r>
            <a:r>
              <a:rPr lang="en-US" dirty="0"/>
              <a:t>Capital Intensive Technology" </a:t>
            </a:r>
            <a:r>
              <a:rPr lang="ar-IQ" dirty="0"/>
              <a:t>على حساب التكنولوجيا كثيفة العمالة.</a:t>
            </a:r>
            <a:r>
              <a:rPr lang="en-US" dirty="0" err="1"/>
              <a:t>Labour</a:t>
            </a:r>
            <a:r>
              <a:rPr lang="en-US" dirty="0"/>
              <a:t> Intensive Technology </a:t>
            </a:r>
          </a:p>
          <a:p>
            <a:pPr algn="just"/>
            <a:r>
              <a:rPr lang="ar-IQ" dirty="0" smtClean="0"/>
              <a:t>7- </a:t>
            </a:r>
            <a:r>
              <a:rPr lang="ar-IQ" u="sng" dirty="0" smtClean="0"/>
              <a:t>مرحلة </a:t>
            </a:r>
            <a:r>
              <a:rPr lang="ar-IQ" u="sng" dirty="0"/>
              <a:t>مدخل إدارة الموارد البشرية (۱۹۷۰- الآن): </a:t>
            </a:r>
            <a:r>
              <a:rPr lang="ar-IQ" dirty="0"/>
              <a:t>خلال هذه المرحلة شاع استخدام مدخل إدارة الموارد البشرية </a:t>
            </a:r>
            <a:r>
              <a:rPr lang="en-US" dirty="0"/>
              <a:t>Human Resources Management Approach </a:t>
            </a:r>
            <a:r>
              <a:rPr lang="ar-IQ" dirty="0"/>
              <a:t>لزيادة فعالية المنظمة وإشباع حاجات الموارد البشرية في نفس الوقت من منطلق أن حاجات المنظمة ومواردها البشرية حاجات مشتركة ومتسقة مع بعضها البعض، وكذلك لا يمكن إشباع أي منها على حساب الأخرى. ويركز هذا المدخل على إدارة البشر كمورد وليس كعامل إنتاج ومعنى ذلك أنه مورد قابل للنضوب أو للنفاد ,ومن ثم يجب الحفاظ عليه وتوظيفه بشكل سليم. </a:t>
            </a:r>
          </a:p>
        </p:txBody>
      </p:sp>
    </p:spTree>
    <p:extLst>
      <p:ext uri="{BB962C8B-B14F-4D97-AF65-F5344CB8AC3E}">
        <p14:creationId xmlns:p14="http://schemas.microsoft.com/office/powerpoint/2010/main" val="89101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61945" y="413385"/>
            <a:ext cx="5485130" cy="6031230"/>
          </a:xfrm>
          <a:prstGeom prst="rect">
            <a:avLst/>
          </a:prstGeom>
        </p:spPr>
      </p:pic>
    </p:spTree>
    <p:extLst>
      <p:ext uri="{BB962C8B-B14F-4D97-AF65-F5344CB8AC3E}">
        <p14:creationId xmlns:p14="http://schemas.microsoft.com/office/powerpoint/2010/main" val="3337706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2727"/>
            <a:ext cx="8596668" cy="5348635"/>
          </a:xfrm>
        </p:spPr>
        <p:txBody>
          <a:bodyPr>
            <a:normAutofit/>
          </a:bodyPr>
          <a:lstStyle/>
          <a:p>
            <a:pPr algn="just"/>
            <a:r>
              <a:rPr lang="ar-IQ" u="sng" dirty="0"/>
              <a:t>ثالثاً :مفهوم إدارة الموارد البشرية</a:t>
            </a:r>
            <a:r>
              <a:rPr lang="ar-IQ" dirty="0"/>
              <a:t>:</a:t>
            </a:r>
          </a:p>
          <a:p>
            <a:pPr algn="just"/>
            <a:r>
              <a:rPr lang="ar-IQ" dirty="0"/>
              <a:t>يعني مفهوم إدارة الموارد البشرية أن الموظفين هم موارد صاحب العمل كنوع من الموارد , يعني رأس المال البشري هم موظفي المنظمة ,  الموصوفين فيما يتعلق بتدريبهم وخبرتهم وحكمهم وذكائهم وعلاقاتهم وبصائرهم خصائص الموظف التي يمكن أن تضيف قيمة أقتصادية الى المنظمة. بمعنى آخر ، سواء كانت تقوم بتصنيع السيارات أو تتنبأ بالطقس لكي تنجح أي مؤسسة في  تحقيق ما تفعله ، فإنها تحتاج إلى موظفين يتمتعون بصفات معينة، مثل أنواع معينة من التدريب والخبرة ,  في هذا الرأي , لا يمكن استبدال الموظفين في مؤسسات اليوم بأجزاء من النظام بسهولة  , بل يعدون مصدرًا لنجاح الشركة أو فشلها خلال التأثير على من يعمل في المؤسسة وكيفية عمل هؤلاء الأشخاص , تسهم إدارة الموارد البشرية بالتالي في المقاييس الأساسية لأداء المؤسسة , مثل الجودة والربحية ورضا العملاء ,يوضح الشكل أدناه هذه </a:t>
            </a:r>
            <a:r>
              <a:rPr lang="ar-IQ" dirty="0" smtClean="0"/>
              <a:t>العلاقة.</a:t>
            </a:r>
            <a:endParaRPr lang="ar-IQ" dirty="0"/>
          </a:p>
        </p:txBody>
      </p:sp>
    </p:spTree>
    <p:extLst>
      <p:ext uri="{BB962C8B-B14F-4D97-AF65-F5344CB8AC3E}">
        <p14:creationId xmlns:p14="http://schemas.microsoft.com/office/powerpoint/2010/main" val="184731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419586" y="831850"/>
            <a:ext cx="7112866" cy="5210175"/>
          </a:xfrm>
          <a:prstGeom prst="rect">
            <a:avLst/>
          </a:prstGeom>
        </p:spPr>
      </p:pic>
    </p:spTree>
    <p:extLst>
      <p:ext uri="{BB962C8B-B14F-4D97-AF65-F5344CB8AC3E}">
        <p14:creationId xmlns:p14="http://schemas.microsoft.com/office/powerpoint/2010/main" val="1713317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TotalTime>
  <Words>1820</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Tahoma</vt:lpstr>
      <vt:lpstr>Trebuchet MS</vt:lpstr>
      <vt:lpstr>Wingdings</vt:lpstr>
      <vt:lpstr>Wingdings 3</vt:lpstr>
      <vt:lpstr>Facet</vt:lpstr>
      <vt:lpstr>الجامعة المستنصرية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الجامعة المستنصرية</dc:title>
  <dc:creator>Sarmad Munir</dc:creator>
  <cp:lastModifiedBy>Maher</cp:lastModifiedBy>
  <cp:revision>38</cp:revision>
  <dcterms:created xsi:type="dcterms:W3CDTF">2023-04-05T19:51:43Z</dcterms:created>
  <dcterms:modified xsi:type="dcterms:W3CDTF">2023-10-21T15:33:24Z</dcterms:modified>
</cp:coreProperties>
</file>