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07/04/1445</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07/04/1445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07/04/1445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07/04/1445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07/04/1445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07/04/1445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07/04/1445</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07/04/1445</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07/04/1445</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ادارة المواهب وادارة الذات </a:t>
            </a:r>
            <a:endParaRPr lang="ar-IQ" dirty="0"/>
          </a:p>
        </p:txBody>
      </p:sp>
      <p:sp>
        <p:nvSpPr>
          <p:cNvPr id="3" name="عنوان فرعي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941743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SA" sz="3600" dirty="0" smtClean="0"/>
              <a:t>تحديات ادارة المواهب </a:t>
            </a:r>
            <a:endParaRPr lang="ar-IQ" sz="3600" dirty="0"/>
          </a:p>
        </p:txBody>
      </p:sp>
      <p:sp>
        <p:nvSpPr>
          <p:cNvPr id="3" name="عنصر نائب للمحتوى 2"/>
          <p:cNvSpPr>
            <a:spLocks noGrp="1"/>
          </p:cNvSpPr>
          <p:nvPr>
            <p:ph idx="1"/>
          </p:nvPr>
        </p:nvSpPr>
        <p:spPr>
          <a:xfrm>
            <a:off x="1043492" y="1700808"/>
            <a:ext cx="6777317" cy="4131821"/>
          </a:xfrm>
        </p:spPr>
        <p:txBody>
          <a:bodyPr>
            <a:normAutofit fontScale="70000" lnSpcReduction="20000"/>
          </a:bodyPr>
          <a:lstStyle/>
          <a:p>
            <a:r>
              <a:rPr lang="ar-IQ" dirty="0"/>
              <a:t>1 - المنافسة العالمية في ظل العولمة التي ادت الى زيادة التحديات الاقتصادية والاجتماعية والثقافية وهجرة العقول الى الخارج للبحث عن فرص عمل افضل </a:t>
            </a:r>
            <a:r>
              <a:rPr lang="ar-IQ" dirty="0" err="1"/>
              <a:t>وإهتمام</a:t>
            </a:r>
            <a:r>
              <a:rPr lang="ar-IQ" dirty="0"/>
              <a:t> أكبر الامر الذي نتج عنه نقص في الأفراد الموهوبين الذين يمتلكون مهارات وخبرات عالية. </a:t>
            </a:r>
          </a:p>
          <a:p>
            <a:r>
              <a:rPr lang="ar-IQ" dirty="0"/>
              <a:t>2 - </a:t>
            </a:r>
            <a:r>
              <a:rPr lang="ar-IQ" dirty="0" err="1"/>
              <a:t>إهتمام</a:t>
            </a:r>
            <a:r>
              <a:rPr lang="ar-IQ" dirty="0"/>
              <a:t> القادة الكبار والمسؤولين في المناصب العليا بتحقيق أهداف ومكاسب قصيرة الاجل من دون النظر الى المستقبل ووضع رؤية مستقبلية لتحقيق أهدافهم الاستراتيجية. </a:t>
            </a:r>
          </a:p>
          <a:p>
            <a:r>
              <a:rPr lang="ar-IQ" dirty="0"/>
              <a:t>3- مشكلات البيئة الداخلية التي تعيق عملية تنفيذ إدارة الموهبة بسبب عدم اعتراف الإدارة بالمواهب, وانعدام الحوافز ذات الصلة بالأداء المتميز فضلاً عن عدم وجود تغذية عكسية منتظمة وثابتة بين الإدارة والموظفين الموهوبين مما يسبب فقدانهم وهجرتهم . </a:t>
            </a:r>
          </a:p>
          <a:p>
            <a:r>
              <a:rPr lang="ar-IQ" dirty="0"/>
              <a:t>4-	استخدام تكنولوجيا المعلومات بشكل تقليدي والذي ينتج عنه عدم انجاز معظم ممارسات إدارة الموهبة فضلاً عن ضعف رغبة الأفراد بالالتزام تجاه معايير الموهبة.</a:t>
            </a:r>
          </a:p>
          <a:p>
            <a:r>
              <a:rPr lang="ar-IQ" dirty="0"/>
              <a:t> 5- من الصعب ان يفهم المديرون آليات عمل ممارسات إدارة الموهبة فهذه الممارسات بالنسبة للعامل الاعتيادي بمقام شيء غامض وغير واضح, فضلاً عن عدم المساواة بين العاملين الموهوبين وعدم تمييز الأداء الجيد عن الأداء المنخفض.</a:t>
            </a:r>
          </a:p>
          <a:p>
            <a:endParaRPr lang="ar-IQ" dirty="0"/>
          </a:p>
        </p:txBody>
      </p:sp>
    </p:spTree>
    <p:extLst>
      <p:ext uri="{BB962C8B-B14F-4D97-AF65-F5344CB8AC3E}">
        <p14:creationId xmlns:p14="http://schemas.microsoft.com/office/powerpoint/2010/main" val="880485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601136"/>
          </a:xfrm>
        </p:spPr>
        <p:txBody>
          <a:bodyPr>
            <a:normAutofit fontScale="90000"/>
          </a:bodyPr>
          <a:lstStyle/>
          <a:p>
            <a:pPr algn="ctr"/>
            <a:r>
              <a:rPr lang="ar-SA" dirty="0" smtClean="0"/>
              <a:t>ادارة المواهب</a:t>
            </a:r>
            <a:endParaRPr lang="ar-IQ" dirty="0"/>
          </a:p>
        </p:txBody>
      </p:sp>
      <p:sp>
        <p:nvSpPr>
          <p:cNvPr id="3" name="عنصر نائب للمحتوى 2"/>
          <p:cNvSpPr>
            <a:spLocks noGrp="1"/>
          </p:cNvSpPr>
          <p:nvPr>
            <p:ph idx="1"/>
          </p:nvPr>
        </p:nvSpPr>
        <p:spPr>
          <a:xfrm>
            <a:off x="1043492" y="1700808"/>
            <a:ext cx="6777317" cy="4131821"/>
          </a:xfrm>
        </p:spPr>
        <p:txBody>
          <a:bodyPr>
            <a:normAutofit fontScale="92500" lnSpcReduction="20000"/>
          </a:bodyPr>
          <a:lstStyle/>
          <a:p>
            <a:r>
              <a:rPr lang="ar-IQ" dirty="0" smtClean="0"/>
              <a:t>المقدمة</a:t>
            </a:r>
            <a:endParaRPr lang="ar-IQ" dirty="0"/>
          </a:p>
          <a:p>
            <a:r>
              <a:rPr lang="ar-IQ" dirty="0"/>
              <a:t>قد يسأل سائل لماذا ينجح بعض الأفراد بينما يفشل آخرون؟ لماذا يوجد إنسان سعيد وآخر شقي حزين؟ ولماذا؟ يوجد إنسان فرح مسرور وآخر بائس كئيب؟ ولماذا هناك إنسان خائف بالثقة والإيمان؟</a:t>
            </a:r>
          </a:p>
          <a:p>
            <a:r>
              <a:rPr lang="ar-IQ" dirty="0"/>
              <a:t>الجواب على هذه التساؤلات هو أن العديد من الأفراد حققوا الكثير من النجاحات في حياتهم نظراً لإدارتهم لأنفسهم، واستطاعوا أن يقودوا ذاتهم لتحقيق النجاح، وتنظيم شؤونهم الخاصة وعدم التسرع والاندفاعية، بالإضافة إلى الابتعاد عن الارتجالية والفوضى وتبنوا قيما أصيلة وبالتالي حصلوا على إنجازات في ميدان العلم وانعكس ذلك على أدوراهم في ميادين العمل </a:t>
            </a:r>
          </a:p>
          <a:p>
            <a:r>
              <a:rPr lang="ar-IQ" dirty="0"/>
              <a:t>وتحقيق النجاح في الحياة لا يمكن أن يتأتى إلا بإتباع السلوك القويم.</a:t>
            </a:r>
          </a:p>
          <a:p>
            <a:endParaRPr lang="ar-IQ" dirty="0"/>
          </a:p>
        </p:txBody>
      </p:sp>
    </p:spTree>
    <p:extLst>
      <p:ext uri="{BB962C8B-B14F-4D97-AF65-F5344CB8AC3E}">
        <p14:creationId xmlns:p14="http://schemas.microsoft.com/office/powerpoint/2010/main" val="3105654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673144"/>
          </a:xfrm>
        </p:spPr>
        <p:txBody>
          <a:bodyPr>
            <a:normAutofit fontScale="90000"/>
          </a:bodyPr>
          <a:lstStyle/>
          <a:p>
            <a:pPr algn="ctr"/>
            <a:r>
              <a:rPr lang="ar-IQ" dirty="0" smtClean="0"/>
              <a:t>نشأة ادارة الذات</a:t>
            </a:r>
            <a:endParaRPr lang="ar-IQ" dirty="0"/>
          </a:p>
        </p:txBody>
      </p:sp>
      <p:sp>
        <p:nvSpPr>
          <p:cNvPr id="3" name="عنصر نائب للمحتوى 2"/>
          <p:cNvSpPr>
            <a:spLocks noGrp="1"/>
          </p:cNvSpPr>
          <p:nvPr>
            <p:ph idx="1"/>
          </p:nvPr>
        </p:nvSpPr>
        <p:spPr>
          <a:xfrm>
            <a:off x="1043492" y="1772816"/>
            <a:ext cx="6777317" cy="4059813"/>
          </a:xfrm>
        </p:spPr>
        <p:txBody>
          <a:bodyPr>
            <a:normAutofit fontScale="92500" lnSpcReduction="10000"/>
          </a:bodyPr>
          <a:lstStyle/>
          <a:p>
            <a:r>
              <a:rPr lang="ar-IQ" dirty="0"/>
              <a:t>تعد هذا الادارة من المواضيع الحديثة نسبيا فهي مزيج من مفاهيم علم النفس السلوكي والتنشئة الاجتماعية اول استعمال لها في السبعينيات من القرن العشرين اقترن  بمصطلح (الضبط الذاتي للسلوك) ولما كلمة الضبط تأثير في العاملين التي تشير الى جانب سلبي مرتبط بهذه الكلمة فقد تغير في الثمانينات اصبح ( ادارة الذات السلوكية )المقارن بمصطلح (التنظيم الذاتي) اما في التسعينات عرفت باسم (تحديد الذات) بواسطة برادلي وزملاؤه  بعد ان قدم مفهومه اصبحت تعرف</a:t>
            </a:r>
            <a:r>
              <a:rPr lang="en-US" dirty="0"/>
              <a:t>GOLEMAN( </a:t>
            </a:r>
            <a:r>
              <a:rPr lang="ar-IQ" dirty="0"/>
              <a:t>بإدارة الذات ) وبعدها عرفها او وصفها </a:t>
            </a:r>
            <a:r>
              <a:rPr lang="ar-IQ" dirty="0" err="1"/>
              <a:t>كاليتيز</a:t>
            </a:r>
            <a:r>
              <a:rPr lang="ar-IQ" dirty="0"/>
              <a:t> بأنها فن ومدرسه حديثه وبرزت خلال السنوات الأخيرة وتستند الى مجموعة نقاط (اعرف نفسك حدد هدفك حدد نقاط ضعفك )</a:t>
            </a:r>
          </a:p>
        </p:txBody>
      </p:sp>
    </p:spTree>
    <p:extLst>
      <p:ext uri="{BB962C8B-B14F-4D97-AF65-F5344CB8AC3E}">
        <p14:creationId xmlns:p14="http://schemas.microsoft.com/office/powerpoint/2010/main" val="2541774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673144"/>
          </a:xfrm>
        </p:spPr>
        <p:txBody>
          <a:bodyPr>
            <a:normAutofit fontScale="90000"/>
          </a:bodyPr>
          <a:lstStyle/>
          <a:p>
            <a:pPr algn="ctr"/>
            <a:r>
              <a:rPr lang="ar-IQ" dirty="0" smtClean="0"/>
              <a:t>تعريف ادارة الذات</a:t>
            </a:r>
            <a:endParaRPr lang="ar-IQ" dirty="0"/>
          </a:p>
        </p:txBody>
      </p:sp>
      <p:sp>
        <p:nvSpPr>
          <p:cNvPr id="3" name="عنصر نائب للمحتوى 2"/>
          <p:cNvSpPr>
            <a:spLocks noGrp="1"/>
          </p:cNvSpPr>
          <p:nvPr>
            <p:ph idx="1"/>
          </p:nvPr>
        </p:nvSpPr>
        <p:spPr/>
        <p:txBody>
          <a:bodyPr/>
          <a:lstStyle/>
          <a:p>
            <a:r>
              <a:rPr lang="ar-IQ" dirty="0"/>
              <a:t>تعريف ادارة الذات على أنها القدرة على توجيه المشاعر والأفكار بشكل صحيح يصل به في نهاية الأمر إلى تحقيق ما يسعى إليه و ومواهب. أعظم ما يقود الفرد لاستغلال ما يملكه من طاقات اما الباحث: فيرى انها قدرة الفرد على التحكم والسيطرة على انفعالاته الداخلية وتوجيهها بشكل ايجابي مهما كان الموقف الذي يتعرض له اي قدره على التكيف مهما كانت الظروف.</a:t>
            </a:r>
          </a:p>
        </p:txBody>
      </p:sp>
    </p:spTree>
    <p:extLst>
      <p:ext uri="{BB962C8B-B14F-4D97-AF65-F5344CB8AC3E}">
        <p14:creationId xmlns:p14="http://schemas.microsoft.com/office/powerpoint/2010/main" val="1108070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IQ" dirty="0" smtClean="0"/>
              <a:t>مداخل ادارة الذات</a:t>
            </a:r>
            <a:endParaRPr lang="ar-IQ" dirty="0"/>
          </a:p>
        </p:txBody>
      </p:sp>
      <p:sp>
        <p:nvSpPr>
          <p:cNvPr id="3" name="عنصر نائب للمحتوى 2"/>
          <p:cNvSpPr>
            <a:spLocks noGrp="1"/>
          </p:cNvSpPr>
          <p:nvPr>
            <p:ph idx="1"/>
          </p:nvPr>
        </p:nvSpPr>
        <p:spPr>
          <a:xfrm>
            <a:off x="1043492" y="1556792"/>
            <a:ext cx="7200916" cy="4275837"/>
          </a:xfrm>
        </p:spPr>
        <p:txBody>
          <a:bodyPr>
            <a:normAutofit fontScale="55000" lnSpcReduction="20000"/>
          </a:bodyPr>
          <a:lstStyle/>
          <a:p>
            <a:r>
              <a:rPr lang="ar-IQ" sz="2900" dirty="0"/>
              <a:t> 1. المدخل التحفيزي اذ يقوم الشخص بتحفيز نفسه من خلال </a:t>
            </a:r>
            <a:r>
              <a:rPr lang="ar-IQ" sz="2900" dirty="0" err="1"/>
              <a:t>السيطره</a:t>
            </a:r>
            <a:r>
              <a:rPr lang="ar-IQ" sz="2900" dirty="0"/>
              <a:t> على سلوكهم </a:t>
            </a:r>
            <a:r>
              <a:rPr lang="ar-IQ" sz="2900" dirty="0" err="1"/>
              <a:t>الشخصيه</a:t>
            </a:r>
            <a:r>
              <a:rPr lang="ar-IQ" sz="2900" dirty="0"/>
              <a:t> وتعزيزها ومن ثم يستطيع تحفيز الاشخاص الذين حوله على سبيل المثال يستطيع </a:t>
            </a:r>
            <a:r>
              <a:rPr lang="ar-IQ" sz="2900" dirty="0" err="1"/>
              <a:t>المرؤسين</a:t>
            </a:r>
            <a:r>
              <a:rPr lang="ar-IQ" sz="2900" dirty="0"/>
              <a:t> تحفيز </a:t>
            </a:r>
            <a:r>
              <a:rPr lang="ar-IQ" sz="2900" dirty="0" err="1"/>
              <a:t>رؤساهم</a:t>
            </a:r>
            <a:r>
              <a:rPr lang="ar-IQ" sz="2900" dirty="0"/>
              <a:t> وتقديم الدعم لهم والعكس صحيح </a:t>
            </a:r>
            <a:r>
              <a:rPr lang="ar-IQ" sz="2900" dirty="0" err="1"/>
              <a:t>ايقوم</a:t>
            </a:r>
            <a:r>
              <a:rPr lang="ar-IQ" sz="2900" dirty="0"/>
              <a:t> الرؤساء بتحفيز </a:t>
            </a:r>
            <a:r>
              <a:rPr lang="ar-IQ" sz="2900" dirty="0" err="1"/>
              <a:t>المرؤسين</a:t>
            </a:r>
            <a:r>
              <a:rPr lang="ar-IQ" sz="2900" dirty="0"/>
              <a:t>.</a:t>
            </a:r>
          </a:p>
          <a:p>
            <a:r>
              <a:rPr lang="ar-IQ" sz="2900" dirty="0"/>
              <a:t>2. المدخل الاعتقادي ان تطوير ادارة الذات يعتمد على اربع مصادر تجريبيه ضمن هذا المدخل الانجاز الشخصي، والتعلم او </a:t>
            </a:r>
            <a:r>
              <a:rPr lang="ar-IQ" sz="2900" dirty="0" err="1"/>
              <a:t>النمذجه</a:t>
            </a:r>
            <a:r>
              <a:rPr lang="ar-IQ" sz="2900" dirty="0"/>
              <a:t> والتشجيع والاثار </a:t>
            </a:r>
            <a:r>
              <a:rPr lang="ar-IQ" sz="2900" dirty="0" err="1"/>
              <a:t>العاطفيه</a:t>
            </a:r>
            <a:r>
              <a:rPr lang="ar-IQ" sz="2900" dirty="0"/>
              <a:t>) وتشكل هذه المصادر الدور الرئيس في تعزيز مفاهيم ادارة الذات، كما يشير هذا المدخل الى ان الفعالية الذاتية تعتمد على قدرة الفرد في </a:t>
            </a:r>
            <a:r>
              <a:rPr lang="ar-IQ" sz="2900" dirty="0" err="1"/>
              <a:t>الانخارط</a:t>
            </a:r>
            <a:r>
              <a:rPr lang="ar-IQ" sz="2900" dirty="0"/>
              <a:t> في المهام الاجتماعية .</a:t>
            </a:r>
          </a:p>
          <a:p>
            <a:r>
              <a:rPr lang="ar-IQ" sz="2900" dirty="0"/>
              <a:t>3. المدخل السلوكي: اي تنبيه الافراد الى سلوكياته </a:t>
            </a:r>
            <a:r>
              <a:rPr lang="ar-IQ" sz="2900" dirty="0" err="1"/>
              <a:t>الحقيقيه</a:t>
            </a:r>
            <a:r>
              <a:rPr lang="ar-IQ" sz="2900" dirty="0"/>
              <a:t> ومدى التحكم </a:t>
            </a:r>
            <a:r>
              <a:rPr lang="ar-IQ" sz="2900" dirty="0" err="1"/>
              <a:t>بنفعالاته</a:t>
            </a:r>
            <a:endParaRPr lang="ar-IQ" sz="2900" dirty="0"/>
          </a:p>
          <a:p>
            <a:r>
              <a:rPr lang="ar-IQ" sz="2900" dirty="0"/>
              <a:t>وكيفيه مواجهة الصراعات التي تحدث معه والاندماج والاستغراق </a:t>
            </a:r>
            <a:r>
              <a:rPr lang="ar-IQ" sz="2900" dirty="0" err="1"/>
              <a:t>بالاداء</a:t>
            </a:r>
            <a:r>
              <a:rPr lang="ar-IQ" sz="2900" dirty="0"/>
              <a:t> النوعي للعمل. </a:t>
            </a:r>
          </a:p>
          <a:p>
            <a:r>
              <a:rPr lang="ar-IQ" sz="2900" dirty="0"/>
              <a:t>4. مدخل الكفاءة التي تكون متضمنه لذاته (شعوريا ، ثقه بالنفس، تخمين الذات)</a:t>
            </a:r>
          </a:p>
          <a:p>
            <a:r>
              <a:rPr lang="ar-IQ" sz="2900" dirty="0"/>
              <a:t>5. المدخل النفسي ركزه علماء الذات على الوعي الاختيار التنفيذ </a:t>
            </a:r>
            <a:r>
              <a:rPr lang="ar-IQ" sz="2900" dirty="0" err="1"/>
              <a:t>المراقبه</a:t>
            </a:r>
            <a:r>
              <a:rPr lang="ar-IQ" sz="2900" dirty="0"/>
              <a:t>) </a:t>
            </a:r>
          </a:p>
          <a:p>
            <a:r>
              <a:rPr lang="ar-IQ" sz="2900" dirty="0"/>
              <a:t>6.مدخل </a:t>
            </a:r>
            <a:r>
              <a:rPr lang="ar-IQ" sz="2900" dirty="0" err="1"/>
              <a:t>الفردانيه</a:t>
            </a:r>
            <a:r>
              <a:rPr lang="ar-IQ" sz="2900" dirty="0"/>
              <a:t> اي التميز والاختلاف والتفرد والاختلاف عن الاقران اخرى.</a:t>
            </a:r>
          </a:p>
          <a:p>
            <a:r>
              <a:rPr lang="ar-IQ" sz="2900" dirty="0"/>
              <a:t>7 المدخل القدرات يستند الى المكونات الذكاء الوجداني ومدارك الشعور من ناحيه وكفاية الذات </a:t>
            </a:r>
            <a:r>
              <a:rPr lang="ar-IQ" sz="2900" dirty="0" err="1"/>
              <a:t>الشخصيه</a:t>
            </a:r>
            <a:r>
              <a:rPr lang="ar-IQ" sz="2900" dirty="0"/>
              <a:t> من ناحيه اخرى</a:t>
            </a:r>
          </a:p>
          <a:p>
            <a:endParaRPr lang="ar-IQ" dirty="0"/>
          </a:p>
        </p:txBody>
      </p:sp>
    </p:spTree>
    <p:extLst>
      <p:ext uri="{BB962C8B-B14F-4D97-AF65-F5344CB8AC3E}">
        <p14:creationId xmlns:p14="http://schemas.microsoft.com/office/powerpoint/2010/main" val="2013220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IQ" dirty="0" smtClean="0"/>
              <a:t>خطوات ادارة الذات</a:t>
            </a:r>
            <a:endParaRPr lang="ar-IQ" dirty="0"/>
          </a:p>
        </p:txBody>
      </p:sp>
      <p:sp>
        <p:nvSpPr>
          <p:cNvPr id="3" name="عنصر نائب للمحتوى 2"/>
          <p:cNvSpPr>
            <a:spLocks noGrp="1"/>
          </p:cNvSpPr>
          <p:nvPr>
            <p:ph idx="1"/>
          </p:nvPr>
        </p:nvSpPr>
        <p:spPr>
          <a:xfrm>
            <a:off x="1043492" y="1628800"/>
            <a:ext cx="6777317" cy="4203829"/>
          </a:xfrm>
        </p:spPr>
        <p:txBody>
          <a:bodyPr/>
          <a:lstStyle/>
          <a:p>
            <a:r>
              <a:rPr lang="ar-IQ" dirty="0"/>
              <a:t>1. تحديد الشعور:- اي يتم معرفة المشاعر والاسباب التي تؤدي الى الانفعالات التي تكون ناتجة عن موقف معين وينبغي استعمال تقنيات الوعي الذاتي.</a:t>
            </a:r>
          </a:p>
          <a:p>
            <a:r>
              <a:rPr lang="ar-IQ" dirty="0"/>
              <a:t>2. تحديد الاسباب الاساسية :- اي مصدر واسباب المشاعر ماذا ينتج لو التسامح من الآخرين بعد الغضب ماذا اذا غضبنا</a:t>
            </a:r>
          </a:p>
          <a:p>
            <a:r>
              <a:rPr lang="ar-IQ" dirty="0"/>
              <a:t>3. اتخاذ اجراءات واضحه</a:t>
            </a:r>
          </a:p>
          <a:p>
            <a:endParaRPr lang="ar-IQ" dirty="0"/>
          </a:p>
        </p:txBody>
      </p:sp>
    </p:spTree>
    <p:extLst>
      <p:ext uri="{BB962C8B-B14F-4D97-AF65-F5344CB8AC3E}">
        <p14:creationId xmlns:p14="http://schemas.microsoft.com/office/powerpoint/2010/main" val="3523446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457120"/>
          </a:xfrm>
        </p:spPr>
        <p:txBody>
          <a:bodyPr>
            <a:normAutofit fontScale="90000"/>
          </a:bodyPr>
          <a:lstStyle/>
          <a:p>
            <a:pPr algn="ctr"/>
            <a:r>
              <a:rPr lang="ar-IQ" dirty="0" smtClean="0"/>
              <a:t>اهداف ادارة الذات</a:t>
            </a:r>
            <a:endParaRPr lang="ar-IQ" dirty="0"/>
          </a:p>
        </p:txBody>
      </p:sp>
      <p:sp>
        <p:nvSpPr>
          <p:cNvPr id="3" name="عنصر نائب للمحتوى 2"/>
          <p:cNvSpPr>
            <a:spLocks noGrp="1"/>
          </p:cNvSpPr>
          <p:nvPr>
            <p:ph idx="1"/>
          </p:nvPr>
        </p:nvSpPr>
        <p:spPr>
          <a:xfrm>
            <a:off x="1043492" y="1484784"/>
            <a:ext cx="7272924" cy="4347845"/>
          </a:xfrm>
        </p:spPr>
        <p:txBody>
          <a:bodyPr>
            <a:normAutofit fontScale="55000" lnSpcReduction="20000"/>
          </a:bodyPr>
          <a:lstStyle/>
          <a:p>
            <a:r>
              <a:rPr lang="ar-IQ" dirty="0"/>
              <a:t>1</a:t>
            </a:r>
            <a:r>
              <a:rPr lang="ar-IQ" sz="2900" dirty="0"/>
              <a:t>. التنظيم الذاتي -: يمثل الوظيفة الداخلية والوجدانية والمعرفية والتي تعمل على ترشيد جهود وانفعالات العامل وتنظيمها، وتتحكم بها كأقناع الذات، ورقابة الذات ، وتقييم المعايير الشخصية او اعادة تكييفها وفقا للتحديات او المؤثرات الجديدة</a:t>
            </a:r>
          </a:p>
          <a:p>
            <a:r>
              <a:rPr lang="ar-IQ" sz="2900" dirty="0"/>
              <a:t>2 - تعديل السلوك : - يعد السلوك الاساس لتجنب المشكلات، لذلك فالمسعى الرئيس لإدارة الذات تعديل ومراقبة السلوك.</a:t>
            </a:r>
          </a:p>
          <a:p>
            <a:r>
              <a:rPr lang="ar-IQ" sz="2900" dirty="0"/>
              <a:t>3- ضبط الانفعالات: حياة الانسان مليئة بالمشاعر التي ترافقها انفعالات مختلفة تبعا لنوع المشاعر أو الموقف الذي يمر به العامل كالفرح والحزن والغضب والخوف.. الخ و الذي يريد النجاح في إدارة ذاته عليه ان يضبط هذه الانفعالات تجاه المواقف التي تصادفه.</a:t>
            </a:r>
          </a:p>
          <a:p>
            <a:r>
              <a:rPr lang="ar-IQ" sz="2900" dirty="0"/>
              <a:t>4 تنمية الشعور بالمسؤولية تعد المسؤولية أهم المتغيرات التي تلعب الدور الرئيس والمؤثر على بقية المتغيرات الأخرى كالفشل والعجز والياس وغيرها</a:t>
            </a:r>
          </a:p>
          <a:p>
            <a:r>
              <a:rPr lang="ar-IQ" sz="2900" dirty="0"/>
              <a:t>5. تحقيق التوازن المرغوب ذو الاثار الايجابية بين مطالب الحياة والعائلة والاصدقاء والعمل ..الخ، بالشكل الذي يحقق الاستثمار الافضل لطاقة العامل ووقته وجهده، ويكفل تحقيق النجاح على كافة المستويات واهمها المستوى الشخصي</a:t>
            </a:r>
          </a:p>
          <a:p>
            <a:r>
              <a:rPr lang="ar-IQ" sz="2900" dirty="0"/>
              <a:t>6- بذل الجهد يشعر الفرد بالاستمتاع والارتياح حتى عندما يبذل جهد كبير ف من عمل او مهمة ما وهذا ما يؤدي الى زيادة المكافاة والاثابة الايجابية.</a:t>
            </a:r>
          </a:p>
          <a:p>
            <a:r>
              <a:rPr lang="ar-IQ" sz="2900" dirty="0"/>
              <a:t>7 - الثقة بالنفس :- أن معرفة الفرد بإمكانياته وقدارته تزيد من ثقته بنفسه وهذا يعد من الاهداف المهمة.</a:t>
            </a:r>
          </a:p>
          <a:p>
            <a:endParaRPr lang="ar-IQ" dirty="0"/>
          </a:p>
        </p:txBody>
      </p:sp>
    </p:spTree>
    <p:extLst>
      <p:ext uri="{BB962C8B-B14F-4D97-AF65-F5344CB8AC3E}">
        <p14:creationId xmlns:p14="http://schemas.microsoft.com/office/powerpoint/2010/main" val="3277559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IQ" sz="3600" dirty="0" smtClean="0"/>
              <a:t>معوقات تطبيق ادارة الذات</a:t>
            </a:r>
            <a:endParaRPr lang="ar-IQ" sz="3600" dirty="0"/>
          </a:p>
        </p:txBody>
      </p:sp>
      <p:sp>
        <p:nvSpPr>
          <p:cNvPr id="3" name="عنصر نائب للمحتوى 2"/>
          <p:cNvSpPr>
            <a:spLocks noGrp="1"/>
          </p:cNvSpPr>
          <p:nvPr>
            <p:ph idx="1"/>
          </p:nvPr>
        </p:nvSpPr>
        <p:spPr>
          <a:xfrm>
            <a:off x="1043492" y="1628800"/>
            <a:ext cx="6777317" cy="4203829"/>
          </a:xfrm>
        </p:spPr>
        <p:txBody>
          <a:bodyPr>
            <a:normAutofit fontScale="92500"/>
          </a:bodyPr>
          <a:lstStyle/>
          <a:p>
            <a:r>
              <a:rPr lang="ar-IQ" dirty="0"/>
              <a:t>1. الغموض في تحديد الاهداف</a:t>
            </a:r>
          </a:p>
          <a:p>
            <a:r>
              <a:rPr lang="ar-IQ" dirty="0"/>
              <a:t>2. ضياع الوقت اي عدم ترتيب الاولويات الاهم فالمهم اذا كنت مدير تعرف انه لا يمكن ان تبيع ثم تنتج.</a:t>
            </a:r>
          </a:p>
          <a:p>
            <a:r>
              <a:rPr lang="ar-IQ" dirty="0"/>
              <a:t>3. ضعف الثقة </a:t>
            </a:r>
            <a:r>
              <a:rPr lang="ar-IQ" dirty="0" err="1"/>
              <a:t>بلنفس</a:t>
            </a:r>
            <a:endParaRPr lang="ar-IQ" dirty="0"/>
          </a:p>
          <a:p>
            <a:r>
              <a:rPr lang="ar-IQ" dirty="0"/>
              <a:t>4. عدم مواكبة التطور على سبيل المثال الفرد الذي يواكب تغير في السيارة يكون على علم ودراية اكثر من الشخص الذي يحتفظ بنفس النوع من السيارة.</a:t>
            </a:r>
          </a:p>
          <a:p>
            <a:r>
              <a:rPr lang="ar-IQ" dirty="0"/>
              <a:t>5. الروتين والجمود وعدم ترتيب الافكار وقتل الابداع.</a:t>
            </a:r>
          </a:p>
          <a:p>
            <a:r>
              <a:rPr lang="ar-IQ" dirty="0"/>
              <a:t>6. الاعتقاد بعدم جدوى او اهمية ادارة الذات.</a:t>
            </a:r>
          </a:p>
          <a:p>
            <a:endParaRPr lang="ar-IQ" dirty="0"/>
          </a:p>
        </p:txBody>
      </p:sp>
    </p:spTree>
    <p:extLst>
      <p:ext uri="{BB962C8B-B14F-4D97-AF65-F5344CB8AC3E}">
        <p14:creationId xmlns:p14="http://schemas.microsoft.com/office/powerpoint/2010/main" val="428262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IQ" sz="3600" dirty="0" smtClean="0"/>
              <a:t>اسس ادارة الذات </a:t>
            </a:r>
            <a:endParaRPr lang="ar-IQ" sz="3600" dirty="0"/>
          </a:p>
        </p:txBody>
      </p:sp>
      <p:sp>
        <p:nvSpPr>
          <p:cNvPr id="3" name="عنصر نائب للمحتوى 2"/>
          <p:cNvSpPr>
            <a:spLocks noGrp="1"/>
          </p:cNvSpPr>
          <p:nvPr>
            <p:ph idx="1"/>
          </p:nvPr>
        </p:nvSpPr>
        <p:spPr>
          <a:xfrm>
            <a:off x="1043492" y="1628800"/>
            <a:ext cx="6777317" cy="4203829"/>
          </a:xfrm>
        </p:spPr>
        <p:txBody>
          <a:bodyPr/>
          <a:lstStyle/>
          <a:p>
            <a:r>
              <a:rPr lang="ar-IQ" dirty="0"/>
              <a:t>1 - المعرفة: بنقاط القوة والضعف بشكل جيد ودقيق والانتباه للانتكاسات او حالات الفشل و اية مؤشرات وعلامات اخرى ، والتعرف على ما هو متاح</a:t>
            </a:r>
          </a:p>
          <a:p>
            <a:r>
              <a:rPr lang="ar-IQ" dirty="0"/>
              <a:t>2. التقييم الخاص بالحالة الصحية والتقلبات المزاجية للفرد ورفاهيته ومستويات الضغوط لديه.</a:t>
            </a:r>
          </a:p>
          <a:p>
            <a:r>
              <a:rPr lang="ar-IQ" dirty="0"/>
              <a:t>3 - الاختيار المتمثل بالسلوكيات والإجراءات المناسبة للمواقف التي يجب اتخاذها.</a:t>
            </a:r>
          </a:p>
          <a:p>
            <a:r>
              <a:rPr lang="ar-IQ" dirty="0"/>
              <a:t>4 - التصرف يأتي بعد اعتماد السلوكيات التي تم اختيارها لتوضع موضع التنفيذ.</a:t>
            </a:r>
          </a:p>
          <a:p>
            <a:endParaRPr lang="ar-IQ" dirty="0"/>
          </a:p>
        </p:txBody>
      </p:sp>
    </p:spTree>
    <p:extLst>
      <p:ext uri="{BB962C8B-B14F-4D97-AF65-F5344CB8AC3E}">
        <p14:creationId xmlns:p14="http://schemas.microsoft.com/office/powerpoint/2010/main" val="3943644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601136"/>
          </a:xfrm>
        </p:spPr>
        <p:txBody>
          <a:bodyPr>
            <a:normAutofit/>
          </a:bodyPr>
          <a:lstStyle/>
          <a:p>
            <a:pPr algn="ctr"/>
            <a:r>
              <a:rPr lang="ar-IQ" sz="3200" dirty="0" smtClean="0"/>
              <a:t>خصائص ادارة الذات</a:t>
            </a:r>
            <a:endParaRPr lang="ar-IQ" sz="3200" dirty="0"/>
          </a:p>
        </p:txBody>
      </p:sp>
      <p:sp>
        <p:nvSpPr>
          <p:cNvPr id="3" name="عنصر نائب للمحتوى 2"/>
          <p:cNvSpPr>
            <a:spLocks noGrp="1"/>
          </p:cNvSpPr>
          <p:nvPr>
            <p:ph idx="1"/>
          </p:nvPr>
        </p:nvSpPr>
        <p:spPr>
          <a:xfrm>
            <a:off x="1043492" y="1772816"/>
            <a:ext cx="6777317" cy="4059813"/>
          </a:xfrm>
        </p:spPr>
        <p:txBody>
          <a:bodyPr>
            <a:normAutofit/>
          </a:bodyPr>
          <a:lstStyle/>
          <a:p>
            <a:r>
              <a:rPr lang="ar-IQ" dirty="0"/>
              <a:t>1-	الفهم الجيد للصعوبات و محاولة التغلب عليها </a:t>
            </a:r>
          </a:p>
          <a:p>
            <a:r>
              <a:rPr lang="ar-IQ" dirty="0"/>
              <a:t>2-	تحسين و تطوير حياة الفرد.</a:t>
            </a:r>
          </a:p>
          <a:p>
            <a:r>
              <a:rPr lang="ar-IQ" dirty="0"/>
              <a:t>3-	المشاركة بشكل كامل في صنع ، و اتخاذ القرارات.</a:t>
            </a:r>
          </a:p>
          <a:p>
            <a:r>
              <a:rPr lang="ar-IQ" dirty="0"/>
              <a:t>4-	التعرف و التوصل للطرق المناسبة لحل المشكلات.</a:t>
            </a:r>
          </a:p>
          <a:p>
            <a:r>
              <a:rPr lang="ar-IQ" dirty="0"/>
              <a:t>5-	</a:t>
            </a:r>
            <a:r>
              <a:rPr lang="ar-IQ" dirty="0" err="1"/>
              <a:t>الإعتماد</a:t>
            </a:r>
            <a:r>
              <a:rPr lang="ar-IQ" dirty="0"/>
              <a:t> على الأسلوب المناسب للحياة.</a:t>
            </a:r>
          </a:p>
          <a:p>
            <a:r>
              <a:rPr lang="ar-IQ" dirty="0"/>
              <a:t>6-	الحصول على الخدمات الخاصة بالدعم و استغلالها بالشكل المناسب</a:t>
            </a:r>
          </a:p>
          <a:p>
            <a:endParaRPr lang="ar-IQ" dirty="0"/>
          </a:p>
        </p:txBody>
      </p:sp>
    </p:spTree>
    <p:extLst>
      <p:ext uri="{BB962C8B-B14F-4D97-AF65-F5344CB8AC3E}">
        <p14:creationId xmlns:p14="http://schemas.microsoft.com/office/powerpoint/2010/main" val="2549800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المقدمة </a:t>
            </a:r>
            <a:endParaRPr lang="ar-IQ" dirty="0"/>
          </a:p>
        </p:txBody>
      </p:sp>
      <p:sp>
        <p:nvSpPr>
          <p:cNvPr id="3" name="عنصر نائب للمحتوى 2"/>
          <p:cNvSpPr>
            <a:spLocks noGrp="1"/>
          </p:cNvSpPr>
          <p:nvPr>
            <p:ph idx="1"/>
          </p:nvPr>
        </p:nvSpPr>
        <p:spPr/>
        <p:txBody>
          <a:bodyPr>
            <a:normAutofit fontScale="55000" lnSpcReduction="20000"/>
          </a:bodyPr>
          <a:lstStyle/>
          <a:p>
            <a:endParaRPr lang="ar-IQ" dirty="0"/>
          </a:p>
          <a:p>
            <a:r>
              <a:rPr lang="ar-IQ" sz="2900" dirty="0"/>
              <a:t>تتمتع القوى العاملة في المنظمات المعاصرة بقدرة فائقة على الانتقال بين المنظمات والبلدان المختلفة بشكل لم يسبق له مثيل، وتتزايد حدة هذه الظاهرة يوماً بعد يوم مع تصاعد موجة العولمة. ففي الحقب الزمنية الماضية كانت الدول تتصارع عسكرياً، أما اليوم فإن الصراع يدور حول اجتذاب واستقطاب المواهب البشرية في سبيل التفوق الاقتصادي والاستراتيجي وتحقيق سبل التطور المستهدف من خلال تمكين رأس المال البشري بإخذ دوره الفعال في التطورات التنموية الهادفة. وبعد أن كانت المنظمات تتصارع في حروب الأسعار والتسويق، بدأ صراعها يدور حول المواهب والذكاء البشري والإبداع الإداري والفكري في استثمار القوى  البشرية العاملة  وقد أطلق الاقتصاديون على هذه الظاهرة "بهجرة المواهب" أو «بهجرة الأدمغة» أو «بهجرة الكفاءات»، وفي هذه الهجرة يكمن سر تفوق المنظمات الجاذية للمواهب، حيث بات واضحاً أن امتلاك هذه المنظمات للذكاء والإبداع وقدرتها على اجتذاب المواهب من منافسيها يعتبر ميزة تنافسية جديدة يصعب التغلب عليها.</a:t>
            </a:r>
          </a:p>
          <a:p>
            <a:endParaRPr lang="ar-IQ" dirty="0"/>
          </a:p>
        </p:txBody>
      </p:sp>
    </p:spTree>
    <p:extLst>
      <p:ext uri="{BB962C8B-B14F-4D97-AF65-F5344CB8AC3E}">
        <p14:creationId xmlns:p14="http://schemas.microsoft.com/office/powerpoint/2010/main" val="768994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نشأة ادارة المواهب</a:t>
            </a:r>
            <a:endParaRPr lang="ar-IQ" dirty="0"/>
          </a:p>
        </p:txBody>
      </p:sp>
      <p:sp>
        <p:nvSpPr>
          <p:cNvPr id="3" name="عنصر نائب للمحتوى 2"/>
          <p:cNvSpPr>
            <a:spLocks noGrp="1"/>
          </p:cNvSpPr>
          <p:nvPr>
            <p:ph idx="1"/>
          </p:nvPr>
        </p:nvSpPr>
        <p:spPr/>
        <p:txBody>
          <a:bodyPr>
            <a:normAutofit fontScale="77500" lnSpcReduction="20000"/>
          </a:bodyPr>
          <a:lstStyle/>
          <a:p>
            <a:pPr marL="68580" indent="0">
              <a:buNone/>
            </a:pPr>
            <a:endParaRPr lang="ar-IQ" dirty="0"/>
          </a:p>
          <a:p>
            <a:r>
              <a:rPr lang="ar-IQ" dirty="0"/>
              <a:t>ظهر مصطلح ادارة المواهب في أواخر التسعينات عندما صاغ (</a:t>
            </a:r>
            <a:r>
              <a:rPr lang="en-US" dirty="0"/>
              <a:t>McKinsey) </a:t>
            </a:r>
            <a:r>
              <a:rPr lang="ar-IQ" dirty="0"/>
              <a:t>وشركاه عبارة "حرب المواهب" وهي تعتمد على ما يجب ان يمتلكه الاشخاص لأداء ادوارهم بشكل جيد ، وكان هذا المفهوم سائداً في أوائل التسعينات نتيجة لحدة المنافسة بين المنظمات، مما دفع بعض المنظمات إلى جذب الموظفين المبدعين والأشخاص المؤهلين، والحفاظ على مواردها البشرية الفاعلة وتطويرها لذلك يعد مفهوم إدارة المواهب جزءًا مهما من انظمة الإدارة الحديثة وقد تعددت المصادر التي تقوم عليها المنظمات من أجل البقاء والتنمية ولكن من أهم هذه الموارد  البشرية اذ ان الاستثمار في الموارد البشرية يجعل المنظمات قادرة على البقاء والابتكار لذا جرى تسمية استثمار المنظمات في الموارد البشرية بإدارة المواهب.</a:t>
            </a:r>
          </a:p>
          <a:p>
            <a:endParaRPr lang="ar-IQ" dirty="0"/>
          </a:p>
        </p:txBody>
      </p:sp>
    </p:spTree>
    <p:extLst>
      <p:ext uri="{BB962C8B-B14F-4D97-AF65-F5344CB8AC3E}">
        <p14:creationId xmlns:p14="http://schemas.microsoft.com/office/powerpoint/2010/main" val="1849169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مفهوم ادارة المواهب</a:t>
            </a:r>
            <a:endParaRPr lang="ar-IQ" dirty="0"/>
          </a:p>
        </p:txBody>
      </p:sp>
      <p:sp>
        <p:nvSpPr>
          <p:cNvPr id="3" name="عنصر نائب للمحتوى 2"/>
          <p:cNvSpPr>
            <a:spLocks noGrp="1"/>
          </p:cNvSpPr>
          <p:nvPr>
            <p:ph idx="1"/>
          </p:nvPr>
        </p:nvSpPr>
        <p:spPr/>
        <p:txBody>
          <a:bodyPr>
            <a:normAutofit fontScale="62500" lnSpcReduction="20000"/>
          </a:bodyPr>
          <a:lstStyle/>
          <a:p>
            <a:r>
              <a:rPr lang="ar-IQ" dirty="0" smtClean="0"/>
              <a:t>ادارة </a:t>
            </a:r>
            <a:r>
              <a:rPr lang="ar-IQ" dirty="0"/>
              <a:t>المواهب في إدارة الموارد البشرية: يُنظر إلى إدارة المواهب على أنها تشمل ممارسات أو وظائف أو أنشطة أو مجالات متخصصة في الموارد البشرية، مثل التوظيف والاختيار والتطوير وإدارة الحياة المهنية والتعاقب ومن هذا المنظور، ينصب التركيز على قيام الموارد البشرية بما قامت به دائما ولكن القيام به بشكل أسرع (عبر الإنترنت أو الاستعانة بمصادر خارجية )أو عبر المنظمة بدلاً من داخل قسم أو وظيفة".</a:t>
            </a:r>
          </a:p>
          <a:p>
            <a:endParaRPr lang="ar-IQ" dirty="0"/>
          </a:p>
          <a:p>
            <a:r>
              <a:rPr lang="ar-IQ" dirty="0" smtClean="0"/>
              <a:t>-إدارة </a:t>
            </a:r>
            <a:r>
              <a:rPr lang="ar-IQ" dirty="0"/>
              <a:t>المواهب في تخطيط الموارد البشرية : يُنظر إلى إدارة المواهب في المقام الأول على أنها مجموعة من العمليات المصممة لضمان التدفق المناسب للموظفين في الوظائف في جميع انحاء المنظمة اما هنا، فينصب التركيز على إسقاط احتياجات التوظيف وضمان خط مواهب مناسب.</a:t>
            </a:r>
          </a:p>
          <a:p>
            <a:endParaRPr lang="ar-IQ" dirty="0"/>
          </a:p>
          <a:p>
            <a:r>
              <a:rPr lang="ar-IQ" dirty="0" smtClean="0"/>
              <a:t>-إدارة </a:t>
            </a:r>
            <a:r>
              <a:rPr lang="ar-IQ" dirty="0"/>
              <a:t>المواهب بوصفها سلعة عامة : يركز هذا المنظور الثالث على المواهب بشكل عام، دون النظر في الحدود التنظيمية أو المواقف المحددة اذ يظهر نهجان مختلفان في هذا المنظور : المنظمات التي تركز اهتمامها على جذب الأفراد ذوي الأداء العالي وتطويرهم والاحتفاظ بهم (النهج الحصري المحدد سابقًا) والمنظمات التي تهدف إلى إدارة الجميع لتحقيق أداء أفضل (النهج الشامل).</a:t>
            </a:r>
          </a:p>
          <a:p>
            <a:endParaRPr lang="ar-IQ" dirty="0"/>
          </a:p>
        </p:txBody>
      </p:sp>
    </p:spTree>
    <p:extLst>
      <p:ext uri="{BB962C8B-B14F-4D97-AF65-F5344CB8AC3E}">
        <p14:creationId xmlns:p14="http://schemas.microsoft.com/office/powerpoint/2010/main" val="2270739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اهمية ادارة المواهب</a:t>
            </a:r>
            <a:endParaRPr lang="ar-IQ" dirty="0"/>
          </a:p>
        </p:txBody>
      </p:sp>
      <p:sp>
        <p:nvSpPr>
          <p:cNvPr id="3" name="عنصر نائب للمحتوى 2"/>
          <p:cNvSpPr>
            <a:spLocks noGrp="1"/>
          </p:cNvSpPr>
          <p:nvPr>
            <p:ph idx="1"/>
          </p:nvPr>
        </p:nvSpPr>
        <p:spPr/>
        <p:txBody>
          <a:bodyPr>
            <a:normAutofit fontScale="62500" lnSpcReduction="20000"/>
          </a:bodyPr>
          <a:lstStyle/>
          <a:p>
            <a:pPr marL="68580" indent="0">
              <a:buNone/>
            </a:pPr>
            <a:endParaRPr lang="ar-IQ" dirty="0"/>
          </a:p>
          <a:p>
            <a:endParaRPr lang="ar-IQ" dirty="0"/>
          </a:p>
          <a:p>
            <a:r>
              <a:rPr lang="ar-IQ" dirty="0"/>
              <a:t>في عصر المنافسة العالمية، تعد إدارة المواهب جانبًا حيويا للمنظمات للتنافس بشكل فاعل من خلال توفير الموارد اللازمة للمواهب، اذ ان ادارة المواهب هي العملية التي يمكن من خلالها تحدد المنظمة الموظفين المحتملين الذين يؤدون دورًا رائدًا في المستقبل كما يركز على تطوير مجموعة أوسع من الموظفين المحتملين لملء الوظائف الشاغرة في المنظمات المستقبلية ، فضلا عن ذلك أنه ومن خلال تنفيذ ممارسات إدارة المواهب مثل التعرف على الأفراد وجذبهم واختيارهم وتدريبهم والاحتفاظ بهم يمكن أن تساعد المنظمة على الاستفادة من قدرات وأداء الموظف الموهوب لتحقيق النجاح على المستوى المحلي وكذلك بوصفه مستوى عالمي لذلك فأن إدارة المواهب، تصبح عاملاً رئيساً لقسم إدارة الموارد البشرية داخل المنظمة لتلبية الطلب الحالي والمستقبلي من الموارد البشرية الموهوبة  , لذا يجب على المنظمات تخصيص الموارد لتلبية متطلبات المواهب الحالية والمتوقعة للتنافس بشكل فاعل لتحقيق الميزة التنافسية ويمكن ذلك من خلال الأداء للموظفين الأكفاء، ومن ناحية أخرى، تعد ممارسات إدارة المواهب مهمة في تطوير الموظفين الأكفاء ضمن الموارد البشرية الحالية لتحقيق ميزة تنافسية على الاخرين .</a:t>
            </a:r>
          </a:p>
          <a:p>
            <a:endParaRPr lang="ar-IQ" dirty="0"/>
          </a:p>
        </p:txBody>
      </p:sp>
    </p:spTree>
    <p:extLst>
      <p:ext uri="{BB962C8B-B14F-4D97-AF65-F5344CB8AC3E}">
        <p14:creationId xmlns:p14="http://schemas.microsoft.com/office/powerpoint/2010/main" val="609421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2400" dirty="0"/>
              <a:t>التغيرات والتحولات التي مرت بها المنظمات خلال المائة عام الماضية</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3157" y="2691327"/>
            <a:ext cx="5096698" cy="2773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067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600" dirty="0" smtClean="0"/>
              <a:t>النظام المتكامل لإدارة المواهب</a:t>
            </a:r>
            <a:endParaRPr lang="ar-IQ" sz="36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0532" y="2276872"/>
            <a:ext cx="6651868" cy="4351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1098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529128"/>
          </a:xfrm>
        </p:spPr>
        <p:txBody>
          <a:bodyPr>
            <a:normAutofit fontScale="90000"/>
          </a:bodyPr>
          <a:lstStyle/>
          <a:p>
            <a:pPr algn="ctr"/>
            <a:r>
              <a:rPr lang="ar-IQ" dirty="0" smtClean="0"/>
              <a:t>استراتيجية ادارة المواهب</a:t>
            </a:r>
            <a:endParaRPr lang="ar-IQ" dirty="0"/>
          </a:p>
        </p:txBody>
      </p:sp>
      <p:sp>
        <p:nvSpPr>
          <p:cNvPr id="3" name="عنصر نائب للمحتوى 2"/>
          <p:cNvSpPr>
            <a:spLocks noGrp="1"/>
          </p:cNvSpPr>
          <p:nvPr>
            <p:ph idx="1"/>
          </p:nvPr>
        </p:nvSpPr>
        <p:spPr>
          <a:xfrm>
            <a:off x="1043492" y="1700808"/>
            <a:ext cx="7200916" cy="4131821"/>
          </a:xfrm>
        </p:spPr>
        <p:txBody>
          <a:bodyPr>
            <a:normAutofit fontScale="25000" lnSpcReduction="20000"/>
          </a:bodyPr>
          <a:lstStyle/>
          <a:p>
            <a:r>
              <a:rPr lang="ar-IQ" sz="6400" dirty="0"/>
              <a:t>أ استراتيجية توظيف المواهب</a:t>
            </a:r>
          </a:p>
          <a:p>
            <a:endParaRPr lang="ar-IQ" sz="5600" dirty="0"/>
          </a:p>
          <a:p>
            <a:r>
              <a:rPr lang="ar-IQ" sz="5600" dirty="0"/>
              <a:t> تعتمد استراتيجية توظيف المواهب على جذب الموظفين الموهوبين القادرين على تحقيق أهداف المنظمة بشكل فاعل من خلال قدراتهم وخبراتهم التي تتناسب مع طبيعة عمل المنظمة وقادرة على التكيف مع الإنتاجية العالية تعد هذه الاستراتيجية أحد أهم عناصر إيجاد الموظفين وتطويرهم والحفاظ عليهم، مما يمكن المنظمة من تحقيق القدرة التنافسية والتميز ، وان أفضل طريقة لتوظيف المواهب المحتملة هي من خلال المصادر الداخلية لأن العمال لديهم بالفعل المعرفة المطلوبة حول كيفية عمل الأنشطة التجارية ومن ناحية أخرى، اما إذا كانت المنظمات تريد الشروع في تغييرات جذرية أو تجديد الثقافة التنظيمية توصى بمصادر توظيف خارجية.</a:t>
            </a:r>
          </a:p>
          <a:p>
            <a:endParaRPr lang="ar-IQ" sz="5600" dirty="0"/>
          </a:p>
          <a:p>
            <a:r>
              <a:rPr lang="ar-IQ" sz="6400" dirty="0"/>
              <a:t>ب استراتيجية تطوير المواهب</a:t>
            </a:r>
          </a:p>
          <a:p>
            <a:endParaRPr lang="ar-IQ" sz="5600" dirty="0"/>
          </a:p>
          <a:p>
            <a:r>
              <a:rPr lang="ar-IQ" sz="5600" dirty="0"/>
              <a:t>أكد أن التطوير معني بالتعليم الرسمي، والخبرات في العمل، والعلاقات، وتقييمات الشخصية، وكذلك القدرات التي تساعد العمال على الأداء الفاعل في وظيفتهم الحالية أو المستقبلية. واعترف بأن أنشطة التطوير تساعد المنظمات على تقليل معدل دوران الموظفين من خلال إظهار الموظفين أن المنظمة تستثمر في تنمية مهاراتهم، وكذلك تعزيز مهارات المديرين التي يمكن أن تخلق بيئة عمل مواتية تجعل العمال يريدون القدوم إلى العمل والإسهام في تحقيق أهداف المنظمة، ويمكن لإدارة الموارد البشرية الحكم على النمو المهني للموظفين من خلال التغييرات في الاداء والتصور والسلوك وتعتمد عملية تطوير المواهب على دراسة قدرات الموهوبين واحتياجات المنظمة ومتطلبات الوظيفة للموهوبين والحد من نقاط ضعفهم وبالتالي سد هذه الفجوات بالتعليم والتدريب المستمر مع العمل المنتج والمميز الذي يلبي الاحتياجات .</a:t>
            </a:r>
          </a:p>
          <a:p>
            <a:endParaRPr lang="ar-IQ" sz="4000" dirty="0"/>
          </a:p>
          <a:p>
            <a:endParaRPr lang="ar-IQ" dirty="0"/>
          </a:p>
        </p:txBody>
      </p:sp>
    </p:spTree>
    <p:extLst>
      <p:ext uri="{BB962C8B-B14F-4D97-AF65-F5344CB8AC3E}">
        <p14:creationId xmlns:p14="http://schemas.microsoft.com/office/powerpoint/2010/main" val="3860351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673144"/>
          </a:xfrm>
        </p:spPr>
        <p:txBody>
          <a:bodyPr>
            <a:normAutofit/>
          </a:bodyPr>
          <a:lstStyle/>
          <a:p>
            <a:pPr algn="ctr"/>
            <a:r>
              <a:rPr lang="ar-IQ" sz="3600" dirty="0" smtClean="0"/>
              <a:t>استراتيجية ادارة المواهب </a:t>
            </a:r>
            <a:endParaRPr lang="ar-IQ" sz="3600" dirty="0"/>
          </a:p>
        </p:txBody>
      </p:sp>
      <p:sp>
        <p:nvSpPr>
          <p:cNvPr id="3" name="عنصر نائب للمحتوى 2"/>
          <p:cNvSpPr>
            <a:spLocks noGrp="1"/>
          </p:cNvSpPr>
          <p:nvPr>
            <p:ph idx="1"/>
          </p:nvPr>
        </p:nvSpPr>
        <p:spPr/>
        <p:txBody>
          <a:bodyPr>
            <a:normAutofit fontScale="55000" lnSpcReduction="20000"/>
          </a:bodyPr>
          <a:lstStyle/>
          <a:p>
            <a:r>
              <a:rPr lang="ar-IQ" sz="3300" dirty="0"/>
              <a:t>ت. استراتيجية الاحتفاظ بالمواهب</a:t>
            </a:r>
          </a:p>
          <a:p>
            <a:r>
              <a:rPr lang="ar-IQ" sz="2500" dirty="0"/>
              <a:t>يشير الاحتفاظ بالمواهب إلى جميع سياسات إدارة الموارد البشرية التي تشجع العمال على البقاء وثنيهم عن المغادرة إلى منظمة أخرى , وهناك عوامل تؤثر على المواهب وتدفعه للبحث عن فرص عمل أخرى وتشمل هذه العوامل, انخفاض عدد الموظفين، والأزمات المالية سواء في المنظمة أو على الصعيد العالمي, وهناك أيضًا منظمات تقدم عروض تنافسية للمنظمة التي يعمل فيها الموظف الموهوب للحفاظ على المواهب وضمان عدم فقدانها وأن أحد التدابير التي قد تسعى المنظمة إلى توفيرها هو تقديم الامتيازات والمزايا والتعويضات وتوفير أماكن العمل المناسبة للأفراد الموهوبين والمكافآت المقدمة لهم للحد من فقدان المنظمة للمواهب </a:t>
            </a:r>
          </a:p>
          <a:p>
            <a:endParaRPr lang="ar-IQ" sz="2500" dirty="0"/>
          </a:p>
          <a:p>
            <a:r>
              <a:rPr lang="ar-IQ" sz="2500" dirty="0"/>
              <a:t>ث. استراتيجية التعاقب</a:t>
            </a:r>
          </a:p>
          <a:p>
            <a:endParaRPr lang="ar-IQ" sz="2500" dirty="0"/>
          </a:p>
          <a:p>
            <a:r>
              <a:rPr lang="ar-IQ" sz="2500" dirty="0"/>
              <a:t>هذه الاستراتيجية هي توفير كادر من الموهوبين لشغل مناصب رئيسة في المستقبل وهذا يتطلب تطوير موظفي المنظمة، وإعدادهم لاستلام الوظيفة عند الحاجة، وعدم ترك فرصة للمفاجأة عندما لا توجد وظيفة مهمة في المنظمة تتطلب عملية الاستبدال الوظيفي المديرين ليكونوا قادرين على توقع الاحتياجات المستقبلية للمنظمة، لتلبية الاحتياجات من أجل ضمان استقرار المنظمة ورؤيتها، وتسعى دائمًا إلى توفير التدريب لشريحة من الموهوبين وامتلاكهم للمهارات الأساسية .</a:t>
            </a:r>
          </a:p>
          <a:p>
            <a:endParaRPr lang="ar-IQ" dirty="0"/>
          </a:p>
        </p:txBody>
      </p:sp>
    </p:spTree>
    <p:extLst>
      <p:ext uri="{BB962C8B-B14F-4D97-AF65-F5344CB8AC3E}">
        <p14:creationId xmlns:p14="http://schemas.microsoft.com/office/powerpoint/2010/main" val="39962669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TotalTime>
  <Words>2051</Words>
  <Application>Microsoft Office PowerPoint</Application>
  <PresentationFormat>On-screen Show (4:3)</PresentationFormat>
  <Paragraphs>89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Century Gothic</vt:lpstr>
      <vt:lpstr>Tahoma</vt:lpstr>
      <vt:lpstr>Wingdings 2</vt:lpstr>
      <vt:lpstr>أوستن</vt:lpstr>
      <vt:lpstr>ادارة المواهب وادارة الذات </vt:lpstr>
      <vt:lpstr>المقدمة </vt:lpstr>
      <vt:lpstr>نشأة ادارة المواهب</vt:lpstr>
      <vt:lpstr>مفهوم ادارة المواهب</vt:lpstr>
      <vt:lpstr>اهمية ادارة المواهب</vt:lpstr>
      <vt:lpstr>التغيرات والتحولات التي مرت بها المنظمات خلال المائة عام الماضية</vt:lpstr>
      <vt:lpstr>النظام المتكامل لإدارة المواهب</vt:lpstr>
      <vt:lpstr>استراتيجية ادارة المواهب</vt:lpstr>
      <vt:lpstr>استراتيجية ادارة المواهب </vt:lpstr>
      <vt:lpstr>تحديات ادارة المواهب </vt:lpstr>
      <vt:lpstr>ادارة المواهب</vt:lpstr>
      <vt:lpstr>نشأة ادارة الذات</vt:lpstr>
      <vt:lpstr>تعريف ادارة الذات</vt:lpstr>
      <vt:lpstr>مداخل ادارة الذات</vt:lpstr>
      <vt:lpstr>خطوات ادارة الذات</vt:lpstr>
      <vt:lpstr>اهداف ادارة الذات</vt:lpstr>
      <vt:lpstr>معوقات تطبيق ادارة الذات</vt:lpstr>
      <vt:lpstr>اسس ادارة الذات </vt:lpstr>
      <vt:lpstr>خصائص ادارة الذات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المواهب وادارة الذات</dc:title>
  <dc:creator>ALARABY</dc:creator>
  <cp:lastModifiedBy>Maher</cp:lastModifiedBy>
  <cp:revision>4</cp:revision>
  <dcterms:created xsi:type="dcterms:W3CDTF">2023-04-05T17:49:42Z</dcterms:created>
  <dcterms:modified xsi:type="dcterms:W3CDTF">2023-10-21T15:32:59Z</dcterms:modified>
</cp:coreProperties>
</file>