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96D2515-C6D7-A6AF-89B7-C831F1A8DD28}"/>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xmlns="" id="{77C661B2-5D27-3FB1-CA36-57087856F3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xmlns="" id="{5E3E5A4F-AD6D-8679-6531-DAFA75671DFC}"/>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CF97DCBE-9E37-731D-8B2B-913BB6F440B5}"/>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38D1654F-C22C-CB98-7C39-CDA1F6F19392}"/>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070162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0303AC67-438F-2002-8882-31EA1B18854B}"/>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xmlns="" id="{31028EB8-576F-BDDD-F32E-1D10F4A39BBD}"/>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1A25B933-0F48-19DB-4222-A9B85A4FB3F3}"/>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78202DCF-4F34-4BA5-1C61-6E965BEE68CA}"/>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5A36CD00-A345-E67C-10B3-B1907DCB65DB}"/>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66153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0810FBC1-6A2C-6854-AA6E-D39A7244E11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xmlns="" id="{C79535CF-B1B8-1D47-0F68-015E81EF3E63}"/>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C05B8B52-5A79-64BF-BF94-8901D0254D17}"/>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7964FC45-7E52-2CC8-31B0-96C760940B56}"/>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E673456B-8974-0FF8-7F19-F4CAB918F89D}"/>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25559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DF18363-2E46-2D51-200F-4C4683F27E54}"/>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48F21BF4-091F-D643-25EB-5B7F81ACE4E4}"/>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4DDA605F-BBA5-2C09-7BA3-AB8F42AEEEE3}"/>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F575274A-0400-5F22-0832-D6609AC34EE5}"/>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6E39B767-6DFD-6B54-525A-9237F77D1EF7}"/>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66418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B76A354-64F7-ADE6-840F-8F46002A567D}"/>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AA46DFA4-F6E3-3C32-89F3-D5AAAD2895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C1613966-08FB-8D69-B70F-5B0EECDD6970}"/>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611FD9F5-F023-976A-6218-16B3A9F376C9}"/>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16A467E3-2704-D162-4F89-07FDB2332059}"/>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389758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1010826-51C6-A93A-F3AB-FAE6B0988470}"/>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32B6BAF7-F514-B078-10E5-BF4A31935AEC}"/>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xmlns="" id="{6C134603-39CB-BFBE-9808-F4A91291F67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xmlns="" id="{27208BD3-0033-786D-D668-47AF24662BA9}"/>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6" name="عنصر نائب للتذييل 5">
            <a:extLst>
              <a:ext uri="{FF2B5EF4-FFF2-40B4-BE49-F238E27FC236}">
                <a16:creationId xmlns:a16="http://schemas.microsoft.com/office/drawing/2014/main" xmlns="" id="{D44C6959-F864-6362-757A-BD7829F3360D}"/>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DC406A0C-268A-BC66-5A81-F8B045837A16}"/>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46135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B3BFC14-F748-7283-4436-BA6C68DD34C4}"/>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490A9651-3601-8211-05D0-EA5B6ED4C5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F4F326A4-B05D-94A2-AA5F-F42000727345}"/>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xmlns="" id="{97EA9E05-6E73-0FFB-BF25-759FDA3BBE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62F5B02F-3789-AEB4-4650-6163EAFCB9B8}"/>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xmlns="" id="{323AA449-26AC-8CD0-F54A-7760D78728D9}"/>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8" name="عنصر نائب للتذييل 7">
            <a:extLst>
              <a:ext uri="{FF2B5EF4-FFF2-40B4-BE49-F238E27FC236}">
                <a16:creationId xmlns:a16="http://schemas.microsoft.com/office/drawing/2014/main" xmlns="" id="{0399DA2F-2504-EBE6-F91B-5367D49B41FB}"/>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xmlns="" id="{DD12D399-C85A-FB62-2107-4D74D2D2D804}"/>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36280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06E596A-8C87-8643-7EE1-AF55C2779E44}"/>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xmlns="" id="{68F2BE19-E3D5-3E7F-E03C-CBEFB794A9A0}"/>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4" name="عنصر نائب للتذييل 3">
            <a:extLst>
              <a:ext uri="{FF2B5EF4-FFF2-40B4-BE49-F238E27FC236}">
                <a16:creationId xmlns:a16="http://schemas.microsoft.com/office/drawing/2014/main" xmlns="" id="{B020A197-4583-940D-2BA4-40328607B53F}"/>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xmlns="" id="{42E53063-9F2C-8BC0-4976-D3268E222B76}"/>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164419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80FE7EC1-206C-AF8D-77AA-1B9904EF0333}"/>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3" name="عنصر نائب للتذييل 2">
            <a:extLst>
              <a:ext uri="{FF2B5EF4-FFF2-40B4-BE49-F238E27FC236}">
                <a16:creationId xmlns:a16="http://schemas.microsoft.com/office/drawing/2014/main" xmlns="" id="{BC9FD1A5-EBC4-5E8D-CCFB-DA1FABC38D02}"/>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xmlns="" id="{06AEACAB-64C7-974D-428B-9B6ABFA45441}"/>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4214979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4A0588B-D273-C8EC-708E-47AE5C3E682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F40CC508-6032-0AF4-553B-820459116F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xmlns="" id="{1497DF42-1C8D-9852-C4B7-95CD38E1E1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BDE8DF41-915A-1DC8-D2B5-5FE40C408958}"/>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6" name="عنصر نائب للتذييل 5">
            <a:extLst>
              <a:ext uri="{FF2B5EF4-FFF2-40B4-BE49-F238E27FC236}">
                <a16:creationId xmlns:a16="http://schemas.microsoft.com/office/drawing/2014/main" xmlns="" id="{3A1A627C-6824-0D24-EC1B-051E8A0274A0}"/>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006F45B4-4879-9AF7-8E10-EA1296B90ABB}"/>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2265013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57226EB-A8AB-04C6-CFE9-E86FCF8C4A4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xmlns="" id="{7681881B-51A3-6562-9AC5-0B327818D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a16="http://schemas.microsoft.com/office/drawing/2014/main" xmlns="" id="{9794F258-86CF-7BDE-4E67-D36EBFC83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4CFB3872-526D-43B1-D6F3-7B214F92808D}"/>
              </a:ext>
            </a:extLst>
          </p:cNvPr>
          <p:cNvSpPr>
            <a:spLocks noGrp="1"/>
          </p:cNvSpPr>
          <p:nvPr>
            <p:ph type="dt" sz="half" idx="10"/>
          </p:nvPr>
        </p:nvSpPr>
        <p:spPr/>
        <p:txBody>
          <a:bodyPr/>
          <a:lstStyle/>
          <a:p>
            <a:fld id="{84DDE4B5-6D9E-441D-BF4F-539F6D89F165}" type="datetimeFigureOut">
              <a:rPr lang="en-US" smtClean="0"/>
              <a:t>10/21/2023</a:t>
            </a:fld>
            <a:endParaRPr lang="en-US"/>
          </a:p>
        </p:txBody>
      </p:sp>
      <p:sp>
        <p:nvSpPr>
          <p:cNvPr id="6" name="عنصر نائب للتذييل 5">
            <a:extLst>
              <a:ext uri="{FF2B5EF4-FFF2-40B4-BE49-F238E27FC236}">
                <a16:creationId xmlns:a16="http://schemas.microsoft.com/office/drawing/2014/main" xmlns="" id="{93D24768-0267-A8A0-F6B8-B4AFD7D20D90}"/>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17DA1EFB-1C1D-9BEB-C15A-AE0A51173F2A}"/>
              </a:ext>
            </a:extLst>
          </p:cNvPr>
          <p:cNvSpPr>
            <a:spLocks noGrp="1"/>
          </p:cNvSpPr>
          <p:nvPr>
            <p:ph type="sldNum" sz="quarter" idx="12"/>
          </p:nvPr>
        </p:nvSpPr>
        <p:spPr/>
        <p:txBody>
          <a:bodyPr/>
          <a:lstStyle/>
          <a:p>
            <a:fld id="{1B71B1FC-F1D8-4935-B2F1-AB8218BC5025}" type="slidenum">
              <a:rPr lang="en-US" smtClean="0"/>
              <a:t>‹#›</a:t>
            </a:fld>
            <a:endParaRPr lang="en-US"/>
          </a:p>
        </p:txBody>
      </p:sp>
    </p:spTree>
    <p:extLst>
      <p:ext uri="{BB962C8B-B14F-4D97-AF65-F5344CB8AC3E}">
        <p14:creationId xmlns:p14="http://schemas.microsoft.com/office/powerpoint/2010/main" val="34238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D407B569-2FFE-4FF3-6A0F-114E2155A0D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17977BF0-6BAB-B4D8-EDE6-D5D0F48B348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D2045E9D-5DE7-9D32-8AC4-4E11F0C43F0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DDE4B5-6D9E-441D-BF4F-539F6D89F165}" type="datetimeFigureOut">
              <a:rPr lang="en-US" smtClean="0"/>
              <a:t>10/21/2023</a:t>
            </a:fld>
            <a:endParaRPr lang="en-US"/>
          </a:p>
        </p:txBody>
      </p:sp>
      <p:sp>
        <p:nvSpPr>
          <p:cNvPr id="5" name="عنصر نائب للتذييل 4">
            <a:extLst>
              <a:ext uri="{FF2B5EF4-FFF2-40B4-BE49-F238E27FC236}">
                <a16:creationId xmlns:a16="http://schemas.microsoft.com/office/drawing/2014/main" xmlns="" id="{BF287211-78E0-60BC-8E74-CF9D4AAEF7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xmlns="" id="{7F712728-FA93-CA46-5749-659267BBB93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71B1FC-F1D8-4935-B2F1-AB8218BC5025}" type="slidenum">
              <a:rPr lang="en-US" smtClean="0"/>
              <a:t>‹#›</a:t>
            </a:fld>
            <a:endParaRPr lang="en-US"/>
          </a:p>
        </p:txBody>
      </p:sp>
    </p:spTree>
    <p:extLst>
      <p:ext uri="{BB962C8B-B14F-4D97-AF65-F5344CB8AC3E}">
        <p14:creationId xmlns:p14="http://schemas.microsoft.com/office/powerpoint/2010/main" val="394202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9">
            <a:extLst>
              <a:ext uri="{FF2B5EF4-FFF2-40B4-BE49-F238E27FC236}">
                <a16:creationId xmlns:a16="http://schemas.microsoft.com/office/drawing/2014/main" xmlns="" id="{1AA1FBEF-2677-4F04-017B-A116B74675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5907" y="558800"/>
            <a:ext cx="1845945" cy="1655445"/>
          </a:xfrm>
          <a:prstGeom prst="rect">
            <a:avLst/>
          </a:prstGeom>
          <a:noFill/>
        </p:spPr>
      </p:pic>
      <p:sp>
        <p:nvSpPr>
          <p:cNvPr id="5" name="Rectangle 2">
            <a:extLst>
              <a:ext uri="{FF2B5EF4-FFF2-40B4-BE49-F238E27FC236}">
                <a16:creationId xmlns:a16="http://schemas.microsoft.com/office/drawing/2014/main" xmlns="" id="{56377682-3C50-6231-B6D7-D5F1D6EB940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xmlns="" id="{41174039-0898-38D9-FD8B-FCBBB7E83798}"/>
              </a:ext>
            </a:extLst>
          </p:cNvPr>
          <p:cNvSpPr>
            <a:spLocks noChangeArrowheads="1"/>
          </p:cNvSpPr>
          <p:nvPr/>
        </p:nvSpPr>
        <p:spPr bwMode="auto">
          <a:xfrm>
            <a:off x="8432800" y="1031260"/>
            <a:ext cx="323088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IQ"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وزارة التعليم العالي </a:t>
            </a:r>
            <a:endParaRPr kumimoji="0" lang="en-US" altLang="en-US" sz="800" b="0" i="0" u="none" strike="noStrike" cap="none" normalizeH="0" baseline="0" dirty="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الجامعة المستنصرية / كلية الادارة والاقتصاد </a:t>
            </a:r>
            <a:endParaRPr kumimoji="0" lang="en-US" altLang="en-US" sz="800" b="0" i="0" u="none" strike="noStrike" cap="none" normalizeH="0" baseline="0" dirty="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قسم ادارة الاعمال</a:t>
            </a:r>
            <a:r>
              <a:rPr kumimoji="0" lang="ar-IQ"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دبلوم عالي تخطيط استراتيجي</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2" name="مربع نص 11">
            <a:extLst>
              <a:ext uri="{FF2B5EF4-FFF2-40B4-BE49-F238E27FC236}">
                <a16:creationId xmlns:a16="http://schemas.microsoft.com/office/drawing/2014/main" xmlns="" id="{C5BD1931-555D-2B43-7F1C-0D4E176DD887}"/>
              </a:ext>
            </a:extLst>
          </p:cNvPr>
          <p:cNvSpPr txBox="1"/>
          <p:nvPr/>
        </p:nvSpPr>
        <p:spPr>
          <a:xfrm>
            <a:off x="3169920" y="1292870"/>
            <a:ext cx="6096000" cy="523220"/>
          </a:xfrm>
          <a:prstGeom prst="rect">
            <a:avLst/>
          </a:prstGeom>
          <a:noFill/>
        </p:spPr>
        <p:txBody>
          <a:bodyPr wrap="square">
            <a:spAutoFit/>
          </a:bodyPr>
          <a:lstStyle/>
          <a:p>
            <a:pPr algn="ctr"/>
            <a:r>
              <a:rPr lang="ar-IQ" sz="2800" b="1" dirty="0"/>
              <a:t>ادارة الموارد البشرية الاستراتيجية</a:t>
            </a:r>
            <a:endParaRPr lang="en-US" sz="2800" b="1" dirty="0"/>
          </a:p>
        </p:txBody>
      </p:sp>
      <p:sp>
        <p:nvSpPr>
          <p:cNvPr id="14" name="مربع نص 13">
            <a:extLst>
              <a:ext uri="{FF2B5EF4-FFF2-40B4-BE49-F238E27FC236}">
                <a16:creationId xmlns:a16="http://schemas.microsoft.com/office/drawing/2014/main" xmlns="" id="{62E3486F-0C81-A48A-DBFB-2B12E191A625}"/>
              </a:ext>
            </a:extLst>
          </p:cNvPr>
          <p:cNvSpPr txBox="1"/>
          <p:nvPr/>
        </p:nvSpPr>
        <p:spPr>
          <a:xfrm>
            <a:off x="2407920" y="1987643"/>
            <a:ext cx="7620000" cy="1179747"/>
          </a:xfrm>
          <a:prstGeom prst="rect">
            <a:avLst/>
          </a:prstGeom>
          <a:noFill/>
        </p:spPr>
        <p:txBody>
          <a:bodyPr wrap="square">
            <a:spAutoFit/>
          </a:bodyPr>
          <a:lstStyle/>
          <a:p>
            <a:pPr marL="0" marR="0" algn="ctr" rtl="1">
              <a:lnSpc>
                <a:spcPct val="115000"/>
              </a:lnSpc>
              <a:spcBef>
                <a:spcPts val="0"/>
              </a:spcBef>
              <a:spcAft>
                <a:spcPts val="1000"/>
              </a:spcAft>
            </a:pPr>
            <a:r>
              <a:rPr lang="ar-IQ"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ورقة بحثية بعنوان</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2800" b="1" dirty="0">
                <a:effectLst/>
                <a:latin typeface="Calibri" panose="020F0502020204030204" pitchFamily="34" charset="0"/>
                <a:ea typeface="Calibri" panose="020F0502020204030204" pitchFamily="34" charset="0"/>
                <a:cs typeface="Arial" panose="020B0604020202020204" pitchFamily="34" charset="0"/>
              </a:rPr>
              <a:t>(التوظيف ، التدريب و التنمية ، قياس و تقييم الاداء)</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16" name="مربع نص 15">
            <a:extLst>
              <a:ext uri="{FF2B5EF4-FFF2-40B4-BE49-F238E27FC236}">
                <a16:creationId xmlns:a16="http://schemas.microsoft.com/office/drawing/2014/main" xmlns="" id="{19312EDC-96A6-A5AF-1CE0-224C53F67AA3}"/>
              </a:ext>
            </a:extLst>
          </p:cNvPr>
          <p:cNvSpPr txBox="1"/>
          <p:nvPr/>
        </p:nvSpPr>
        <p:spPr>
          <a:xfrm>
            <a:off x="3048000" y="3429000"/>
            <a:ext cx="6096000" cy="2695097"/>
          </a:xfrm>
          <a:prstGeom prst="rect">
            <a:avLst/>
          </a:prstGeom>
          <a:noFill/>
        </p:spPr>
        <p:txBody>
          <a:bodyPr wrap="square">
            <a:spAutoFit/>
          </a:bodyPr>
          <a:lstStyle/>
          <a:p>
            <a:pPr marL="0" marR="0" algn="ctr" rtl="1">
              <a:lnSpc>
                <a:spcPct val="115000"/>
              </a:lnSpc>
              <a:spcBef>
                <a:spcPts val="0"/>
              </a:spcBef>
              <a:spcAft>
                <a:spcPts val="1000"/>
              </a:spcAft>
            </a:pPr>
            <a:r>
              <a:rPr lang="ar-IQ"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مقدمة الى</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أ. </a:t>
            </a:r>
            <a:r>
              <a:rPr lang="ar-IQ" sz="20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م.د</a:t>
            </a:r>
            <a:r>
              <a:rPr lang="ar-IQ"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سمية عباس مجيد</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من قبل الطالبة</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1800" b="1" dirty="0">
                <a:solidFill>
                  <a:srgbClr val="1F497D"/>
                </a:solidFill>
                <a:effectLst/>
                <a:latin typeface="Calibri" panose="020F0502020204030204" pitchFamily="34" charset="0"/>
                <a:ea typeface="Calibri" panose="020F0502020204030204" pitchFamily="34" charset="0"/>
                <a:cs typeface="Arial" panose="020B0604020202020204" pitchFamily="34" charset="0"/>
              </a:rPr>
              <a:t>(صفا عماد جبير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الدبلوم العالي في التخطيط الاستراتيجي</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2022- 2023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9811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37F07EB9-8DA5-C90B-349C-6EF9C7220231}"/>
              </a:ext>
            </a:extLst>
          </p:cNvPr>
          <p:cNvSpPr>
            <a:spLocks noGrp="1"/>
          </p:cNvSpPr>
          <p:nvPr>
            <p:ph idx="1"/>
          </p:nvPr>
        </p:nvSpPr>
        <p:spPr>
          <a:xfrm>
            <a:off x="838200" y="548640"/>
            <a:ext cx="10515600" cy="5628323"/>
          </a:xfrm>
        </p:spPr>
        <p:txBody>
          <a:bodyPr>
            <a:normAutofit lnSpcReduction="10000"/>
          </a:bodyPr>
          <a:lstStyle/>
          <a:p>
            <a:pPr marL="0" marR="0" algn="just" rtl="1">
              <a:lnSpc>
                <a:spcPct val="150000"/>
              </a:lnSpc>
              <a:spcBef>
                <a:spcPts val="0"/>
              </a:spcBef>
              <a:spcAft>
                <a:spcPts val="1000"/>
              </a:spcAft>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من ناحية أخرى فإن سياسية الاستقطاب من الداخل لها عيوبها</a:t>
            </a:r>
            <a:r>
              <a:rPr lang="ar-SA" dirty="0">
                <a:effectLst/>
                <a:latin typeface="Calibri" panose="020F0502020204030204" pitchFamily="34" charset="0"/>
                <a:ea typeface="Calibri" panose="020F0502020204030204" pitchFamily="34" charset="0"/>
                <a:cs typeface="Arial" panose="020B0604020202020204" pitchFamily="34" charset="0"/>
              </a:rPr>
              <a:t> :-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1- قفل الأبواب أمام تعيينات الخارجية الذي يحرم المنظمة من الأفراد الجدد</a:t>
            </a:r>
            <a:r>
              <a:rPr lang="en-US"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2- قد يسمح بتغلغل العناصر الشخصية بعملية الاختيار كالمحاباة وعدم المساواة بين الموظفين.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3- يثير تعيين الداخلي حساسية الزملاء تجاه الشخص المعين مما يولد كراهية وانخفاض روح المعنوية لهم.</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4- الإفراد الذين تم ترقيتهم من الداخل يكون لديهم فكر متقارب في الوقت الذي تجد فيه التجديد والابتكار من خلال الفكر الإداري الجديد أمر مطلوب.</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0777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68922AF7-8606-FD0C-BCE2-C4B9DD770DA1}"/>
              </a:ext>
            </a:extLst>
          </p:cNvPr>
          <p:cNvSpPr>
            <a:spLocks noGrp="1"/>
          </p:cNvSpPr>
          <p:nvPr>
            <p:ph idx="1"/>
          </p:nvPr>
        </p:nvSpPr>
        <p:spPr>
          <a:xfrm>
            <a:off x="457200" y="447040"/>
            <a:ext cx="11470640" cy="6055360"/>
          </a:xfrm>
        </p:spPr>
        <p:txBody>
          <a:bodyPr>
            <a:normAutofit/>
          </a:bodyPr>
          <a:lstStyle/>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2- الاستقطاب الخارجي :</a:t>
            </a:r>
            <a:r>
              <a:rPr lang="ar-SA" sz="2400" dirty="0">
                <a:effectLst/>
                <a:latin typeface="Calibri" panose="020F0502020204030204" pitchFamily="34" charset="0"/>
                <a:ea typeface="Calibri" panose="020F0502020204030204" pitchFamily="34" charset="0"/>
                <a:cs typeface="Arial" panose="020B0604020202020204" pitchFamily="34" charset="0"/>
              </a:rPr>
              <a:t> إذ لم يتوفر داخليا العدد الكافي من المرشحين لشغل وظيفة شاغرة أو كان هناك سبيا أخر يدفعك للحصول على احتياجاتك من العمالة من خارج المنظمة فإنك. بالطبع سوف تركز على العرض من خلال المصادر الخارجية للمرشحين والذين لم يسبق تعيينهم في منظمتك وهذا بالطبع يستلزم ضرورة التنبؤ بالظروف الاقتصادية وأحوال السوق الداخلي </a:t>
            </a:r>
            <a:r>
              <a:rPr lang="ar-SA" sz="2400" dirty="0" err="1">
                <a:effectLst/>
                <a:latin typeface="Calibri" panose="020F0502020204030204" pitchFamily="34" charset="0"/>
                <a:ea typeface="Calibri" panose="020F0502020204030204" pitchFamily="34" charset="0"/>
                <a:cs typeface="Arial" panose="020B0604020202020204" pitchFamily="34" charset="0"/>
              </a:rPr>
              <a:t>وكذالك</a:t>
            </a:r>
            <a:r>
              <a:rPr lang="ar-SA" sz="2400" dirty="0">
                <a:effectLst/>
                <a:latin typeface="Calibri" panose="020F0502020204030204" pitchFamily="34" charset="0"/>
                <a:ea typeface="Calibri" panose="020F0502020204030204" pitchFamily="34" charset="0"/>
                <a:cs typeface="Arial" panose="020B0604020202020204" pitchFamily="34" charset="0"/>
              </a:rPr>
              <a:t> ظروف الصناعة التي تنتمي إليها</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400" b="1" u="sng" dirty="0">
                <a:effectLst/>
                <a:latin typeface="Calibri" panose="020F0502020204030204" pitchFamily="34" charset="0"/>
                <a:ea typeface="Calibri" panose="020F0502020204030204" pitchFamily="34" charset="0"/>
                <a:cs typeface="Arial" panose="020B0604020202020204" pitchFamily="34" charset="0"/>
              </a:rPr>
              <a:t>مميزات الاستقطاب الخارجي:-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1- تتيح أمام المنظمة الفرصة دخول افراد جدد داخل المنظمة مما يساعد على تطويرها</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2- إمكانية الوصول إلى قطاع عريض من المرشحين واختيار افضلهم</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3- فرصة أكبر لاختيار نظرا لتعددهم وتنوعهم.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4- توفير الخبرات المطلوبة مما يقلل من تكاليف التدريب</a:t>
            </a:r>
            <a:r>
              <a:rPr lang="en-US"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737617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1D308232-5BB5-6DEE-14F5-3EB3C6043FC9}"/>
              </a:ext>
            </a:extLst>
          </p:cNvPr>
          <p:cNvSpPr>
            <a:spLocks noGrp="1"/>
          </p:cNvSpPr>
          <p:nvPr>
            <p:ph idx="1"/>
          </p:nvPr>
        </p:nvSpPr>
        <p:spPr>
          <a:xfrm>
            <a:off x="838200" y="172720"/>
            <a:ext cx="10845800" cy="6431280"/>
          </a:xfrm>
        </p:spPr>
        <p:txBody>
          <a:bodyPr>
            <a:normAutofit/>
          </a:bodyPr>
          <a:lstStyle/>
          <a:p>
            <a:pPr marL="0" marR="0" algn="just" rtl="1">
              <a:lnSpc>
                <a:spcPct val="150000"/>
              </a:lnSpc>
              <a:spcBef>
                <a:spcPts val="0"/>
              </a:spcBef>
              <a:spcAft>
                <a:spcPts val="1000"/>
              </a:spcAft>
              <a:tabLst>
                <a:tab pos="1863090" algn="l"/>
              </a:tabLst>
            </a:pPr>
            <a:r>
              <a:rPr lang="ar-SA" sz="2000" b="1" u="sng" dirty="0">
                <a:effectLst/>
                <a:latin typeface="Calibri" panose="020F0502020204030204" pitchFamily="34" charset="0"/>
                <a:ea typeface="Calibri" panose="020F0502020204030204" pitchFamily="34" charset="0"/>
                <a:cs typeface="Arial" panose="020B0604020202020204" pitchFamily="34" charset="0"/>
              </a:rPr>
              <a:t>عيوب التوظيف من مصادر الخارجية :-</a:t>
            </a:r>
            <a:r>
              <a:rPr lang="ar-SA" sz="2000" u="sng"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1- سيادة عدم الرضا بين العاملين</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2 زيادة تكاليف عملية التوظيف.</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3</a:t>
            </a:r>
            <a:r>
              <a:rPr lang="en-US" sz="2000" dirty="0">
                <a:effectLst/>
                <a:latin typeface="Calibri" panose="020F0502020204030204" pitchFamily="34" charset="0"/>
                <a:ea typeface="Calibri" panose="020F0502020204030204" pitchFamily="34" charset="0"/>
                <a:cs typeface="Arial" panose="020B0604020202020204" pitchFamily="34" charset="0"/>
              </a:rPr>
              <a:t>- </a:t>
            </a:r>
            <a:r>
              <a:rPr lang="ar-SA" sz="2000" dirty="0">
                <a:effectLst/>
                <a:latin typeface="Calibri" panose="020F0502020204030204" pitchFamily="34" charset="0"/>
                <a:ea typeface="Calibri" panose="020F0502020204030204" pitchFamily="34" charset="0"/>
                <a:cs typeface="Arial" panose="020B0604020202020204" pitchFamily="34" charset="0"/>
              </a:rPr>
              <a:t>قد لا تتوفر الكفاءة الفاعلية في العاملين الجدد</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4- صعوبة تكيف وتأقلم والانسجام بالنسبة للعمال الجدد</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000" b="1" u="sng" dirty="0">
                <a:effectLst/>
                <a:latin typeface="Calibri" panose="020F0502020204030204" pitchFamily="34" charset="0"/>
                <a:ea typeface="Calibri" panose="020F0502020204030204" pitchFamily="34" charset="0"/>
                <a:cs typeface="Arial" panose="020B0604020202020204" pitchFamily="34" charset="0"/>
              </a:rPr>
              <a:t>مصادر الاستقطاب الخارجي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1- الإعلان كمصدر لاستقطاب الكفاءات</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2- مكاتب التوظيف كمرجع الاستقطاب العمالة.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3- الاتصال بالجامعات والمعاهد لاستقطاب الكفاءات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4- الاستقطاب عبر الإنترنت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55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4F684BF-CC2A-DD00-054B-7FD529CC367F}"/>
              </a:ext>
            </a:extLst>
          </p:cNvPr>
          <p:cNvSpPr>
            <a:spLocks noGrp="1"/>
          </p:cNvSpPr>
          <p:nvPr>
            <p:ph type="title"/>
          </p:nvPr>
        </p:nvSpPr>
        <p:spPr>
          <a:xfrm>
            <a:off x="838200" y="365125"/>
            <a:ext cx="10515600" cy="975995"/>
          </a:xfrm>
        </p:spPr>
        <p:txBody>
          <a:bodyPr>
            <a:normAutofit fontScale="90000"/>
          </a:bodyPr>
          <a:lstStyle/>
          <a:p>
            <a:r>
              <a:rPr lang="ar-IQ" dirty="0"/>
              <a:t>الاختيار</a:t>
            </a:r>
            <a:br>
              <a:rPr lang="ar-IQ" dirty="0"/>
            </a:br>
            <a:endParaRPr lang="en-US" dirty="0"/>
          </a:p>
        </p:txBody>
      </p:sp>
      <p:sp>
        <p:nvSpPr>
          <p:cNvPr id="3" name="عنصر نائب للمحتوى 2">
            <a:extLst>
              <a:ext uri="{FF2B5EF4-FFF2-40B4-BE49-F238E27FC236}">
                <a16:creationId xmlns:a16="http://schemas.microsoft.com/office/drawing/2014/main" xmlns="" id="{AD6C6D7D-50EA-BBCB-34D7-774F31799C1E}"/>
              </a:ext>
            </a:extLst>
          </p:cNvPr>
          <p:cNvSpPr>
            <a:spLocks noGrp="1"/>
          </p:cNvSpPr>
          <p:nvPr>
            <p:ph idx="1"/>
          </p:nvPr>
        </p:nvSpPr>
        <p:spPr>
          <a:xfrm>
            <a:off x="518160" y="944880"/>
            <a:ext cx="10835640" cy="5547995"/>
          </a:xfrm>
        </p:spPr>
        <p:txBody>
          <a:bodyPr>
            <a:normAutofit fontScale="92500" lnSpcReduction="10000"/>
          </a:bodyPr>
          <a:lstStyle/>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وهو العملية الثانية اللاحقة لعملية الاستقطاب وهي عملية انتقاء الإفراد الذي تتوفر لديهم المؤهلات الضرورية والمناسبة لشغل وظيفة معينة في المنظمة. ويعرف أيضا ( هو عملية انتقاء أفضل المرشحين للوظيفة وذلك وفقا لمعايير الاختيار التي تطبقها المنظمة )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أهداف الاختيار:-</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ان الهدف الرئيسي لعملية الاختيار هو التأكد من مدى صلاحية المرشح لشغل الوظيفة، حيث لا تقل أو تزيد مهاراته عن المستوى المطلوب</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كما ان هنالك مجموعة فوائد تحققها المنظمة من عملية الاختيار وهي:-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1- تحقيق الكفاءة والفاعلية للمنظمة ، ومن ثم تحقيق الأهداف المرجوة.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2- تحقيق الانسجام في علاقات الأداء.</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3- انتقاء أفضل الكفاءات للمنظمة</a:t>
            </a:r>
            <a:r>
              <a:rPr lang="en-US"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944242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AFE91AD-390B-BC24-5726-9B6873F8F987}"/>
              </a:ext>
            </a:extLst>
          </p:cNvPr>
          <p:cNvSpPr>
            <a:spLocks noGrp="1"/>
          </p:cNvSpPr>
          <p:nvPr>
            <p:ph type="title"/>
          </p:nvPr>
        </p:nvSpPr>
        <p:spPr>
          <a:xfrm>
            <a:off x="838200" y="599440"/>
            <a:ext cx="10515600" cy="680720"/>
          </a:xfrm>
        </p:spPr>
        <p:txBody>
          <a:bodyPr>
            <a:normAutofit fontScale="90000"/>
          </a:bodyPr>
          <a:lstStyle/>
          <a:p>
            <a:r>
              <a:rPr lang="ar-IQ" dirty="0"/>
              <a:t>المفاهيم الاساسية لاختبارات التوظيف</a:t>
            </a:r>
            <a:br>
              <a:rPr lang="ar-IQ" dirty="0"/>
            </a:br>
            <a:endParaRPr lang="en-US" dirty="0"/>
          </a:p>
        </p:txBody>
      </p:sp>
      <p:sp>
        <p:nvSpPr>
          <p:cNvPr id="3" name="عنصر نائب للمحتوى 2">
            <a:extLst>
              <a:ext uri="{FF2B5EF4-FFF2-40B4-BE49-F238E27FC236}">
                <a16:creationId xmlns:a16="http://schemas.microsoft.com/office/drawing/2014/main" xmlns="" id="{DADC3C72-861B-F2F9-F004-E9AFFECAA25B}"/>
              </a:ext>
            </a:extLst>
          </p:cNvPr>
          <p:cNvSpPr>
            <a:spLocks noGrp="1"/>
          </p:cNvSpPr>
          <p:nvPr>
            <p:ph idx="1"/>
          </p:nvPr>
        </p:nvSpPr>
        <p:spPr>
          <a:xfrm>
            <a:off x="838200" y="1158240"/>
            <a:ext cx="10515600" cy="5344160"/>
          </a:xfrm>
        </p:spPr>
        <p:txBody>
          <a:bodyPr>
            <a:normAutofit lnSpcReduction="10000"/>
          </a:bodyPr>
          <a:lstStyle/>
          <a:p>
            <a:pPr marL="0" marR="0" indent="0" algn="just"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الاختبار هو أساسا عينة من سلوك الشخص و لكن هنالك اختبارات عينية تعبر عن المستوى أكثر من غيرها فمثلا اختبار الطباعة والكتابة على الآلة الكاتبة هو معبر عن مستوى في المهنة تقريبا لكن لا توجد علاقة تقريبا بين الأسئلة التي تطرح في الاختيار ما والسلوك المتوقع.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هنالك طريقتين لتبين صحة الاختبار هما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 1- الصدق المعياري :- ويدل على أن أولئك الذين </a:t>
            </a:r>
            <a:r>
              <a:rPr lang="ar-SA" dirty="0" err="1">
                <a:effectLst/>
                <a:latin typeface="Calibri" panose="020F0502020204030204" pitchFamily="34" charset="0"/>
                <a:ea typeface="Calibri" panose="020F0502020204030204" pitchFamily="34" charset="0"/>
                <a:cs typeface="Arial" panose="020B0604020202020204" pitchFamily="34" charset="0"/>
              </a:rPr>
              <a:t>ييلون</a:t>
            </a:r>
            <a:r>
              <a:rPr lang="ar-SA" dirty="0">
                <a:effectLst/>
                <a:latin typeface="Calibri" panose="020F0502020204030204" pitchFamily="34" charset="0"/>
                <a:ea typeface="Calibri" panose="020F0502020204030204" pitchFamily="34" charset="0"/>
                <a:cs typeface="Arial" panose="020B0604020202020204" pitchFamily="34" charset="0"/>
              </a:rPr>
              <a:t> بلاء حسنا في الاختبار هم أيضا سيؤدون بشكل مماثل في الوظيفة والعكس بالعكس.</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 2- الصدق في المحتوى:- أن الاختبار يمثل عينة عادلة المحتوى ومتطلبات الوظيفة.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0858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B87D476F-D59E-A29E-1A05-6020C3DA6DBD}"/>
              </a:ext>
            </a:extLst>
          </p:cNvPr>
          <p:cNvSpPr>
            <a:spLocks noGrp="1"/>
          </p:cNvSpPr>
          <p:nvPr>
            <p:ph idx="1"/>
          </p:nvPr>
        </p:nvSpPr>
        <p:spPr>
          <a:xfrm>
            <a:off x="838200" y="274320"/>
            <a:ext cx="10515600" cy="5902643"/>
          </a:xfrm>
        </p:spPr>
        <p:txBody>
          <a:bodyPr>
            <a:normAutofit/>
          </a:bodyPr>
          <a:lstStyle/>
          <a:p>
            <a:pPr marL="0" marR="0" indent="0" algn="just" rtl="1">
              <a:lnSpc>
                <a:spcPct val="150000"/>
              </a:lnSpc>
              <a:spcBef>
                <a:spcPts val="0"/>
              </a:spcBef>
              <a:spcAft>
                <a:spcPts val="1000"/>
              </a:spcAft>
              <a:buNone/>
              <a:tabLst>
                <a:tab pos="1863090" algn="l"/>
              </a:tabLst>
            </a:pPr>
            <a:r>
              <a:rPr lang="ar-SA" sz="2000" b="1" u="sng" dirty="0">
                <a:effectLst/>
                <a:latin typeface="Calibri" panose="020F0502020204030204" pitchFamily="34" charset="0"/>
                <a:ea typeface="Calibri" panose="020F0502020204030204" pitchFamily="34" charset="0"/>
                <a:cs typeface="Arial" panose="020B0604020202020204" pitchFamily="34" charset="0"/>
              </a:rPr>
              <a:t>معايير عملية الاختبار:-</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000" b="1" dirty="0">
                <a:effectLst/>
                <a:latin typeface="Calibri" panose="020F0502020204030204" pitchFamily="34" charset="0"/>
                <a:ea typeface="Calibri" panose="020F0502020204030204" pitchFamily="34" charset="0"/>
                <a:cs typeface="Arial" panose="020B0604020202020204" pitchFamily="34" charset="0"/>
              </a:rPr>
              <a:t> 1- المستوى التعليمي : </a:t>
            </a:r>
            <a:r>
              <a:rPr lang="ar-SA" sz="2000" dirty="0">
                <a:effectLst/>
                <a:latin typeface="Calibri" panose="020F0502020204030204" pitchFamily="34" charset="0"/>
                <a:ea typeface="Calibri" panose="020F0502020204030204" pitchFamily="34" charset="0"/>
                <a:cs typeface="Arial" panose="020B0604020202020204" pitchFamily="34" charset="0"/>
              </a:rPr>
              <a:t>يجب أن يكون لدى طالب الوظيفة مستوى تعليمي معين</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IQ" sz="2000" b="1" dirty="0">
                <a:effectLst/>
                <a:latin typeface="Calibri" panose="020F0502020204030204" pitchFamily="34" charset="0"/>
                <a:ea typeface="Calibri" panose="020F0502020204030204" pitchFamily="34" charset="0"/>
                <a:cs typeface="Arial" panose="020B0604020202020204" pitchFamily="34" charset="0"/>
              </a:rPr>
              <a:t>2-</a:t>
            </a:r>
            <a:r>
              <a:rPr lang="en-US" sz="2000" b="1" dirty="0">
                <a:effectLst/>
                <a:latin typeface="Calibri" panose="020F0502020204030204" pitchFamily="34" charset="0"/>
                <a:ea typeface="Calibri" panose="020F0502020204030204" pitchFamily="34" charset="0"/>
                <a:cs typeface="Arial" panose="020B0604020202020204" pitchFamily="34" charset="0"/>
              </a:rPr>
              <a:t> </a:t>
            </a:r>
            <a:r>
              <a:rPr lang="en-US" sz="2000" b="1" dirty="0">
                <a:effectLst/>
                <a:latin typeface="Arial" panose="020B0604020202020204" pitchFamily="34" charset="0"/>
                <a:ea typeface="Calibri" panose="020F0502020204030204" pitchFamily="34" charset="0"/>
                <a:cs typeface="Arial" panose="020B0604020202020204" pitchFamily="34" charset="0"/>
              </a:rPr>
              <a:t> </a:t>
            </a:r>
            <a:r>
              <a:rPr lang="ar-SA" sz="2000" b="1" dirty="0">
                <a:effectLst/>
                <a:latin typeface="Calibri" panose="020F0502020204030204" pitchFamily="34" charset="0"/>
                <a:ea typeface="Calibri" panose="020F0502020204030204" pitchFamily="34" charset="0"/>
                <a:cs typeface="Arial" panose="020B0604020202020204" pitchFamily="34" charset="0"/>
              </a:rPr>
              <a:t>اللياقة البدنية :</a:t>
            </a:r>
            <a:r>
              <a:rPr lang="ar-SA" sz="2000" dirty="0">
                <a:effectLst/>
                <a:latin typeface="Calibri" panose="020F0502020204030204" pitchFamily="34" charset="0"/>
                <a:ea typeface="Calibri" panose="020F0502020204030204" pitchFamily="34" charset="0"/>
                <a:cs typeface="Arial" panose="020B0604020202020204" pitchFamily="34" charset="0"/>
              </a:rPr>
              <a:t> تحتاج بعض الوظائف إلى مستوى معين من اللياقة البدنية مثل حارس شخصي طويل وقوي الذراعين ، وله قوة التحمل ....... الخ</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000" b="1" dirty="0">
                <a:effectLst/>
                <a:latin typeface="Calibri" panose="020F0502020204030204" pitchFamily="34" charset="0"/>
                <a:ea typeface="Calibri" panose="020F0502020204030204" pitchFamily="34" charset="0"/>
                <a:cs typeface="Arial" panose="020B0604020202020204" pitchFamily="34" charset="0"/>
              </a:rPr>
              <a:t>3- السمات الشخصية : وتقسم إلى</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000" b="1" dirty="0">
                <a:effectLst/>
                <a:latin typeface="Calibri" panose="020F0502020204030204" pitchFamily="34" charset="0"/>
                <a:ea typeface="Calibri" panose="020F0502020204030204" pitchFamily="34" charset="0"/>
                <a:cs typeface="Arial" panose="020B0604020202020204" pitchFamily="34" charset="0"/>
              </a:rPr>
              <a:t>السمات داخلية :</a:t>
            </a:r>
            <a:r>
              <a:rPr lang="ar-SA" sz="2000" dirty="0">
                <a:effectLst/>
                <a:latin typeface="Calibri" panose="020F0502020204030204" pitchFamily="34" charset="0"/>
                <a:ea typeface="Calibri" panose="020F0502020204030204" pitchFamily="34" charset="0"/>
                <a:cs typeface="Arial" panose="020B0604020202020204" pitchFamily="34" charset="0"/>
              </a:rPr>
              <a:t> وهي الدافعية للعمل وتحري الصدف والوضوح والشفافية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000" dirty="0">
                <a:effectLst/>
                <a:latin typeface="Calibri" panose="020F0502020204030204" pitchFamily="34" charset="0"/>
                <a:ea typeface="Calibri" panose="020F0502020204030204" pitchFamily="34" charset="0"/>
                <a:cs typeface="Arial" panose="020B0604020202020204" pitchFamily="34" charset="0"/>
              </a:rPr>
              <a:t> </a:t>
            </a:r>
            <a:r>
              <a:rPr lang="ar-SA" sz="2000" b="1" dirty="0">
                <a:effectLst/>
                <a:latin typeface="Calibri" panose="020F0502020204030204" pitchFamily="34" charset="0"/>
                <a:ea typeface="Calibri" panose="020F0502020204030204" pitchFamily="34" charset="0"/>
                <a:cs typeface="Arial" panose="020B0604020202020204" pitchFamily="34" charset="0"/>
              </a:rPr>
              <a:t>السمات الخارجية :</a:t>
            </a:r>
            <a:r>
              <a:rPr lang="ar-SA" sz="2000" dirty="0">
                <a:effectLst/>
                <a:latin typeface="Calibri" panose="020F0502020204030204" pitchFamily="34" charset="0"/>
                <a:ea typeface="Calibri" panose="020F0502020204030204" pitchFamily="34" charset="0"/>
                <a:cs typeface="Arial" panose="020B0604020202020204" pitchFamily="34" charset="0"/>
              </a:rPr>
              <a:t> مثل العناية بالمظهر الخارجي ، التصرفات السلبية ، التفاهم والتعاون وهنالك بعض الوظائف. تتطلب الجمال والأناقة خاصة بالنسبة للسيدات مثل مضيفات الطائرات.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000" b="1" dirty="0">
                <a:effectLst/>
                <a:latin typeface="Calibri" panose="020F0502020204030204" pitchFamily="34" charset="0"/>
                <a:ea typeface="Calibri" panose="020F0502020204030204" pitchFamily="34" charset="0"/>
                <a:cs typeface="Arial" panose="020B0604020202020204" pitchFamily="34" charset="0"/>
              </a:rPr>
              <a:t>4 - المعرفة والخبرة السابقة:</a:t>
            </a:r>
            <a:r>
              <a:rPr lang="ar-SA" sz="2000" dirty="0">
                <a:effectLst/>
                <a:latin typeface="Calibri" panose="020F0502020204030204" pitchFamily="34" charset="0"/>
                <a:ea typeface="Calibri" panose="020F0502020204030204" pitchFamily="34" charset="0"/>
                <a:cs typeface="Arial" panose="020B0604020202020204" pitchFamily="34" charset="0"/>
              </a:rPr>
              <a:t> تتمثل في مدى توفر مستوى ثقافة العامة وعدد سنوات العمل السابقة في نفس المجال</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SA" sz="2000" b="1" dirty="0">
                <a:effectLst/>
                <a:latin typeface="Calibri" panose="020F0502020204030204" pitchFamily="34" charset="0"/>
                <a:ea typeface="Calibri" panose="020F0502020204030204" pitchFamily="34" charset="0"/>
                <a:cs typeface="Arial" panose="020B0604020202020204" pitchFamily="34" charset="0"/>
              </a:rPr>
              <a:t>ه التركية:</a:t>
            </a:r>
            <a:r>
              <a:rPr lang="ar-SA" sz="2000" dirty="0">
                <a:effectLst/>
                <a:latin typeface="Calibri" panose="020F0502020204030204" pitchFamily="34" charset="0"/>
                <a:ea typeface="Calibri" panose="020F0502020204030204" pitchFamily="34" charset="0"/>
                <a:cs typeface="Arial" panose="020B0604020202020204" pitchFamily="34" charset="0"/>
              </a:rPr>
              <a:t> اي تزكية الفرد المرشح وذلك من خلال خطابات أو ما يعرف بالوساطة.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3200" dirty="0"/>
          </a:p>
        </p:txBody>
      </p:sp>
    </p:spTree>
    <p:extLst>
      <p:ext uri="{BB962C8B-B14F-4D97-AF65-F5344CB8AC3E}">
        <p14:creationId xmlns:p14="http://schemas.microsoft.com/office/powerpoint/2010/main" val="3686370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8155A9A-932B-D4CE-54F4-969BDBA2EB0C}"/>
              </a:ext>
            </a:extLst>
          </p:cNvPr>
          <p:cNvSpPr>
            <a:spLocks noGrp="1"/>
          </p:cNvSpPr>
          <p:nvPr>
            <p:ph type="title"/>
          </p:nvPr>
        </p:nvSpPr>
        <p:spPr>
          <a:xfrm>
            <a:off x="838200" y="365125"/>
            <a:ext cx="10515600" cy="610235"/>
          </a:xfrm>
        </p:spPr>
        <p:txBody>
          <a:bodyPr>
            <a:normAutofit fontScale="90000"/>
          </a:bodyPr>
          <a:lstStyle/>
          <a:p>
            <a:r>
              <a:rPr lang="ar-IQ" dirty="0"/>
              <a:t>خطوات الاختيار</a:t>
            </a:r>
            <a:endParaRPr lang="en-US" dirty="0"/>
          </a:p>
        </p:txBody>
      </p:sp>
      <p:sp>
        <p:nvSpPr>
          <p:cNvPr id="3" name="عنصر نائب للمحتوى 2">
            <a:extLst>
              <a:ext uri="{FF2B5EF4-FFF2-40B4-BE49-F238E27FC236}">
                <a16:creationId xmlns:a16="http://schemas.microsoft.com/office/drawing/2014/main" xmlns="" id="{76E97226-C1E1-3490-F39A-1F1A16F9C09B}"/>
              </a:ext>
            </a:extLst>
          </p:cNvPr>
          <p:cNvSpPr>
            <a:spLocks noGrp="1"/>
          </p:cNvSpPr>
          <p:nvPr>
            <p:ph idx="1"/>
          </p:nvPr>
        </p:nvSpPr>
        <p:spPr>
          <a:xfrm>
            <a:off x="838200" y="975360"/>
            <a:ext cx="10515600" cy="5797868"/>
          </a:xfrm>
        </p:spPr>
        <p:txBody>
          <a:bodyPr>
            <a:normAutofit lnSpcReduction="10000"/>
          </a:bodyPr>
          <a:lstStyle/>
          <a:p>
            <a:pPr marL="0" marR="0" algn="just" rtl="1">
              <a:lnSpc>
                <a:spcPct val="150000"/>
              </a:lnSpc>
              <a:spcBef>
                <a:spcPts val="0"/>
              </a:spcBef>
              <a:spcAft>
                <a:spcPts val="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تمر عملية الاختيار بعدة خطوات وهي:-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1- الإعلان عن الوظائف:-</a:t>
            </a:r>
            <a:r>
              <a:rPr lang="ar-SA" sz="2400" dirty="0">
                <a:effectLst/>
                <a:latin typeface="Calibri" panose="020F0502020204030204" pitchFamily="34" charset="0"/>
                <a:ea typeface="Calibri" panose="020F0502020204030204" pitchFamily="34" charset="0"/>
                <a:cs typeface="Arial" panose="020B0604020202020204" pitchFamily="34" charset="0"/>
              </a:rPr>
              <a:t> وهي الخطوة الأولى حيث تقوم المنظمة بإعلان في مختلف وسائل الإعلام حيث يتضمن الاعلان العناصر التالية (اسم الوظيفة، شروط شاغل الوظيفة ، أسلوب تحديد الأجر والحوافز المادية والمعنوية نظام الانتقاء المستخدم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Calibri" panose="020F0502020204030204" pitchFamily="34" charset="0"/>
                <a:cs typeface="Arial" panose="020B0604020202020204" pitchFamily="34" charset="0"/>
              </a:rPr>
              <a:t>٢- ملء طلبات توظيف :-</a:t>
            </a:r>
            <a:r>
              <a:rPr lang="ar-SA" sz="2400" dirty="0">
                <a:effectLst/>
                <a:latin typeface="Calibri" panose="020F0502020204030204" pitchFamily="34" charset="0"/>
                <a:ea typeface="Calibri" panose="020F0502020204030204" pitchFamily="34" charset="0"/>
                <a:cs typeface="Arial" panose="020B0604020202020204" pitchFamily="34" charset="0"/>
              </a:rPr>
              <a:t> تعكس هذا العملية الرغبة المبدئية في الحصول على الوظيفة بحيث يعطي المعلومات. الكاملة الخاصة به للمنظمة ويجب أن تتوفر في طلبات البيانات التالية : (مستوى التعليم ، بيانات شخصية، بيانات عن الخبرة السابقة ، بيانات عن الحالة الجسمانية ، بيانات عن الاهتمامات والهوايات.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3- إعلام المتقدمين :-</a:t>
            </a:r>
            <a:r>
              <a:rPr lang="ar-SA" sz="2400" dirty="0">
                <a:effectLst/>
                <a:latin typeface="Calibri" panose="020F0502020204030204" pitchFamily="34" charset="0"/>
                <a:ea typeface="Calibri" panose="020F0502020204030204" pitchFamily="34" charset="0"/>
                <a:cs typeface="Arial" panose="020B0604020202020204" pitchFamily="34" charset="0"/>
              </a:rPr>
              <a:t> ومن أهم وسائل التي تساعد في ذلك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أ- استعمال النشرات والمجلات لوصف نوع العمل.</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ب- إعداد أفلام سينمائية أو تلفزيونية توضح بنموذج عملي كيفية سير العمل داخل المنظمة.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7474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9DED4AD1-7E6E-B654-C2DD-4EB6F545A0E9}"/>
              </a:ext>
            </a:extLst>
          </p:cNvPr>
          <p:cNvSpPr>
            <a:spLocks noGrp="1"/>
          </p:cNvSpPr>
          <p:nvPr>
            <p:ph idx="1"/>
          </p:nvPr>
        </p:nvSpPr>
        <p:spPr>
          <a:xfrm>
            <a:off x="838200" y="1066800"/>
            <a:ext cx="10515600" cy="5110163"/>
          </a:xfrm>
        </p:spPr>
        <p:txBody>
          <a:bodyPr>
            <a:normAutofit/>
          </a:bodyPr>
          <a:lstStyle/>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٤- جمع بيانات عن الإفراد :- وذلك عن طريق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أ- اختبارات القدرات المتخصصة.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ب - التفكير الإبداعي</a:t>
            </a:r>
            <a:r>
              <a:rPr lang="en-US" b="1"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ج- التفكير المنطقي.</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د- الذكاء الاجتماعي.</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35884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169B1CFA-2E48-03EE-5E69-960681577738}"/>
              </a:ext>
            </a:extLst>
          </p:cNvPr>
          <p:cNvSpPr>
            <a:spLocks noGrp="1"/>
          </p:cNvSpPr>
          <p:nvPr>
            <p:ph idx="1"/>
          </p:nvPr>
        </p:nvSpPr>
        <p:spPr>
          <a:xfrm>
            <a:off x="838200" y="416560"/>
            <a:ext cx="10515600" cy="5760403"/>
          </a:xfrm>
        </p:spPr>
        <p:txBody>
          <a:bodyPr>
            <a:normAutofit fontScale="85000" lnSpcReduction="20000"/>
          </a:bodyPr>
          <a:lstStyle/>
          <a:p>
            <a:pPr marL="0" indent="0" algn="just">
              <a:lnSpc>
                <a:spcPct val="150000"/>
              </a:lnSpc>
              <a:spcBef>
                <a:spcPts val="0"/>
              </a:spcBef>
              <a:spcAft>
                <a:spcPts val="1000"/>
              </a:spcAft>
              <a:buNone/>
              <a:tabLst>
                <a:tab pos="1863090" algn="l"/>
              </a:tabLst>
            </a:pPr>
            <a:r>
              <a:rPr lang="ar-SA" sz="2800" b="1" dirty="0">
                <a:effectLst/>
                <a:latin typeface="Calibri" panose="020F0502020204030204" pitchFamily="34" charset="0"/>
                <a:ea typeface="Calibri" panose="020F0502020204030204" pitchFamily="34" charset="0"/>
                <a:cs typeface="Arial" panose="020B0604020202020204" pitchFamily="34" charset="0"/>
              </a:rPr>
              <a:t>5- المقابلة الشخصية:- وهي المصدر الهام للحصول على المعلومات حيث تساعد على تلخيص كافة الجوانب العريضة والانفعالية الجسمية والسلوكية للمتقدمين.</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spcBef>
                <a:spcPts val="0"/>
              </a:spcBef>
              <a:spcAft>
                <a:spcPts val="1000"/>
              </a:spcAft>
              <a:buNone/>
              <a:tabLst>
                <a:tab pos="1863090" algn="l"/>
              </a:tabLst>
            </a:pPr>
            <a:r>
              <a:rPr lang="ar-SA" sz="2800" b="1" dirty="0">
                <a:effectLst/>
                <a:latin typeface="Calibri" panose="020F0502020204030204" pitchFamily="34" charset="0"/>
                <a:ea typeface="Calibri" panose="020F0502020204030204" pitchFamily="34" charset="0"/>
                <a:cs typeface="Arial" panose="020B0604020202020204" pitchFamily="34" charset="0"/>
              </a:rPr>
              <a:t>6- التصفية العامة :- هي عملية استبعاد من لا تنطبق عليهم شروط الوظيفة.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spcBef>
                <a:spcPts val="0"/>
              </a:spcBef>
              <a:spcAft>
                <a:spcPts val="1000"/>
              </a:spcAft>
              <a:buNone/>
              <a:tabLst>
                <a:tab pos="1863090" algn="l"/>
              </a:tabLst>
            </a:pPr>
            <a:r>
              <a:rPr lang="ar-SA" sz="2800" b="1" dirty="0">
                <a:effectLst/>
                <a:latin typeface="Calibri" panose="020F0502020204030204" pitchFamily="34" charset="0"/>
                <a:ea typeface="Calibri" panose="020F0502020204030204" pitchFamily="34" charset="0"/>
                <a:cs typeface="Arial" panose="020B0604020202020204" pitchFamily="34" charset="0"/>
              </a:rPr>
              <a:t>7- التصفية الانتقائية:- تتضمن هذا الخطوة إجراء مزيد من الاختبارات التي تركز على متطلبات التي تربط مباشرة نوعية الوظيفة المرشح لها الفرد</a:t>
            </a:r>
            <a:r>
              <a:rPr lang="en-US" sz="2800" b="1" dirty="0">
                <a:effectLst/>
                <a:latin typeface="Calibri" panose="020F0502020204030204" pitchFamily="34" charset="0"/>
                <a:ea typeface="Calibri" panose="020F0502020204030204" pitchFamily="34" charset="0"/>
                <a:cs typeface="Arial" panose="020B0604020202020204" pitchFamily="34" charset="0"/>
              </a:rPr>
              <a:t>.</a:t>
            </a:r>
          </a:p>
          <a:p>
            <a:pPr marL="0" indent="0">
              <a:lnSpc>
                <a:spcPct val="150000"/>
              </a:lnSpc>
              <a:spcBef>
                <a:spcPts val="0"/>
              </a:spcBef>
              <a:spcAft>
                <a:spcPts val="1000"/>
              </a:spcAft>
              <a:buNone/>
              <a:tabLst>
                <a:tab pos="1863090" algn="l"/>
              </a:tabLst>
            </a:pPr>
            <a:r>
              <a:rPr lang="ar-SA" sz="2800" b="1" dirty="0">
                <a:effectLst/>
                <a:latin typeface="Calibri" panose="020F0502020204030204" pitchFamily="34" charset="0"/>
                <a:ea typeface="Calibri" panose="020F0502020204030204" pitchFamily="34" charset="0"/>
                <a:cs typeface="Arial" panose="020B0604020202020204" pitchFamily="34" charset="0"/>
              </a:rPr>
              <a:t>8- الكشف الطبي :- هل لدى المتقدم أي أمراض أو إعاقة تمنعه من العمل</a:t>
            </a:r>
            <a:r>
              <a:rPr lang="en-US" sz="2800" b="1" dirty="0">
                <a:effectLst/>
                <a:latin typeface="Calibri" panose="020F0502020204030204" pitchFamily="34" charset="0"/>
                <a:ea typeface="Calibri" panose="020F0502020204030204" pitchFamily="34" charset="0"/>
                <a:cs typeface="Arial" panose="020B0604020202020204" pitchFamily="34" charset="0"/>
              </a:rPr>
              <a:t>.</a:t>
            </a:r>
          </a:p>
          <a:p>
            <a:pPr marL="0" indent="0">
              <a:lnSpc>
                <a:spcPct val="150000"/>
              </a:lnSpc>
              <a:spcBef>
                <a:spcPts val="0"/>
              </a:spcBef>
              <a:spcAft>
                <a:spcPts val="1000"/>
              </a:spcAft>
              <a:buNone/>
              <a:tabLst>
                <a:tab pos="1863090" algn="l"/>
              </a:tabLst>
            </a:pPr>
            <a:r>
              <a:rPr lang="ar-SA" sz="2800" b="1" dirty="0">
                <a:effectLst/>
                <a:latin typeface="Calibri" panose="020F0502020204030204" pitchFamily="34" charset="0"/>
                <a:ea typeface="Calibri" panose="020F0502020204030204" pitchFamily="34" charset="0"/>
                <a:cs typeface="Arial" panose="020B0604020202020204" pitchFamily="34" charset="0"/>
              </a:rPr>
              <a:t>9- اتخاذ قرار تعيين: - وفي هذا الحالة يتطلب من المنظمة والقائمين على إدارة الموارد البشرية اتخاذ قرار تعيين بخصوص العضو المتقدم لشغل الوظيفة المنوطة به.</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50000"/>
              </a:lnSpc>
              <a:spcBef>
                <a:spcPts val="0"/>
              </a:spcBef>
              <a:spcAft>
                <a:spcPts val="1000"/>
              </a:spcAft>
              <a:buNone/>
              <a:tabLst>
                <a:tab pos="1863090" algn="l"/>
              </a:tabLst>
            </a:pPr>
            <a:r>
              <a:rPr lang="fa-IR" sz="2800" b="1" dirty="0">
                <a:effectLst/>
                <a:latin typeface="Calibri" panose="020F0502020204030204" pitchFamily="34" charset="0"/>
                <a:ea typeface="Calibri" panose="020F0502020204030204" pitchFamily="34" charset="0"/>
                <a:cs typeface="Arial" panose="020B0604020202020204" pitchFamily="34" charset="0"/>
              </a:rPr>
              <a:t>10-</a:t>
            </a:r>
            <a:r>
              <a:rPr lang="ar-SA" sz="2800" b="1" dirty="0">
                <a:effectLst/>
                <a:latin typeface="Calibri" panose="020F0502020204030204" pitchFamily="34" charset="0"/>
                <a:ea typeface="Calibri" panose="020F0502020204030204" pitchFamily="34" charset="0"/>
                <a:cs typeface="Arial" panose="020B0604020202020204" pitchFamily="34" charset="0"/>
              </a:rPr>
              <a:t> اعلام المعنيين واستلام العمل : وهي المرحلة الأخيرة التي تقوم بها المنظمة ويصبح فيها المتقدم عضوا فيها</a:t>
            </a:r>
            <a:r>
              <a:rPr lang="ar-IQ" sz="2800" b="1" dirty="0">
                <a:effectLst/>
                <a:latin typeface="Calibri" panose="020F0502020204030204" pitchFamily="34" charset="0"/>
                <a:ea typeface="Calibri" panose="020F0502020204030204" pitchFamily="34" charset="0"/>
                <a:cs typeface="Arial" panose="020B0604020202020204" pitchFamily="34" charset="0"/>
              </a:rPr>
              <a:t>.</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253221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93EEE4F-7155-B1B2-506C-7118599055FE}"/>
              </a:ext>
            </a:extLst>
          </p:cNvPr>
          <p:cNvSpPr>
            <a:spLocks noGrp="1"/>
          </p:cNvSpPr>
          <p:nvPr>
            <p:ph type="title"/>
          </p:nvPr>
        </p:nvSpPr>
        <p:spPr/>
        <p:txBody>
          <a:bodyPr/>
          <a:lstStyle/>
          <a:p>
            <a:r>
              <a:rPr lang="ar-IQ" dirty="0"/>
              <a:t>3- التعيين:-</a:t>
            </a:r>
            <a:endParaRPr lang="en-US" dirty="0"/>
          </a:p>
        </p:txBody>
      </p:sp>
      <p:sp>
        <p:nvSpPr>
          <p:cNvPr id="3" name="عنصر نائب للمحتوى 2">
            <a:extLst>
              <a:ext uri="{FF2B5EF4-FFF2-40B4-BE49-F238E27FC236}">
                <a16:creationId xmlns:a16="http://schemas.microsoft.com/office/drawing/2014/main" xmlns="" id="{E373CF01-2C8D-2400-C68F-2870FE4397D9}"/>
              </a:ext>
            </a:extLst>
          </p:cNvPr>
          <p:cNvSpPr>
            <a:spLocks noGrp="1"/>
          </p:cNvSpPr>
          <p:nvPr>
            <p:ph idx="1"/>
          </p:nvPr>
        </p:nvSpPr>
        <p:spPr>
          <a:xfrm>
            <a:off x="838200" y="1825624"/>
            <a:ext cx="10515600" cy="4595495"/>
          </a:xfrm>
        </p:spPr>
        <p:txBody>
          <a:bodyPr>
            <a:normAutofit lnSpcReduction="10000"/>
          </a:bodyPr>
          <a:lstStyle/>
          <a:p>
            <a:pPr marL="0" marR="0" indent="0" algn="r"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بعد مرور المتقدم إلى العمل بكل المراحل التي سبق ذكرها من الاستقطاب والاختيار، جاء دور مرحلة التعيين وهي المرحلة الأخيرة التي يجب على الفرد أن يتخطاها ليصبح عضوا في المنظمة</a:t>
            </a:r>
            <a:r>
              <a:rPr lang="en-US" dirty="0">
                <a:effectLst/>
                <a:latin typeface="Calibri" panose="020F0502020204030204" pitchFamily="34" charset="0"/>
                <a:ea typeface="Calibri" panose="020F0502020204030204" pitchFamily="34" charset="0"/>
                <a:cs typeface="Arial" panose="020B0604020202020204" pitchFamily="34" charset="0"/>
              </a:rPr>
              <a:t>.</a:t>
            </a:r>
          </a:p>
          <a:p>
            <a:pPr marL="0" marR="0" indent="0" algn="r" rtl="1">
              <a:lnSpc>
                <a:spcPct val="150000"/>
              </a:lnSpc>
              <a:spcBef>
                <a:spcPts val="0"/>
              </a:spcBef>
              <a:spcAft>
                <a:spcPts val="1000"/>
              </a:spcAft>
              <a:buNone/>
              <a:tabLst>
                <a:tab pos="1863090" algn="l"/>
              </a:tabLst>
            </a:pPr>
            <a:r>
              <a:rPr lang="ar-SA" b="1" dirty="0">
                <a:effectLst/>
                <a:latin typeface="Calibri" panose="020F0502020204030204" pitchFamily="34" charset="0"/>
                <a:ea typeface="Calibri" panose="020F0502020204030204" pitchFamily="34" charset="0"/>
                <a:cs typeface="Arial" panose="020B0604020202020204" pitchFamily="34" charset="0"/>
              </a:rPr>
              <a:t>تعريف التعيين</a:t>
            </a:r>
            <a:r>
              <a:rPr lang="ar-SA" dirty="0">
                <a:effectLst/>
                <a:latin typeface="Calibri" panose="020F0502020204030204" pitchFamily="34" charset="0"/>
                <a:ea typeface="Calibri" panose="020F0502020204030204" pitchFamily="34" charset="0"/>
                <a:cs typeface="Arial" panose="020B0604020202020204" pitchFamily="34" charset="0"/>
              </a:rPr>
              <a:t> ( وهي عملية تمكين الفرد في الوظيفة المناسبة التي توفر للفرد مشاعر الرضا نظرا لتوافقها مع قدراته وإمكاناته)</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وهنالك تعريف اخر للتعيين وهو(عملية الاختيار والتطوير في الإجراءات من خلال مراجعه الطلبات بناء على الاختبارات المعرفية والاختبارات الشخصية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024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0A692ED-35E5-1466-B24E-2F749BDF67C9}"/>
              </a:ext>
            </a:extLst>
          </p:cNvPr>
          <p:cNvSpPr>
            <a:spLocks noGrp="1"/>
          </p:cNvSpPr>
          <p:nvPr>
            <p:ph type="title"/>
          </p:nvPr>
        </p:nvSpPr>
        <p:spPr/>
        <p:txBody>
          <a:bodyPr/>
          <a:lstStyle/>
          <a:p>
            <a:r>
              <a:rPr lang="ar-IQ" dirty="0"/>
              <a:t>(التوظيف)‏</a:t>
            </a:r>
            <a:endParaRPr lang="en-US" dirty="0"/>
          </a:p>
        </p:txBody>
      </p:sp>
      <p:sp>
        <p:nvSpPr>
          <p:cNvPr id="3" name="عنصر نائب للمحتوى 2">
            <a:extLst>
              <a:ext uri="{FF2B5EF4-FFF2-40B4-BE49-F238E27FC236}">
                <a16:creationId xmlns:a16="http://schemas.microsoft.com/office/drawing/2014/main" xmlns="" id="{635EC975-5147-A938-E5A2-69C928100359}"/>
              </a:ext>
            </a:extLst>
          </p:cNvPr>
          <p:cNvSpPr>
            <a:spLocks noGrp="1"/>
          </p:cNvSpPr>
          <p:nvPr>
            <p:ph idx="1"/>
          </p:nvPr>
        </p:nvSpPr>
        <p:spPr>
          <a:xfrm>
            <a:off x="838200" y="1825625"/>
            <a:ext cx="10515600" cy="3539477"/>
          </a:xfrm>
        </p:spPr>
        <p:txBody>
          <a:bodyPr/>
          <a:lstStyle/>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عملية التوظيف</a:t>
            </a:r>
            <a:r>
              <a:rPr lang="en-US" sz="1800" dirty="0">
                <a:effectLst/>
                <a:latin typeface="Calibri" panose="020F0502020204030204" pitchFamily="34" charset="0"/>
                <a:ea typeface="Calibri" panose="020F0502020204030204" pitchFamily="34" charset="0"/>
                <a:cs typeface="Arial" panose="020B0604020202020204" pitchFamily="34" charset="0"/>
              </a:rPr>
              <a:t> Staffing </a:t>
            </a:r>
            <a:r>
              <a:rPr lang="ar-SA" sz="1800" dirty="0">
                <a:effectLst/>
                <a:latin typeface="Calibri" panose="020F0502020204030204" pitchFamily="34" charset="0"/>
                <a:ea typeface="Calibri" panose="020F0502020204030204" pitchFamily="34" charset="0"/>
                <a:cs typeface="Arial" panose="020B0604020202020204" pitchFamily="34" charset="0"/>
              </a:rPr>
              <a:t>هي الامتداد الطبيعي لعملية التخطيط للاحتياجات البشرية ، هي الأداة الأساسية التي تمكن المنظمة من استقدام الأفراد وإجراء المفاضلة بينهم وفقا للمعايير العلمية والتعرف على من تتوفر فيه الشروط اللازمة لأداء العمل وتحمل المسؤولية على أكمل وجه.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وتنشأ عملية التوظيف عندما يزيد الطلب على الموارد البشرية على المعروض منها في المنظمة، وتتضمن عملية التوظيف ثلاثة عناصر أساسية هي:-</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 ١- الاستقطاب</a:t>
            </a:r>
            <a:r>
              <a:rPr lang="en-US" sz="1800" dirty="0">
                <a:effectLst/>
                <a:latin typeface="Calibri" panose="020F0502020204030204" pitchFamily="34" charset="0"/>
                <a:ea typeface="Calibri" panose="020F0502020204030204" pitchFamily="34" charset="0"/>
                <a:cs typeface="Arial" panose="020B0604020202020204" pitchFamily="34" charset="0"/>
              </a:rPr>
              <a:t> Recruitment</a:t>
            </a:r>
            <a:r>
              <a:rPr lang="ar-SA" sz="1800"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2- الاختيار</a:t>
            </a:r>
            <a:r>
              <a:rPr lang="en-US" sz="1800" dirty="0">
                <a:effectLst/>
                <a:latin typeface="Calibri" panose="020F0502020204030204" pitchFamily="34" charset="0"/>
                <a:ea typeface="Calibri" panose="020F0502020204030204" pitchFamily="34" charset="0"/>
                <a:cs typeface="Arial" panose="020B0604020202020204" pitchFamily="34" charset="0"/>
              </a:rPr>
              <a:t> Selection</a:t>
            </a:r>
            <a:r>
              <a:rPr lang="ar-SA"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3- التعيين</a:t>
            </a:r>
            <a:r>
              <a:rPr lang="en-US" sz="1800" dirty="0">
                <a:effectLst/>
                <a:latin typeface="Calibri" panose="020F0502020204030204" pitchFamily="34" charset="0"/>
                <a:ea typeface="Calibri" panose="020F0502020204030204" pitchFamily="34" charset="0"/>
                <a:cs typeface="Arial" panose="020B0604020202020204" pitchFamily="34" charset="0"/>
              </a:rPr>
              <a:t> Employment</a:t>
            </a:r>
            <a:r>
              <a:rPr lang="ar-SA" sz="1800"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767325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8F4FDDD-519A-5BAE-D836-5D6A3E560CFD}"/>
              </a:ext>
            </a:extLst>
          </p:cNvPr>
          <p:cNvSpPr>
            <a:spLocks noGrp="1"/>
          </p:cNvSpPr>
          <p:nvPr>
            <p:ph type="title"/>
          </p:nvPr>
        </p:nvSpPr>
        <p:spPr>
          <a:xfrm>
            <a:off x="1076960" y="141605"/>
            <a:ext cx="10515600" cy="935355"/>
          </a:xfrm>
        </p:spPr>
        <p:txBody>
          <a:bodyPr/>
          <a:lstStyle/>
          <a:p>
            <a:r>
              <a:rPr lang="ar-IQ" dirty="0"/>
              <a:t>شروط التعيين:-</a:t>
            </a:r>
            <a:endParaRPr lang="en-US" dirty="0"/>
          </a:p>
        </p:txBody>
      </p:sp>
      <p:sp>
        <p:nvSpPr>
          <p:cNvPr id="3" name="عنصر نائب للمحتوى 2">
            <a:extLst>
              <a:ext uri="{FF2B5EF4-FFF2-40B4-BE49-F238E27FC236}">
                <a16:creationId xmlns:a16="http://schemas.microsoft.com/office/drawing/2014/main" xmlns="" id="{AAB01DF9-FD42-5FBC-86C8-A3AA4BD690BD}"/>
              </a:ext>
            </a:extLst>
          </p:cNvPr>
          <p:cNvSpPr>
            <a:spLocks noGrp="1"/>
          </p:cNvSpPr>
          <p:nvPr>
            <p:ph idx="1"/>
          </p:nvPr>
        </p:nvSpPr>
        <p:spPr>
          <a:xfrm>
            <a:off x="599440" y="1076960"/>
            <a:ext cx="11369040" cy="5415915"/>
          </a:xfrm>
        </p:spPr>
        <p:txBody>
          <a:bodyPr>
            <a:normAutofit fontScale="92500" lnSpcReduction="10000"/>
          </a:bodyPr>
          <a:lstStyle/>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زيادة على شروط الاختيار السالف ذكرها يتعين لدى الفرد المتقدم للعمل أن تتوفر فيه مجموعة من الشروط التي</a:t>
            </a:r>
            <a:r>
              <a:rPr lang="ar-SA" sz="2400" b="1"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تطبق في كثير من المنظمات وهي: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ا - شروط الجنسية.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ب- شروط حسن السيرة والسمعة.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ج - شرط عدم سبق الحكم علية بعقوبة جنائية.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د- شرط عدم سبق الفصل من الخدمة.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هــ- شرط الياقة البدنية.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و- شرط اجتياز الخدمة العسكرية لبعض الوظائف الاستثنائية.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ز- شرط اجتياز الاختبارات.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8399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D604AF2-22C2-2468-EFC6-C24F44A0C82D}"/>
              </a:ext>
            </a:extLst>
          </p:cNvPr>
          <p:cNvSpPr>
            <a:spLocks noGrp="1"/>
          </p:cNvSpPr>
          <p:nvPr>
            <p:ph type="title"/>
          </p:nvPr>
        </p:nvSpPr>
        <p:spPr/>
        <p:txBody>
          <a:bodyPr/>
          <a:lstStyle/>
          <a:p>
            <a:r>
              <a:rPr lang="ar-IQ" dirty="0"/>
              <a:t>التدريب و التنمية </a:t>
            </a:r>
            <a:endParaRPr lang="en-US" dirty="0"/>
          </a:p>
        </p:txBody>
      </p:sp>
      <p:sp>
        <p:nvSpPr>
          <p:cNvPr id="3" name="عنصر نائب للمحتوى 2">
            <a:extLst>
              <a:ext uri="{FF2B5EF4-FFF2-40B4-BE49-F238E27FC236}">
                <a16:creationId xmlns:a16="http://schemas.microsoft.com/office/drawing/2014/main" xmlns="" id="{633F965F-F722-164B-AD39-AE74C48BC924}"/>
              </a:ext>
            </a:extLst>
          </p:cNvPr>
          <p:cNvSpPr>
            <a:spLocks noGrp="1"/>
          </p:cNvSpPr>
          <p:nvPr>
            <p:ph idx="1"/>
          </p:nvPr>
        </p:nvSpPr>
        <p:spPr/>
        <p:txBody>
          <a:bodyPr>
            <a:normAutofit fontScale="92500" lnSpcReduction="20000"/>
          </a:bodyPr>
          <a:lstStyle/>
          <a:p>
            <a:pPr marL="0" marR="0" indent="0" algn="r" rtl="1">
              <a:lnSpc>
                <a:spcPct val="115000"/>
              </a:lnSpc>
              <a:spcBef>
                <a:spcPts val="0"/>
              </a:spcBef>
              <a:spcAft>
                <a:spcPts val="1000"/>
              </a:spcAft>
              <a:buNone/>
              <a:tabLst>
                <a:tab pos="1863090" algn="l"/>
              </a:tabLst>
            </a:pPr>
            <a:r>
              <a:rPr lang="ar-SA" b="1" u="sng" dirty="0">
                <a:effectLst/>
                <a:latin typeface="Calibri" panose="020F0502020204030204" pitchFamily="34" charset="0"/>
                <a:ea typeface="Calibri" panose="020F0502020204030204" pitchFamily="34" charset="0"/>
                <a:cs typeface="Arial" panose="020B0604020202020204" pitchFamily="34" charset="0"/>
              </a:rPr>
              <a:t>المقدمة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dirty="0">
                <a:effectLst/>
                <a:latin typeface="Calibri" panose="020F0502020204030204" pitchFamily="34" charset="0"/>
                <a:ea typeface="Calibri" panose="020F0502020204030204" pitchFamily="34" charset="0"/>
                <a:cs typeface="Arial" panose="020B0604020202020204" pitchFamily="34" charset="0"/>
              </a:rPr>
              <a:t>يعتبر موضوع التدريب والتنمية من المسائل الهامة في ميادين الأعمال الحكومية والخاصة على حد سواء، حيث استرعى اهتمام الكثير من المختصين هذا المجال سواء الأكاديمية في الجامعات أو معاهد التدريب والتنمية الممارسين لعملية الادارة ومتخذي القرارات في المنظمات وعلى اختلاف أنواعها على اعتبار أن التدريب والتنمية وسيلة فعالة بإمكان هذه المنظمات استخدامها من أجل تجديد حيويتها باستمرار وجعلها قادرة على مواجهة تحديات القرن الحالي الجديد. فالتدريب والتنمية مسألة تخص جميع أنواع الموارد البشرية في كافة أنواع المنظمات، يجب أن تأخذ حقها من الدراسة والتحليل للوصول إلى نتائج تساعد في تنمية الموارد البشرية.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1303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B3B5B5D2-064F-F853-5DF0-F7CFE449A183}"/>
              </a:ext>
            </a:extLst>
          </p:cNvPr>
          <p:cNvSpPr>
            <a:spLocks noGrp="1"/>
          </p:cNvSpPr>
          <p:nvPr>
            <p:ph idx="1"/>
          </p:nvPr>
        </p:nvSpPr>
        <p:spPr>
          <a:xfrm>
            <a:off x="838200" y="822960"/>
            <a:ext cx="10515600" cy="5354003"/>
          </a:xfrm>
        </p:spPr>
        <p:txBody>
          <a:bodyPr>
            <a:normAutofit lnSpcReduction="10000"/>
          </a:bodyPr>
          <a:lstStyle/>
          <a:p>
            <a:pPr marL="0" marR="0" indent="0" algn="just" rtl="1">
              <a:lnSpc>
                <a:spcPct val="150000"/>
              </a:lnSpc>
              <a:spcBef>
                <a:spcPts val="0"/>
              </a:spcBef>
              <a:spcAft>
                <a:spcPts val="1000"/>
              </a:spcAft>
              <a:buNone/>
            </a:pPr>
            <a:r>
              <a:rPr lang="ar-SA" sz="2800" b="1" u="sng" dirty="0">
                <a:effectLst/>
                <a:latin typeface="Calibri" panose="020F0502020204030204" pitchFamily="34" charset="0"/>
                <a:ea typeface="Calibri" panose="020F0502020204030204" pitchFamily="34" charset="0"/>
                <a:cs typeface="Arial" panose="020B0604020202020204" pitchFamily="34" charset="0"/>
              </a:rPr>
              <a:t>مفهوم التدريب و التنمية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كما هو الحال في كل المصطلحات الإدارية تتعدد تعريفات التدريب الاداري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إذ ان التدريب :هو عملية المنظمة التي يتم من خلالها تغير سلوكيات ومشاعر العاملين من أجل زيادة وتحسين فعالياتهم وأدائهم.(السالم و صالح،2014، 201)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كما عرف التدريب بأنه:- مجموعة الطرق المستخدمة في تزويد الموظفين الجدد أو الحاليين بالمهارات اللازمة لأداء </a:t>
            </a:r>
            <a:r>
              <a:rPr lang="ar-SA" sz="2800" dirty="0" err="1">
                <a:effectLst/>
                <a:latin typeface="Calibri" panose="020F0502020204030204" pitchFamily="34" charset="0"/>
                <a:ea typeface="Calibri" panose="020F0502020204030204" pitchFamily="34" charset="0"/>
                <a:cs typeface="Arial" panose="020B0604020202020204" pitchFamily="34" charset="0"/>
              </a:rPr>
              <a:t>وضائفهم</a:t>
            </a:r>
            <a:r>
              <a:rPr lang="ar-SA" sz="2800" dirty="0">
                <a:effectLst/>
                <a:latin typeface="Calibri" panose="020F0502020204030204" pitchFamily="34" charset="0"/>
                <a:ea typeface="Calibri" panose="020F0502020204030204" pitchFamily="34" charset="0"/>
                <a:cs typeface="Arial" panose="020B0604020202020204" pitchFamily="34" charset="0"/>
              </a:rPr>
              <a:t> بنجاح</a:t>
            </a:r>
            <a:r>
              <a:rPr lang="en-US" sz="2800" dirty="0">
                <a:effectLst/>
                <a:latin typeface="Calibri" panose="020F0502020204030204" pitchFamily="34" charset="0"/>
                <a:ea typeface="Calibri" panose="020F0502020204030204" pitchFamily="34" charset="0"/>
                <a:cs typeface="Arial" panose="020B0604020202020204" pitchFamily="34" charset="0"/>
              </a:rPr>
              <a:t>.</a:t>
            </a:r>
            <a:r>
              <a:rPr lang="ar-SA" sz="2800" dirty="0">
                <a:effectLst/>
                <a:latin typeface="Calibri" panose="020F0502020204030204" pitchFamily="34" charset="0"/>
                <a:ea typeface="Calibri" panose="020F0502020204030204" pitchFamily="34" charset="0"/>
                <a:cs typeface="Arial" panose="020B0604020202020204" pitchFamily="34" charset="0"/>
              </a:rPr>
              <a:t>(ديسلر،264)</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ar-SA" sz="2800" dirty="0">
                <a:effectLst/>
                <a:latin typeface="Calibri" panose="020F0502020204030204" pitchFamily="34" charset="0"/>
                <a:ea typeface="Calibri" panose="020F0502020204030204" pitchFamily="34" charset="0"/>
                <a:cs typeface="Arial" panose="020B0604020202020204" pitchFamily="34" charset="0"/>
              </a:rPr>
              <a:t>كما يمكن تعريف التدريب بأنه الجهد المنظم و المخطط لتزويد الموارد البشرية في المنظمة بمعارف معينة و تحسين و تطوير مهاراتها و قدراتها ، وتغيير سلوكها و اتجاهاتها بشكل ايجابي بناء.</a:t>
            </a:r>
            <a:endParaRPr lang="en-US" dirty="0"/>
          </a:p>
          <a:p>
            <a:endParaRPr lang="en-US" dirty="0"/>
          </a:p>
        </p:txBody>
      </p:sp>
    </p:spTree>
    <p:extLst>
      <p:ext uri="{BB962C8B-B14F-4D97-AF65-F5344CB8AC3E}">
        <p14:creationId xmlns:p14="http://schemas.microsoft.com/office/powerpoint/2010/main" val="43229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60DD565-FE5E-D829-7BEC-57F886FFB799}"/>
              </a:ext>
            </a:extLst>
          </p:cNvPr>
          <p:cNvSpPr>
            <a:spLocks noGrp="1"/>
          </p:cNvSpPr>
          <p:nvPr>
            <p:ph type="title"/>
          </p:nvPr>
        </p:nvSpPr>
        <p:spPr/>
        <p:txBody>
          <a:bodyPr/>
          <a:lstStyle/>
          <a:p>
            <a:r>
              <a:rPr lang="ar-IQ" dirty="0"/>
              <a:t>الفرق بين التدريب والتنمية</a:t>
            </a:r>
            <a:endParaRPr lang="en-US" dirty="0"/>
          </a:p>
        </p:txBody>
      </p:sp>
      <p:sp>
        <p:nvSpPr>
          <p:cNvPr id="3" name="عنصر نائب للمحتوى 2">
            <a:extLst>
              <a:ext uri="{FF2B5EF4-FFF2-40B4-BE49-F238E27FC236}">
                <a16:creationId xmlns:a16="http://schemas.microsoft.com/office/drawing/2014/main" xmlns="" id="{764F374E-C933-8990-5129-25CC72FBDD3D}"/>
              </a:ext>
            </a:extLst>
          </p:cNvPr>
          <p:cNvSpPr>
            <a:spLocks noGrp="1"/>
          </p:cNvSpPr>
          <p:nvPr>
            <p:ph idx="1"/>
          </p:nvPr>
        </p:nvSpPr>
        <p:spPr/>
        <p:txBody>
          <a:bodyPr>
            <a:normAutofit/>
          </a:bodyPr>
          <a:lstStyle/>
          <a:p>
            <a:pPr marL="0" indent="0">
              <a:buNone/>
            </a:pPr>
            <a:r>
              <a:rPr lang="ar-IQ" sz="4000" dirty="0"/>
              <a:t> التدريب هو عملية اكتساب ونقل المعرفة والمهارات والقدرات اللازمة لتنفيذ نشاط او وظيفة محددة, لذلك فان فوائد التدريب يكون لكل من الأفراد والتنظيم في جوانب طبيعة الاستراتيجية, مواجهة التحديات الحالية والمستقبلية للمنظمة.</a:t>
            </a:r>
          </a:p>
          <a:p>
            <a:pPr marL="0" indent="0">
              <a:buNone/>
            </a:pPr>
            <a:r>
              <a:rPr lang="ar-IQ" sz="4000" dirty="0"/>
              <a:t> ويركز التدريب على التقسيم للأعضاء في كيفية اداء وظائفهم المالية.</a:t>
            </a:r>
          </a:p>
        </p:txBody>
      </p:sp>
    </p:spTree>
    <p:extLst>
      <p:ext uri="{BB962C8B-B14F-4D97-AF65-F5344CB8AC3E}">
        <p14:creationId xmlns:p14="http://schemas.microsoft.com/office/powerpoint/2010/main" val="87368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30CC587C-60EF-C488-153F-4C30E392D2B0}"/>
              </a:ext>
            </a:extLst>
          </p:cNvPr>
          <p:cNvSpPr>
            <a:spLocks noGrp="1"/>
          </p:cNvSpPr>
          <p:nvPr>
            <p:ph idx="1"/>
          </p:nvPr>
        </p:nvSpPr>
        <p:spPr>
          <a:xfrm>
            <a:off x="838200" y="538163"/>
            <a:ext cx="10515600" cy="5964238"/>
          </a:xfrm>
        </p:spPr>
        <p:txBody>
          <a:bodyPr>
            <a:normAutofit/>
          </a:bodyPr>
          <a:lstStyle/>
          <a:p>
            <a:pPr marL="0" marR="0" indent="0" algn="just" rtl="1">
              <a:lnSpc>
                <a:spcPct val="150000"/>
              </a:lnSpc>
              <a:spcBef>
                <a:spcPts val="0"/>
              </a:spcBef>
              <a:spcAft>
                <a:spcPts val="1000"/>
              </a:spcAft>
              <a:buNone/>
            </a:pPr>
            <a:r>
              <a:rPr lang="en-US" dirty="0">
                <a:effectLst/>
                <a:latin typeface="Arial" panose="020B0604020202020204" pitchFamily="34" charset="0"/>
                <a:ea typeface="Calibri" panose="020F0502020204030204" pitchFamily="34" charset="0"/>
                <a:cs typeface="Arial" panose="020B0604020202020204" pitchFamily="34" charset="0"/>
              </a:rPr>
              <a:t> </a:t>
            </a:r>
            <a:r>
              <a:rPr lang="ar-SA" dirty="0">
                <a:effectLst/>
                <a:highlight>
                  <a:srgbClr val="FFFF00"/>
                </a:highlight>
                <a:latin typeface="Arial" panose="020B0604020202020204" pitchFamily="34" charset="0"/>
                <a:ea typeface="Calibri" panose="020F0502020204030204" pitchFamily="34" charset="0"/>
                <a:cs typeface="Arial" panose="020B0604020202020204" pitchFamily="34" charset="0"/>
              </a:rPr>
              <a:t>اما التنمية</a:t>
            </a:r>
            <a:r>
              <a:rPr lang="ar-SA" dirty="0">
                <a:effectLst/>
                <a:latin typeface="Arial" panose="020B0604020202020204" pitchFamily="34" charset="0"/>
                <a:ea typeface="Calibri" panose="020F0502020204030204" pitchFamily="34" charset="0"/>
                <a:cs typeface="Arial" panose="020B0604020202020204" pitchFamily="34" charset="0"/>
              </a:rPr>
              <a:t> هي عملية التكامل بين تطور الأدوار الفردية والمهنية والتنظيمية من اجل تحقيق اقصى قدر من الإنتاجية والجودة, وهي عملية طويلة الأجل تحسم لتعزيز الإمكانات والفعاليات اي تمكن الأفراد من التقدم من حالة حالية من الفهم والقدرة الى حالة مستقبلية تتطلب مهارات ومعارف وكفاءات عالية المستوى.</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pPr>
            <a:r>
              <a:rPr lang="ar-SA" dirty="0">
                <a:effectLst/>
                <a:latin typeface="Calibri" panose="020F0502020204030204" pitchFamily="34" charset="0"/>
                <a:ea typeface="Calibri" panose="020F0502020204030204" pitchFamily="34" charset="0"/>
                <a:cs typeface="Arial" panose="020B0604020202020204" pitchFamily="34" charset="0"/>
              </a:rPr>
              <a:t> أي ان </a:t>
            </a:r>
            <a:r>
              <a:rPr lang="ar-SA"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التدريب</a:t>
            </a:r>
            <a:r>
              <a:rPr lang="ar-SA" dirty="0">
                <a:effectLst/>
                <a:latin typeface="Calibri" panose="020F0502020204030204" pitchFamily="34" charset="0"/>
                <a:ea typeface="Calibri" panose="020F0502020204030204" pitchFamily="34" charset="0"/>
                <a:cs typeface="Arial" panose="020B0604020202020204" pitchFamily="34" charset="0"/>
              </a:rPr>
              <a:t> يركز بشكل اساسي على التعليم اي تعليم الأعضاء كيفية اداء وظائفهم الحالية ومساعدتهم على اكتساب المعرفة والمهارات التي يحتاجون اليها ليكونوا مؤدين فعالين.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pPr>
            <a:r>
              <a:rPr lang="ar-SA" dirty="0">
                <a:effectLst/>
                <a:latin typeface="Calibri" panose="020F0502020204030204" pitchFamily="34" charset="0"/>
                <a:ea typeface="Calibri" panose="020F0502020204030204" pitchFamily="34" charset="0"/>
                <a:cs typeface="Arial" panose="020B0604020202020204" pitchFamily="34" charset="0"/>
              </a:rPr>
              <a:t>اما </a:t>
            </a:r>
            <a:r>
              <a:rPr lang="ar-SA"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التنمية</a:t>
            </a:r>
            <a:r>
              <a:rPr lang="ar-SA" dirty="0">
                <a:effectLst/>
                <a:latin typeface="Calibri" panose="020F0502020204030204" pitchFamily="34" charset="0"/>
                <a:ea typeface="Calibri" panose="020F0502020204030204" pitchFamily="34" charset="0"/>
                <a:cs typeface="Arial" panose="020B0604020202020204" pitchFamily="34" charset="0"/>
              </a:rPr>
              <a:t> يركز على بناء المعارف والمهارات للأعضاء حتى يكونوا مستعدين لتحمل مسؤوليات وتحديات جديدة.</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2027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6258B67-8FC9-19C8-F15C-DBBCAB18EF8F}"/>
              </a:ext>
            </a:extLst>
          </p:cNvPr>
          <p:cNvSpPr>
            <a:spLocks noGrp="1"/>
          </p:cNvSpPr>
          <p:nvPr>
            <p:ph type="title"/>
          </p:nvPr>
        </p:nvSpPr>
        <p:spPr/>
        <p:txBody>
          <a:bodyPr/>
          <a:lstStyle/>
          <a:p>
            <a:r>
              <a:rPr lang="ar-IQ" dirty="0"/>
              <a:t>أهداف التدريب و التنمية:- </a:t>
            </a:r>
            <a:endParaRPr lang="en-US" dirty="0"/>
          </a:p>
        </p:txBody>
      </p:sp>
      <p:sp>
        <p:nvSpPr>
          <p:cNvPr id="3" name="عنصر نائب للمحتوى 2">
            <a:extLst>
              <a:ext uri="{FF2B5EF4-FFF2-40B4-BE49-F238E27FC236}">
                <a16:creationId xmlns:a16="http://schemas.microsoft.com/office/drawing/2014/main" xmlns="" id="{097D289F-118C-8806-7B94-DBAED3A8F2A8}"/>
              </a:ext>
            </a:extLst>
          </p:cNvPr>
          <p:cNvSpPr>
            <a:spLocks noGrp="1"/>
          </p:cNvSpPr>
          <p:nvPr>
            <p:ph idx="1"/>
          </p:nvPr>
        </p:nvSpPr>
        <p:spPr>
          <a:xfrm>
            <a:off x="660400" y="1341120"/>
            <a:ext cx="10693400" cy="5080000"/>
          </a:xfrm>
        </p:spPr>
        <p:txBody>
          <a:bodyPr>
            <a:normAutofit fontScale="92500"/>
          </a:bodyPr>
          <a:lstStyle/>
          <a:p>
            <a:pPr marL="0" marR="0" algn="r" rtl="1">
              <a:lnSpc>
                <a:spcPct val="150000"/>
              </a:lnSpc>
              <a:spcBef>
                <a:spcPts val="0"/>
              </a:spcBef>
              <a:spcAft>
                <a:spcPts val="1000"/>
              </a:spcAft>
            </a:pPr>
            <a:r>
              <a:rPr lang="ar-SA" sz="3600" dirty="0">
                <a:effectLst/>
                <a:latin typeface="Calibri" panose="020F0502020204030204" pitchFamily="34" charset="0"/>
                <a:ea typeface="Calibri" panose="020F0502020204030204" pitchFamily="34" charset="0"/>
                <a:cs typeface="Arial" panose="020B0604020202020204" pitchFamily="34" charset="0"/>
              </a:rPr>
              <a:t>1- تعليم الموارد البشرية كيف تنمي جوانب القوة في أدائها الحالي للاستفادة منها بشكل أكثر مستقبلا، وذلك في معارفها أو مهاراتها وسلوكياتها الحالية</a:t>
            </a:r>
            <a:r>
              <a:rPr lang="en-US" sz="3600" dirty="0">
                <a:effectLst/>
                <a:latin typeface="Calibri" panose="020F0502020204030204" pitchFamily="34" charset="0"/>
                <a:ea typeface="Calibri" panose="020F0502020204030204" pitchFamily="34" charset="0"/>
                <a:cs typeface="Arial" panose="020B0604020202020204" pitchFamily="34" charset="0"/>
              </a:rPr>
              <a:t>.</a:t>
            </a:r>
          </a:p>
          <a:p>
            <a:pPr marL="0" marR="0" algn="r" rtl="1">
              <a:lnSpc>
                <a:spcPct val="150000"/>
              </a:lnSpc>
              <a:spcBef>
                <a:spcPts val="0"/>
              </a:spcBef>
              <a:spcAft>
                <a:spcPts val="1000"/>
              </a:spcAft>
            </a:pPr>
            <a:r>
              <a:rPr lang="ar-SA" sz="3600" dirty="0">
                <a:effectLst/>
                <a:latin typeface="Calibri" panose="020F0502020204030204" pitchFamily="34" charset="0"/>
                <a:ea typeface="Calibri" panose="020F0502020204030204" pitchFamily="34" charset="0"/>
                <a:cs typeface="Arial" panose="020B0604020202020204" pitchFamily="34" charset="0"/>
              </a:rPr>
              <a:t>2- إكساب الموارد البشرية معارف ومهارات واتجاهات سلوكية جديدة ومتنوعة لتمكينها من أداء أعمال جديدة في المستقبل تحتاجها المنظمة</a:t>
            </a:r>
            <a:r>
              <a:rPr lang="en-US" sz="36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pPr>
            <a:r>
              <a:rPr lang="ar-SA" sz="3600" dirty="0">
                <a:effectLst/>
                <a:latin typeface="Calibri" panose="020F0502020204030204" pitchFamily="34" charset="0"/>
                <a:ea typeface="Calibri" panose="020F0502020204030204" pitchFamily="34" charset="0"/>
                <a:cs typeface="Arial" panose="020B0604020202020204" pitchFamily="34" charset="0"/>
              </a:rPr>
              <a:t>3- تكييف الموارد البشرية مع تغيرات البيئة التي تضطر المنظمة إلى إدخالها على مجالات العمل فيها.</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4709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BE498C9-5A61-92ED-2554-142831FEAD73}"/>
              </a:ext>
            </a:extLst>
          </p:cNvPr>
          <p:cNvSpPr>
            <a:spLocks noGrp="1"/>
          </p:cNvSpPr>
          <p:nvPr>
            <p:ph type="title"/>
          </p:nvPr>
        </p:nvSpPr>
        <p:spPr>
          <a:xfrm>
            <a:off x="838200" y="365125"/>
            <a:ext cx="10515600" cy="691515"/>
          </a:xfrm>
        </p:spPr>
        <p:txBody>
          <a:bodyPr>
            <a:normAutofit fontScale="90000"/>
          </a:bodyPr>
          <a:lstStyle/>
          <a:p>
            <a:r>
              <a:rPr lang="ar-IQ" dirty="0"/>
              <a:t>مراحل عملية التدريب </a:t>
            </a:r>
            <a:endParaRPr lang="en-US" dirty="0"/>
          </a:p>
        </p:txBody>
      </p:sp>
      <p:sp>
        <p:nvSpPr>
          <p:cNvPr id="3" name="عنصر نائب للمحتوى 2">
            <a:extLst>
              <a:ext uri="{FF2B5EF4-FFF2-40B4-BE49-F238E27FC236}">
                <a16:creationId xmlns:a16="http://schemas.microsoft.com/office/drawing/2014/main" xmlns="" id="{F9EAB117-D686-5D5D-F5BD-FA4E78491256}"/>
              </a:ext>
            </a:extLst>
          </p:cNvPr>
          <p:cNvSpPr>
            <a:spLocks noGrp="1"/>
          </p:cNvSpPr>
          <p:nvPr>
            <p:ph idx="1"/>
          </p:nvPr>
        </p:nvSpPr>
        <p:spPr>
          <a:xfrm>
            <a:off x="838200" y="1056640"/>
            <a:ext cx="10515600" cy="5564188"/>
          </a:xfrm>
        </p:spPr>
        <p:txBody>
          <a:bodyPr>
            <a:normAutofit lnSpcReduction="10000"/>
          </a:bodyPr>
          <a:lstStyle/>
          <a:p>
            <a:pPr marL="0" marR="0" algn="r" rtl="1">
              <a:lnSpc>
                <a:spcPct val="115000"/>
              </a:lnSpc>
              <a:spcBef>
                <a:spcPts val="0"/>
              </a:spcBef>
              <a:spcAft>
                <a:spcPts val="1000"/>
              </a:spcAft>
            </a:pPr>
            <a:r>
              <a:rPr lang="ar-S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1- مرحلة تحديد الاحتياجات التدريبية:-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1000"/>
              </a:spcAft>
            </a:pPr>
            <a:r>
              <a:rPr lang="ar-SA" sz="2400" dirty="0">
                <a:effectLst/>
                <a:latin typeface="Calibri" panose="020F0502020204030204" pitchFamily="34" charset="0"/>
                <a:ea typeface="Calibri" panose="020F0502020204030204" pitchFamily="34" charset="0"/>
                <a:cs typeface="Arial" panose="020B0604020202020204" pitchFamily="34" charset="0"/>
              </a:rPr>
              <a:t>في إطار تخطيط الاحتياجات التدريبية للمنظمة بإمكاننا الإشارة الى إن الاحتياجات التدريبية لا تخرج عن ثلاث مستويات</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1000"/>
              </a:spcAft>
            </a:pPr>
            <a:r>
              <a:rPr lang="ar-SA" sz="2400"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Calibri" panose="020F0502020204030204" pitchFamily="34" charset="0"/>
                <a:cs typeface="Arial" panose="020B0604020202020204" pitchFamily="34" charset="0"/>
              </a:rPr>
              <a:t>( أ- مستوى المنظمة  , ب- مستوى الوظيفة  , ج- مستوى الفرد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أ- </a:t>
            </a:r>
            <a:r>
              <a:rPr lang="ar-SA" sz="2400" b="1" u="sng" dirty="0">
                <a:effectLst/>
                <a:latin typeface="Calibri" panose="020F0502020204030204" pitchFamily="34" charset="0"/>
                <a:ea typeface="Calibri" panose="020F0502020204030204" pitchFamily="34" charset="0"/>
                <a:cs typeface="Arial" panose="020B0604020202020204" pitchFamily="34" charset="0"/>
              </a:rPr>
              <a:t>تحليل الاحتياجات على مستوى المنظمة</a:t>
            </a:r>
            <a:r>
              <a:rPr lang="ar-SA" sz="2400" b="1" dirty="0">
                <a:effectLst/>
                <a:latin typeface="Calibri" panose="020F0502020204030204" pitchFamily="34" charset="0"/>
                <a:ea typeface="Calibri" panose="020F0502020204030204" pitchFamily="34" charset="0"/>
                <a:cs typeface="Arial" panose="020B0604020202020204" pitchFamily="34" charset="0"/>
              </a:rPr>
              <a:t>:-</a:t>
            </a:r>
            <a:r>
              <a:rPr lang="ar-SA" sz="2400" dirty="0">
                <a:effectLst/>
                <a:latin typeface="Calibri" panose="020F0502020204030204" pitchFamily="34" charset="0"/>
                <a:ea typeface="Calibri" panose="020F0502020204030204" pitchFamily="34" charset="0"/>
                <a:cs typeface="Arial" panose="020B0604020202020204" pitchFamily="34" charset="0"/>
              </a:rPr>
              <a:t> لما كان التدريب مرتبط بالسياسات الأخرى بالمنظمة ويساهم في تحقيق أهدافها بكفاءة عالية لذلك لابد من قيام إدارة المنظمة بتحليل اهداف المنظمة ومواردها وخططها والمراحل الزمنية لبلوغ تلك الأهداف ومدى فعالية الموارد المتاحة (البشرية والمادية) في بلوغ تلك الأهداف.</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dirty="0">
                <a:effectLst/>
                <a:latin typeface="Calibri" panose="020F0502020204030204" pitchFamily="34" charset="0"/>
                <a:ea typeface="Calibri" panose="020F0502020204030204" pitchFamily="34" charset="0"/>
                <a:cs typeface="Arial" panose="020B0604020202020204" pitchFamily="34" charset="0"/>
              </a:rPr>
              <a:t> و بإمكان الإدارة وهي بصدد تحليل المتغيرات السابقة الاستعانة بعدد من المؤشرات كمعدلات الإنتاج وتكلفة العمل والغياب و التأخير ودوران العمل حيث تلقي هذه المؤشرات ضوءا على احتياجات التدريب كما ان هذا النوع يساعد في تحديد الإطار العام للمحتوى.</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714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0E1F8364-02C6-B184-F188-46EA181661A5}"/>
              </a:ext>
            </a:extLst>
          </p:cNvPr>
          <p:cNvSpPr>
            <a:spLocks noGrp="1"/>
          </p:cNvSpPr>
          <p:nvPr>
            <p:ph idx="1"/>
          </p:nvPr>
        </p:nvSpPr>
        <p:spPr>
          <a:xfrm>
            <a:off x="447040" y="518160"/>
            <a:ext cx="10906760" cy="5658803"/>
          </a:xfrm>
        </p:spPr>
        <p:txBody>
          <a:bodyPr>
            <a:normAutofit/>
          </a:bodyPr>
          <a:lstStyle/>
          <a:p>
            <a:pPr marL="0" marR="0" algn="just" rtl="1">
              <a:lnSpc>
                <a:spcPct val="150000"/>
              </a:lnSpc>
              <a:spcBef>
                <a:spcPts val="0"/>
              </a:spcBef>
              <a:spcAft>
                <a:spcPts val="1000"/>
              </a:spcAft>
            </a:pP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ar-SA" sz="2400" b="1" dirty="0">
                <a:effectLst/>
                <a:latin typeface="Arial" panose="020B0604020202020204" pitchFamily="34" charset="0"/>
                <a:ea typeface="Calibri" panose="020F0502020204030204" pitchFamily="34" charset="0"/>
                <a:cs typeface="Arial" panose="020B0604020202020204" pitchFamily="34" charset="0"/>
              </a:rPr>
              <a:t>ب</a:t>
            </a:r>
            <a:r>
              <a:rPr lang="ar-SA" sz="2400" b="1" u="sng" dirty="0">
                <a:effectLst/>
                <a:latin typeface="Arial" panose="020B0604020202020204" pitchFamily="34" charset="0"/>
                <a:ea typeface="Calibri" panose="020F0502020204030204" pitchFamily="34" charset="0"/>
                <a:cs typeface="Arial" panose="020B0604020202020204" pitchFamily="34" charset="0"/>
              </a:rPr>
              <a:t>- تحليل الوظائف والعمليات</a:t>
            </a:r>
            <a:r>
              <a:rPr lang="en-US" sz="2400" b="1" u="sng" dirty="0">
                <a:effectLst/>
                <a:latin typeface="Calibri" panose="020F0502020204030204" pitchFamily="34" charset="0"/>
                <a:ea typeface="Calibri" panose="020F0502020204030204" pitchFamily="34" charset="0"/>
                <a:cs typeface="Arial" panose="020B0604020202020204" pitchFamily="34" charset="0"/>
              </a:rPr>
              <a:t>:</a:t>
            </a:r>
            <a:r>
              <a:rPr lang="en-US" sz="2400" b="1"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Calibri" panose="020F0502020204030204" pitchFamily="34" charset="0"/>
                <a:cs typeface="Arial" panose="020B0604020202020204" pitchFamily="34" charset="0"/>
              </a:rPr>
              <a:t>-</a:t>
            </a:r>
            <a:r>
              <a:rPr lang="ar-SA" sz="2400" dirty="0">
                <a:effectLst/>
                <a:latin typeface="Calibri" panose="020F0502020204030204" pitchFamily="34" charset="0"/>
                <a:ea typeface="Calibri" panose="020F0502020204030204" pitchFamily="34" charset="0"/>
                <a:cs typeface="Arial" panose="020B0604020202020204" pitchFamily="34" charset="0"/>
              </a:rPr>
              <a:t> إن تحليل العمل والوظيفة يساعد على تحديد معايير العمل في وظيفة معينة وكذلك تحديد الحد الادنى للصفات والمهارات والقدرات والمؤهلات المطلوبة في شاغل الوظيفة لكي يتمكن من تحقيق الأداء الجيد، و </a:t>
            </a:r>
            <a:r>
              <a:rPr lang="ar-SA" sz="2400" dirty="0" err="1">
                <a:effectLst/>
                <a:latin typeface="Calibri" panose="020F0502020204030204" pitchFamily="34" charset="0"/>
                <a:ea typeface="Calibri" panose="020F0502020204030204" pitchFamily="34" charset="0"/>
                <a:cs typeface="Arial" panose="020B0604020202020204" pitchFamily="34" charset="0"/>
              </a:rPr>
              <a:t>بناءا</a:t>
            </a:r>
            <a:r>
              <a:rPr lang="ar-SA" sz="2400" dirty="0">
                <a:effectLst/>
                <a:latin typeface="Calibri" panose="020F0502020204030204" pitchFamily="34" charset="0"/>
                <a:ea typeface="Calibri" panose="020F0502020204030204" pitchFamily="34" charset="0"/>
                <a:cs typeface="Arial" panose="020B0604020202020204" pitchFamily="34" charset="0"/>
              </a:rPr>
              <a:t> على ذلك يتم في هذه الخطوة مقارنة الطريقة التي يتبعها الفرد في إداء عمله مع وصف الوظيفة ومواصفاتها وكذلك الوقوف على رأي المشرف المباشر في الطريقة التي يؤدي بها الموظف عمله وما إذا كانت تحتاج الى تحسين وماهي تفاصيل ذلك التحسن. ومن المستحسن أخذ رأي الموظف نفسه في الطرق التي يجب أن يؤدى بها العمل.</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ج-</a:t>
            </a:r>
            <a:r>
              <a:rPr lang="ar-SA" sz="2400" b="1" u="sng" dirty="0">
                <a:effectLst/>
                <a:latin typeface="Calibri" panose="020F0502020204030204" pitchFamily="34" charset="0"/>
                <a:ea typeface="Calibri" panose="020F0502020204030204" pitchFamily="34" charset="0"/>
                <a:cs typeface="Arial" panose="020B0604020202020204" pitchFamily="34" charset="0"/>
              </a:rPr>
              <a:t> تحليل الفرد:-</a:t>
            </a:r>
            <a:r>
              <a:rPr lang="ar-SA" sz="2400" u="sng"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تنصب عملية تحليل الفرد هنا على الموظف نفسه وليس على العمل حيث تقوم الإدارة بتحليل الفرد فتدرس قدراته الحالية والقدرات والمهارات الجديدة التي يمكنه تعلمها واستيعابها وتطبيقها في عملها الحالي والمستقبلي. ولتقدير الاحتياجات في أي من المستويات الثلاثة سواء أكانت أنية أو مستقبلية يمكن استخدام عدة أساليب لجمع المعلومات وهي المقابلة و الاستبيان والملاحظة وتقارير العمل وتقارير تقويم الأداء.</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6721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EA95BB5F-F7D7-4B56-C0F5-CAF68C4955D4}"/>
              </a:ext>
            </a:extLst>
          </p:cNvPr>
          <p:cNvSpPr>
            <a:spLocks noGrp="1"/>
          </p:cNvSpPr>
          <p:nvPr>
            <p:ph idx="1"/>
          </p:nvPr>
        </p:nvSpPr>
        <p:spPr>
          <a:xfrm>
            <a:off x="436880" y="365760"/>
            <a:ext cx="11277600" cy="6238240"/>
          </a:xfrm>
        </p:spPr>
        <p:txBody>
          <a:bodyPr>
            <a:normAutofit fontScale="92500"/>
          </a:bodyPr>
          <a:lstStyle/>
          <a:p>
            <a:pPr marL="0" marR="0" algn="just" rtl="1">
              <a:lnSpc>
                <a:spcPct val="150000"/>
              </a:lnSpc>
              <a:spcBef>
                <a:spcPts val="0"/>
              </a:spcBef>
              <a:spcAft>
                <a:spcPts val="1000"/>
              </a:spcAft>
            </a:pPr>
            <a:r>
              <a:rPr lang="ar-S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2- مرحلة تحديد الأهداف:-</a:t>
            </a:r>
            <a:r>
              <a:rPr lang="ar-SA" sz="2400" b="1"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من البرامج التدريبية عندما تتحدد الحاجة الفعلية للتدريب ويتضح للإدارة أنه هناك قدرة على الأداء وليس عدم الرغبة تبدأ المرحلة الثانية من مراحل تصميم عملية التدريب وهي مرحلة تحديد الأهداف المرجوة من البرامج التدريبية المزمع تنفيذها . ولا بد أن تحدد هذه الأهداف بشكل واضح وصحيح وقابل للقياس من أجل تنفيذ المراحل اللاحقة.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3- مرحلة تنفيذ التدريب</a:t>
            </a:r>
            <a:r>
              <a:rPr lang="en-US"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ar-S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ar-SA" sz="2400" dirty="0">
                <a:effectLst/>
                <a:latin typeface="Calibri" panose="020F0502020204030204" pitchFamily="34" charset="0"/>
                <a:ea typeface="Calibri" panose="020F0502020204030204" pitchFamily="34" charset="0"/>
                <a:cs typeface="Arial" panose="020B0604020202020204" pitchFamily="34" charset="0"/>
              </a:rPr>
              <a:t> تتضمن هذه المرحلة ثلاث جوانب مترابطة متكاملة هي:-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أ- تصميم البرنامج التدريبي:</a:t>
            </a:r>
            <a:r>
              <a:rPr lang="ar-SA" sz="2400" dirty="0">
                <a:effectLst/>
                <a:latin typeface="Calibri" panose="020F0502020204030204" pitchFamily="34" charset="0"/>
                <a:ea typeface="Calibri" panose="020F0502020204030204" pitchFamily="34" charset="0"/>
                <a:cs typeface="Arial" panose="020B0604020202020204" pitchFamily="34" charset="0"/>
              </a:rPr>
              <a:t> وهي عملية تعنى بتحديد الأهداف التدريبية و انتقاء مفردات البرامج وتتابعها وتوقيتاتها والاساليب التي ستعتمد وشروط المشاركة بالبرنامج ومعايير تقويم وقياس فاعلية البرنامج.</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Calibri" panose="020F0502020204030204" pitchFamily="34" charset="0"/>
                <a:cs typeface="Arial" panose="020B0604020202020204" pitchFamily="34" charset="0"/>
              </a:rPr>
              <a:t>ب - ادارة البرنامج التدريبي</a:t>
            </a:r>
            <a:r>
              <a:rPr lang="en-US" sz="2400" b="1"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Calibri" panose="020F0502020204030204" pitchFamily="34" charset="0"/>
                <a:cs typeface="Arial" panose="020B0604020202020204" pitchFamily="34" charset="0"/>
              </a:rPr>
              <a:t>-</a:t>
            </a:r>
            <a:r>
              <a:rPr lang="ar-SA" sz="2400" dirty="0">
                <a:effectLst/>
                <a:latin typeface="Calibri" panose="020F0502020204030204" pitchFamily="34" charset="0"/>
                <a:ea typeface="Calibri" panose="020F0502020204030204" pitchFamily="34" charset="0"/>
                <a:cs typeface="Arial" panose="020B0604020202020204" pitchFamily="34" charset="0"/>
              </a:rPr>
              <a:t> وهي مجموعة التحضيرات والإجراءات والأعمال التي تتطلبها طبيعة اقامة البرنامج التدريبي ,وعلى الرغم من اختلاف هذه الفعاليات باختلاف الجهة التي تقيم البرنامج فان على إدارة البرنامج التدريبي مراعاة القيام بأمور عديدة على مستوى المتدربين والمدربين والتسهيلات التدريبية وانعقاد البرنامج وما بعد انعقاد البرنامج.</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ج- تحديد الطرق المستخدمة في التدريب:-</a:t>
            </a:r>
            <a:r>
              <a:rPr lang="ar-SA" sz="2400" dirty="0">
                <a:effectLst/>
                <a:latin typeface="Calibri" panose="020F0502020204030204" pitchFamily="34" charset="0"/>
                <a:ea typeface="Calibri" panose="020F0502020204030204" pitchFamily="34" charset="0"/>
                <a:cs typeface="Arial" panose="020B0604020202020204" pitchFamily="34" charset="0"/>
              </a:rPr>
              <a:t> هناك تعدد كبير في هذه الطرق ولكل طريقة </a:t>
            </a:r>
            <a:r>
              <a:rPr lang="ar-SA" sz="2400" dirty="0" err="1">
                <a:effectLst/>
                <a:latin typeface="Calibri" panose="020F0502020204030204" pitchFamily="34" charset="0"/>
                <a:ea typeface="Calibri" panose="020F0502020204030204" pitchFamily="34" charset="0"/>
                <a:cs typeface="Arial" panose="020B0604020202020204" pitchFamily="34" charset="0"/>
              </a:rPr>
              <a:t>إجابياتها</a:t>
            </a:r>
            <a:r>
              <a:rPr lang="ar-SA" sz="2400" dirty="0">
                <a:effectLst/>
                <a:latin typeface="Calibri" panose="020F0502020204030204" pitchFamily="34" charset="0"/>
                <a:ea typeface="Calibri" panose="020F0502020204030204" pitchFamily="34" charset="0"/>
                <a:cs typeface="Arial" panose="020B0604020202020204" pitchFamily="34" charset="0"/>
              </a:rPr>
              <a:t> وسلبياتها.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5070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668742C-D0AC-D1D3-C31E-6D0137B434D3}"/>
              </a:ext>
            </a:extLst>
          </p:cNvPr>
          <p:cNvSpPr>
            <a:spLocks noGrp="1"/>
          </p:cNvSpPr>
          <p:nvPr>
            <p:ph type="title"/>
          </p:nvPr>
        </p:nvSpPr>
        <p:spPr/>
        <p:txBody>
          <a:bodyPr/>
          <a:lstStyle/>
          <a:p>
            <a:r>
              <a:rPr lang="ar-IQ" dirty="0"/>
              <a:t>4 - مرحلة متابعة وتقويم فعالية التدريب: - </a:t>
            </a:r>
            <a:endParaRPr lang="en-US" dirty="0"/>
          </a:p>
        </p:txBody>
      </p:sp>
      <p:sp>
        <p:nvSpPr>
          <p:cNvPr id="3" name="عنصر نائب للمحتوى 2">
            <a:extLst>
              <a:ext uri="{FF2B5EF4-FFF2-40B4-BE49-F238E27FC236}">
                <a16:creationId xmlns:a16="http://schemas.microsoft.com/office/drawing/2014/main" xmlns="" id="{AC2F1836-B93D-21A4-54B9-8ECB4380FE60}"/>
              </a:ext>
            </a:extLst>
          </p:cNvPr>
          <p:cNvSpPr>
            <a:spLocks noGrp="1"/>
          </p:cNvSpPr>
          <p:nvPr>
            <p:ph idx="1"/>
          </p:nvPr>
        </p:nvSpPr>
        <p:spPr/>
        <p:txBody>
          <a:bodyPr>
            <a:normAutofit/>
          </a:bodyPr>
          <a:lstStyle/>
          <a:p>
            <a:r>
              <a:rPr lang="ar-SA" sz="3200" dirty="0">
                <a:effectLst/>
                <a:latin typeface="Calibri" panose="020F0502020204030204" pitchFamily="34" charset="0"/>
                <a:ea typeface="Calibri" panose="020F0502020204030204" pitchFamily="34" charset="0"/>
                <a:cs typeface="Arial" panose="020B0604020202020204" pitchFamily="34" charset="0"/>
              </a:rPr>
              <a:t>التدريب كأي وظيفة من الوظائف الأخرى لإدارة الموارد البشرية لا بد من تقويمه ومتابعته لغرض تحديد مدى فعاليته ذلك لان وجود الكادر التدريبي أو مجموعة من المحاضرات أو المواضيع لا يضمن حدوث التعلم لدى المتدرب وعليه فان مسؤولية إدارة الموارد البشرية لا تنحصر في تحديد الحاجة الى التدريب ومن يحتاج للتدريب ونوعيته بل تمتد لتثبت بأساليب علمية إن هذه الاحتياجات قد تمت تلبيتها بواسطة البرنامج التدريبي وعليه يكون تعريف تقويم التدريب بأنه الإجراءات التي تستخدمها الإدارة من أجل قياس كفاءة البرنامج التدريبي ومدى نجاحه في تحقيق الأهداف المحددة وقياس كفاءة المتدربين ومدى التغيير الذي أحدثه فيهم وكذلك لقياس كفاءة المدربين</a:t>
            </a:r>
            <a:r>
              <a:rPr lang="en-US" sz="3200" dirty="0">
                <a:effectLst/>
                <a:latin typeface="Calibri" panose="020F0502020204030204" pitchFamily="34" charset="0"/>
                <a:ea typeface="Calibri" panose="020F050202020403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402575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F749ED76-5A14-44DA-DBDD-87B3EE95CB86}"/>
              </a:ext>
            </a:extLst>
          </p:cNvPr>
          <p:cNvSpPr>
            <a:spLocks noGrp="1"/>
          </p:cNvSpPr>
          <p:nvPr>
            <p:ph idx="1"/>
          </p:nvPr>
        </p:nvSpPr>
        <p:spPr>
          <a:xfrm>
            <a:off x="838200" y="569167"/>
            <a:ext cx="10515600" cy="5607796"/>
          </a:xfrm>
        </p:spPr>
        <p:txBody>
          <a:bodyPr>
            <a:normAutofit/>
          </a:bodyPr>
          <a:lstStyle/>
          <a:p>
            <a:pPr marL="0" marR="0" algn="just" rtl="1">
              <a:lnSpc>
                <a:spcPct val="150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تشمل عملية التوظيف على عدة مراحل يمكن توضحيها بالتالي:-</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1- تحديد الاحتياجات من الموارد البشرية كما ونوعا</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IQ" sz="1800" dirty="0">
                <a:effectLst/>
                <a:latin typeface="Calibri" panose="020F0502020204030204" pitchFamily="34" charset="0"/>
                <a:ea typeface="Calibri" panose="020F0502020204030204" pitchFamily="34" charset="0"/>
                <a:cs typeface="Arial" panose="020B0604020202020204" pitchFamily="34" charset="0"/>
              </a:rPr>
              <a:t>2</a:t>
            </a:r>
            <a:r>
              <a:rPr lang="ar-SA" sz="1800" dirty="0">
                <a:effectLst/>
                <a:latin typeface="Calibri" panose="020F0502020204030204" pitchFamily="34" charset="0"/>
                <a:ea typeface="Calibri" panose="020F0502020204030204" pitchFamily="34" charset="0"/>
                <a:cs typeface="Arial" panose="020B0604020202020204" pitchFamily="34" charset="0"/>
              </a:rPr>
              <a:t>- الإعلان والترغيب</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3- تلقي الطلبات من المتقدمين</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4- فحص الطلبات وتحديد المرشحين للتعيين</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5- تحديد من سيطبق علية من المرشحين طرق الاختيار</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IQ" sz="1800" dirty="0">
                <a:effectLst/>
                <a:latin typeface="Calibri" panose="020F0502020204030204" pitchFamily="34" charset="0"/>
                <a:ea typeface="Calibri" panose="020F0502020204030204" pitchFamily="34" charset="0"/>
                <a:cs typeface="Arial" panose="020B0604020202020204" pitchFamily="34" charset="0"/>
              </a:rPr>
              <a:t>6</a:t>
            </a:r>
            <a:r>
              <a:rPr lang="ar-SA" sz="1800" dirty="0">
                <a:effectLst/>
                <a:latin typeface="Calibri" panose="020F0502020204030204" pitchFamily="34" charset="0"/>
                <a:ea typeface="Calibri" panose="020F0502020204030204" pitchFamily="34" charset="0"/>
                <a:cs typeface="Arial" panose="020B0604020202020204" pitchFamily="34" charset="0"/>
              </a:rPr>
              <a:t>-  إعداد قائمة بأسماء المرشحين للتعبين.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7- إعداد أسماء المقبولين للوظائف المعلن عنها</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8- صدور قرار التعيين</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IQ" sz="1800" dirty="0">
                <a:effectLst/>
                <a:latin typeface="Calibri" panose="020F0502020204030204" pitchFamily="34" charset="0"/>
                <a:ea typeface="Calibri" panose="020F0502020204030204" pitchFamily="34" charset="0"/>
                <a:cs typeface="Arial" panose="020B0604020202020204" pitchFamily="34" charset="0"/>
              </a:rPr>
              <a:t>9</a:t>
            </a:r>
            <a:r>
              <a:rPr lang="fa-IR"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التوجيه.</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 </a:t>
            </a:r>
            <a:r>
              <a:rPr lang="ar-IQ" sz="1800" dirty="0">
                <a:effectLst/>
                <a:latin typeface="Calibri" panose="020F0502020204030204" pitchFamily="34" charset="0"/>
                <a:ea typeface="Calibri" panose="020F0502020204030204" pitchFamily="34" charset="0"/>
                <a:cs typeface="Arial" panose="020B0604020202020204" pitchFamily="34" charset="0"/>
              </a:rPr>
              <a:t>10</a:t>
            </a:r>
            <a:r>
              <a:rPr lang="ar-SA" sz="1800" dirty="0">
                <a:effectLst/>
                <a:latin typeface="Calibri" panose="020F0502020204030204" pitchFamily="34" charset="0"/>
                <a:ea typeface="Calibri" panose="020F0502020204030204" pitchFamily="34" charset="0"/>
                <a:cs typeface="Arial" panose="020B0604020202020204" pitchFamily="34" charset="0"/>
              </a:rPr>
              <a:t>- فترة الاختبار</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15000"/>
              </a:lnSpc>
              <a:spcBef>
                <a:spcPts val="0"/>
              </a:spcBef>
              <a:spcAft>
                <a:spcPts val="1000"/>
              </a:spcAft>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11- التثبيت في الوظيفة</a:t>
            </a:r>
            <a:r>
              <a:rPr lang="en-US" sz="1800" dirty="0">
                <a:effectLst/>
                <a:latin typeface="Calibri" panose="020F0502020204030204" pitchFamily="34" charset="0"/>
                <a:ea typeface="Calibri" panose="020F050202020403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2564977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9D63183-ACC5-BC53-6376-17166DEC9EF0}"/>
              </a:ext>
            </a:extLst>
          </p:cNvPr>
          <p:cNvSpPr>
            <a:spLocks noGrp="1"/>
          </p:cNvSpPr>
          <p:nvPr>
            <p:ph type="title"/>
          </p:nvPr>
        </p:nvSpPr>
        <p:spPr>
          <a:xfrm>
            <a:off x="838200" y="365125"/>
            <a:ext cx="10515600" cy="925195"/>
          </a:xfrm>
        </p:spPr>
        <p:txBody>
          <a:bodyPr/>
          <a:lstStyle/>
          <a:p>
            <a:r>
              <a:rPr lang="ar-IQ" dirty="0"/>
              <a:t>عوامل نجاح برنامج التدريب</a:t>
            </a:r>
            <a:endParaRPr lang="en-US" dirty="0"/>
          </a:p>
        </p:txBody>
      </p:sp>
      <p:sp>
        <p:nvSpPr>
          <p:cNvPr id="3" name="عنصر نائب للمحتوى 2">
            <a:extLst>
              <a:ext uri="{FF2B5EF4-FFF2-40B4-BE49-F238E27FC236}">
                <a16:creationId xmlns:a16="http://schemas.microsoft.com/office/drawing/2014/main" xmlns="" id="{88F58256-6D02-B116-EF83-ED265A2E05BE}"/>
              </a:ext>
            </a:extLst>
          </p:cNvPr>
          <p:cNvSpPr>
            <a:spLocks noGrp="1"/>
          </p:cNvSpPr>
          <p:nvPr>
            <p:ph idx="1"/>
          </p:nvPr>
        </p:nvSpPr>
        <p:spPr>
          <a:xfrm>
            <a:off x="426720" y="1402080"/>
            <a:ext cx="11572240" cy="5232400"/>
          </a:xfrm>
        </p:spPr>
        <p:txBody>
          <a:bodyPr>
            <a:normAutofit/>
          </a:bodyPr>
          <a:lstStyle/>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ان التدريب يهدف الى احداث تغيير في انماط سلوك الفرد المتدرب، و في طريقة ادائه لعمله ، و هذه عملية صعبة ، لان طريقة الفرد في ادائه لعمله و المهارات التي اكتسبها ، و القدرات التي يستخدمها ، كلها تمثل انكاسا لشخصيته و يمثل نجاح البرنامج التدريبي في تحقيق اهدافه – المتمثلة في التغيير المطلوب في انماط سلوك المتدربين – انعكاسا مباشرا للنجاح في سياسات و برامج ادارة الافراد في المجالات الاخرى.</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ان نجاح البرنامج التدريبي لا يعتمد فقط على الدقة في تحديد الاحتياجات التدريبية، بل يعتمد على عدة عوامل اخرى اهمها:-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1- مناسبة البرنامج التدريبي لمطلوبات العمل.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2- اتصاف البرنامج التدريبي بالمرونة.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3- معرفة نتائج التدريب.</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4- قناعة المتدربين بحاجتهم للتدريب.</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sz="2000" dirty="0">
                <a:effectLst/>
                <a:latin typeface="Calibri" panose="020F0502020204030204" pitchFamily="34" charset="0"/>
                <a:ea typeface="Calibri" panose="020F0502020204030204" pitchFamily="34" charset="0"/>
                <a:cs typeface="Arial" panose="020B0604020202020204" pitchFamily="34" charset="0"/>
              </a:rPr>
              <a:t>5- تنظيم المادة التدريبية.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93456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3EADF6E-F2C5-175D-F4DC-C77C4DFFAEFC}"/>
              </a:ext>
            </a:extLst>
          </p:cNvPr>
          <p:cNvSpPr>
            <a:spLocks noGrp="1"/>
          </p:cNvSpPr>
          <p:nvPr>
            <p:ph type="title"/>
          </p:nvPr>
        </p:nvSpPr>
        <p:spPr>
          <a:xfrm>
            <a:off x="838200" y="365125"/>
            <a:ext cx="10515600" cy="894715"/>
          </a:xfrm>
        </p:spPr>
        <p:txBody>
          <a:bodyPr/>
          <a:lstStyle/>
          <a:p>
            <a:r>
              <a:rPr lang="ar-IQ" dirty="0"/>
              <a:t>قياس و تقييم الاداء</a:t>
            </a:r>
            <a:endParaRPr lang="en-US" dirty="0"/>
          </a:p>
        </p:txBody>
      </p:sp>
      <p:sp>
        <p:nvSpPr>
          <p:cNvPr id="3" name="عنصر نائب للمحتوى 2">
            <a:extLst>
              <a:ext uri="{FF2B5EF4-FFF2-40B4-BE49-F238E27FC236}">
                <a16:creationId xmlns:a16="http://schemas.microsoft.com/office/drawing/2014/main" xmlns="" id="{5AC2447E-D053-3590-7A8F-36CD7D85D33C}"/>
              </a:ext>
            </a:extLst>
          </p:cNvPr>
          <p:cNvSpPr>
            <a:spLocks noGrp="1"/>
          </p:cNvSpPr>
          <p:nvPr>
            <p:ph idx="1"/>
          </p:nvPr>
        </p:nvSpPr>
        <p:spPr>
          <a:xfrm>
            <a:off x="477520" y="1259840"/>
            <a:ext cx="11277600" cy="5374640"/>
          </a:xfrm>
        </p:spPr>
        <p:txBody>
          <a:bodyPr>
            <a:normAutofit lnSpcReduction="10000"/>
          </a:bodyPr>
          <a:lstStyle/>
          <a:p>
            <a:pPr marL="0" marR="0" indent="0" algn="just" rtl="1">
              <a:lnSpc>
                <a:spcPct val="150000"/>
              </a:lnSpc>
              <a:spcBef>
                <a:spcPts val="0"/>
              </a:spcBef>
              <a:spcAft>
                <a:spcPts val="1000"/>
              </a:spcAft>
              <a:buNone/>
              <a:tabLst>
                <a:tab pos="4718685" algn="l"/>
              </a:tabLst>
            </a:pPr>
            <a:r>
              <a:rPr lang="ar-AE" b="1" dirty="0">
                <a:effectLst/>
                <a:latin typeface="Calibri" panose="020F0502020204030204" pitchFamily="34" charset="0"/>
                <a:ea typeface="Calibri" panose="020F0502020204030204" pitchFamily="34" charset="0"/>
                <a:cs typeface="Arial" panose="020B0604020202020204" pitchFamily="34" charset="0"/>
              </a:rPr>
              <a:t>المقدمة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لا يمكن لأي منظمة الاستغناء عن عملية تقويم اداء العاملين لديها طالما امتلكت اهدافا محددة مسبقا وتسعى الى تحقيقها بمواصفات معينة ضمن زمن معلوم، وتحرص في الوقت نفسه على تحقيق العدالة في مكافأة هؤلاء العاملين وتعزيز ولائهم لها.</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كما انه عندما تسعى المنظمة إلى تحقيق ميزة تنافسية عن طريق العاملين، فإنها لا بد أن تدير سلوكيات ونتائج أعمال هـؤلاء العاملين، ومن ثم فإن أهم التحديات التي تواجه المديرين في المنظمات الحديثة هي إدارة أداء العاملين، وقد جرى العرف على استخدام أساليب تقييم الأداء على أساس أنه .. الوسيلة الأساسية لإدارة الأداء.</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2917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73089DF-F657-3250-F188-C3BB2590C380}"/>
              </a:ext>
            </a:extLst>
          </p:cNvPr>
          <p:cNvSpPr>
            <a:spLocks noGrp="1"/>
          </p:cNvSpPr>
          <p:nvPr>
            <p:ph type="title"/>
          </p:nvPr>
        </p:nvSpPr>
        <p:spPr>
          <a:xfrm>
            <a:off x="838200" y="365125"/>
            <a:ext cx="10515600" cy="732155"/>
          </a:xfrm>
        </p:spPr>
        <p:txBody>
          <a:bodyPr/>
          <a:lstStyle/>
          <a:p>
            <a:r>
              <a:rPr lang="ar-IQ" dirty="0"/>
              <a:t>مفاهيم تقييم الأداء: </a:t>
            </a:r>
            <a:endParaRPr lang="en-US" dirty="0"/>
          </a:p>
        </p:txBody>
      </p:sp>
      <p:sp>
        <p:nvSpPr>
          <p:cNvPr id="3" name="عنصر نائب للمحتوى 2">
            <a:extLst>
              <a:ext uri="{FF2B5EF4-FFF2-40B4-BE49-F238E27FC236}">
                <a16:creationId xmlns:a16="http://schemas.microsoft.com/office/drawing/2014/main" xmlns="" id="{A6EE5E33-B9E9-55EA-B3EE-B9B817DFCCCE}"/>
              </a:ext>
            </a:extLst>
          </p:cNvPr>
          <p:cNvSpPr>
            <a:spLocks noGrp="1"/>
          </p:cNvSpPr>
          <p:nvPr>
            <p:ph idx="1"/>
          </p:nvPr>
        </p:nvSpPr>
        <p:spPr>
          <a:xfrm>
            <a:off x="838200" y="1097280"/>
            <a:ext cx="10515600" cy="5395595"/>
          </a:xfrm>
        </p:spPr>
        <p:txBody>
          <a:bodyPr>
            <a:normAutofit fontScale="85000" lnSpcReduction="10000"/>
          </a:bodyPr>
          <a:lstStyle/>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أورد الباحثون عدة تعريفات لتقييم الأداء </a:t>
            </a:r>
            <a:r>
              <a:rPr lang="en-US" dirty="0">
                <a:effectLst/>
                <a:latin typeface="Calibri" panose="020F0502020204030204" pitchFamily="34" charset="0"/>
                <a:ea typeface="Calibri" panose="020F0502020204030204" pitchFamily="34" charset="0"/>
                <a:cs typeface="Arial" panose="020B0604020202020204" pitchFamily="34" charset="0"/>
              </a:rPr>
              <a:t>Performance appraisal</a:t>
            </a:r>
            <a:r>
              <a:rPr lang="ar-AE" dirty="0">
                <a:effectLst/>
                <a:latin typeface="Calibri" panose="020F0502020204030204" pitchFamily="34" charset="0"/>
                <a:ea typeface="Calibri" panose="020F0502020204030204" pitchFamily="34" charset="0"/>
                <a:cs typeface="Arial" panose="020B0604020202020204" pitchFamily="34" charset="0"/>
              </a:rPr>
              <a:t> حيث عرفه ‏(343.</a:t>
            </a:r>
            <a:r>
              <a:rPr lang="en-US" dirty="0">
                <a:effectLst/>
                <a:latin typeface="Calibri" panose="020F0502020204030204" pitchFamily="34" charset="0"/>
                <a:ea typeface="Calibri" panose="020F0502020204030204" pitchFamily="34" charset="0"/>
                <a:cs typeface="Arial" panose="020B0604020202020204" pitchFamily="34" charset="0"/>
              </a:rPr>
              <a:t>Noe, et.al., </a:t>
            </a:r>
            <a:r>
              <a:rPr lang="ar-AE" dirty="0">
                <a:effectLst/>
                <a:latin typeface="Calibri" panose="020F0502020204030204" pitchFamily="34" charset="0"/>
                <a:ea typeface="Calibri" panose="020F0502020204030204" pitchFamily="34" charset="0"/>
                <a:cs typeface="Arial" panose="020B0604020202020204" pitchFamily="34" charset="0"/>
              </a:rPr>
              <a:t>2008</a:t>
            </a:r>
            <a:r>
              <a:rPr lang="en-US" dirty="0">
                <a:effectLst/>
                <a:latin typeface="Calibri" panose="020F0502020204030204" pitchFamily="34" charset="0"/>
                <a:ea typeface="Calibri" panose="020F0502020204030204" pitchFamily="34" charset="0"/>
                <a:cs typeface="Arial" panose="020B0604020202020204" pitchFamily="34" charset="0"/>
              </a:rPr>
              <a:t>, P</a:t>
            </a:r>
            <a:r>
              <a:rPr lang="ar-AE" dirty="0">
                <a:effectLst/>
                <a:latin typeface="Calibri" panose="020F0502020204030204" pitchFamily="34" charset="0"/>
                <a:ea typeface="Calibri" panose="020F0502020204030204" pitchFamily="34" charset="0"/>
                <a:cs typeface="Arial" panose="020B0604020202020204" pitchFamily="34" charset="0"/>
              </a:rPr>
              <a:t>) بأنه العملية التي تتحقق من خلالها المنشأة من قدرة الموظف على أداء واجباته الوظيفية .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بينما عرفه (عمران، ص ٢٩٤) بانه عملية تحليل وتقييم أداء العاملين لعملهم، وقياس مدى صلاحيتهم وكفاءتهم في النهوض بأعباء الوظائف الحالية التي يشغلونها وتحمل مسئولياتها، وإمكانيات تقلدهم لمناصب ووظائف ذات مستوى أعلى.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و عرفه (،2017،310،</a:t>
            </a:r>
            <a:r>
              <a:rPr lang="en-US" dirty="0" err="1">
                <a:effectLst/>
                <a:latin typeface="Calibri" panose="020F0502020204030204" pitchFamily="34" charset="0"/>
                <a:ea typeface="Calibri" panose="020F0502020204030204" pitchFamily="34" charset="0"/>
                <a:cs typeface="Arial" panose="020B0604020202020204" pitchFamily="34" charset="0"/>
              </a:rPr>
              <a:t>Dessler</a:t>
            </a:r>
            <a:r>
              <a:rPr lang="ar-AE" dirty="0">
                <a:effectLst/>
                <a:latin typeface="Calibri" panose="020F0502020204030204" pitchFamily="34" charset="0"/>
                <a:ea typeface="Calibri" panose="020F0502020204030204" pitchFamily="34" charset="0"/>
                <a:cs typeface="Arial" panose="020B0604020202020204" pitchFamily="34" charset="0"/>
              </a:rPr>
              <a:t>‏ ‏) بأنه عملية تقييم الأداء الماضي والحاضر للفرد بالنسبة لمعدلات أدائه.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AE" dirty="0">
                <a:effectLst/>
                <a:latin typeface="Calibri" panose="020F0502020204030204" pitchFamily="34" charset="0"/>
                <a:ea typeface="Calibri" panose="020F0502020204030204" pitchFamily="34" charset="0"/>
                <a:cs typeface="Arial" panose="020B0604020202020204" pitchFamily="34" charset="0"/>
              </a:rPr>
              <a:t>كذلك يمكن تعريفه بأنه هو الاجراء المنظم لتقويم اداء الموظف لعمله حاليا، و امكانية تقويمه مستقبلا.      </a:t>
            </a:r>
            <a:r>
              <a:rPr lang="ar-SA" dirty="0">
                <a:effectLst/>
                <a:latin typeface="Calibri" panose="020F0502020204030204" pitchFamily="34" charset="0"/>
                <a:ea typeface="Calibri" panose="020F0502020204030204" pitchFamily="34" charset="0"/>
                <a:cs typeface="Arial" panose="020B0604020202020204" pitchFamily="34" charset="0"/>
              </a:rPr>
              <a:t>(السالم وصالح،2014 ،166)</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346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820630F-C372-B780-EE59-BC970E9796F2}"/>
              </a:ext>
            </a:extLst>
          </p:cNvPr>
          <p:cNvSpPr>
            <a:spLocks noGrp="1"/>
          </p:cNvSpPr>
          <p:nvPr>
            <p:ph type="title"/>
          </p:nvPr>
        </p:nvSpPr>
        <p:spPr>
          <a:xfrm>
            <a:off x="838200" y="365125"/>
            <a:ext cx="10515600" cy="843915"/>
          </a:xfrm>
        </p:spPr>
        <p:txBody>
          <a:bodyPr/>
          <a:lstStyle/>
          <a:p>
            <a:r>
              <a:rPr lang="ar-IQ" dirty="0"/>
              <a:t>اهداف عملية تقييم الأداء :- </a:t>
            </a:r>
            <a:endParaRPr lang="en-US" dirty="0"/>
          </a:p>
        </p:txBody>
      </p:sp>
      <p:sp>
        <p:nvSpPr>
          <p:cNvPr id="3" name="عنصر نائب للمحتوى 2">
            <a:extLst>
              <a:ext uri="{FF2B5EF4-FFF2-40B4-BE49-F238E27FC236}">
                <a16:creationId xmlns:a16="http://schemas.microsoft.com/office/drawing/2014/main" xmlns="" id="{062A2052-76C2-C494-D2E5-35CCAE4B6CE1}"/>
              </a:ext>
            </a:extLst>
          </p:cNvPr>
          <p:cNvSpPr>
            <a:spLocks noGrp="1"/>
          </p:cNvSpPr>
          <p:nvPr>
            <p:ph idx="1"/>
          </p:nvPr>
        </p:nvSpPr>
        <p:spPr>
          <a:xfrm>
            <a:off x="386080" y="1209040"/>
            <a:ext cx="11419840" cy="5310188"/>
          </a:xfrm>
        </p:spPr>
        <p:txBody>
          <a:bodyPr>
            <a:normAutofit lnSpcReduction="10000"/>
          </a:bodyPr>
          <a:lstStyle/>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يمكن تلخيص اهم اهداف تقييم الاداء بالاتي:-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1- يزود تقييم الاداء متخذي القرارات في المنظمة بمعلومات عن اداء العاملين وهل هو اداء مُرضٍ أم غير مرض.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2- يساعد تقييم الاداء المسؤولين في المنظمة على الحكم على مدى اسهام العاملين في تحقيق اهداف المنظمة، وعلى انجازهم الشخصي.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3-  يشكل تقييم الاداء اداة لتقويم ضعف العاملين واقتراح اجراءات لتحسين ادائهم وقد يأخذ التحسين شكل تدريب داخل المنظمة أو خارجها.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4- يسهم تقييم الاداء في اقتراح المكافآت المالية المناسبة للعاملين، ففي ضوء المعلومات التي يحصل عليها من تقييم الاداء يمكن زيادة رواتب العاملين او انقاصها بل ويمكن اقتراح نظام حوافز معين لهم.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5- يعتبر تقييم الاداء وسيلة تغذية راجعة ، فهو يبين المطلوب من العاملين وفق معايير اداء معينة.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5068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03B464A-4F46-4144-6D7F-A3F8947AD0CC}"/>
              </a:ext>
            </a:extLst>
          </p:cNvPr>
          <p:cNvSpPr>
            <a:spLocks noGrp="1"/>
          </p:cNvSpPr>
          <p:nvPr>
            <p:ph type="title"/>
          </p:nvPr>
        </p:nvSpPr>
        <p:spPr/>
        <p:txBody>
          <a:bodyPr/>
          <a:lstStyle/>
          <a:p>
            <a:r>
              <a:rPr lang="ar-IQ" dirty="0"/>
              <a:t>خطوات عملية تقييم الاداء </a:t>
            </a:r>
            <a:endParaRPr lang="en-US" dirty="0"/>
          </a:p>
        </p:txBody>
      </p:sp>
      <p:sp>
        <p:nvSpPr>
          <p:cNvPr id="3" name="عنصر نائب للمحتوى 2">
            <a:extLst>
              <a:ext uri="{FF2B5EF4-FFF2-40B4-BE49-F238E27FC236}">
                <a16:creationId xmlns:a16="http://schemas.microsoft.com/office/drawing/2014/main" xmlns="" id="{F5507637-59AB-CA5F-3562-ED813E409202}"/>
              </a:ext>
            </a:extLst>
          </p:cNvPr>
          <p:cNvSpPr>
            <a:spLocks noGrp="1"/>
          </p:cNvSpPr>
          <p:nvPr>
            <p:ph idx="1"/>
          </p:nvPr>
        </p:nvSpPr>
        <p:spPr/>
        <p:txBody>
          <a:bodyPr>
            <a:normAutofit/>
          </a:bodyPr>
          <a:lstStyle/>
          <a:p>
            <a:pPr marL="0" marR="0" algn="just" rtl="1">
              <a:lnSpc>
                <a:spcPct val="150000"/>
              </a:lnSpc>
              <a:spcBef>
                <a:spcPts val="0"/>
              </a:spcBef>
              <a:spcAft>
                <a:spcPts val="0"/>
              </a:spcAft>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ان عملية تقويم الاداء عملية معقدة تتداخل فيها عوامل عديدة ويتوخى من ورائها تحقيق اهداف عديدة على درجة كبيرة من الاهمية الأمر الذي يتطلب من القائمين عليها التخطيط جيدا واتباع خطوات منطقية متسلسلة لكي تحقق الأهداف المنشودة</a:t>
            </a:r>
            <a:r>
              <a:rPr lang="en-US" dirty="0">
                <a:effectLst/>
                <a:latin typeface="Calibri" panose="020F0502020204030204" pitchFamily="34" charset="0"/>
                <a:ea typeface="Calibri" panose="020F0502020204030204" pitchFamily="34" charset="0"/>
                <a:cs typeface="Arial" panose="020B0604020202020204" pitchFamily="34" charset="0"/>
              </a:rPr>
              <a:t>.</a:t>
            </a:r>
          </a:p>
          <a:p>
            <a:pPr marL="0" marR="0" algn="r" rtl="1">
              <a:lnSpc>
                <a:spcPct val="150000"/>
              </a:lnSpc>
              <a:spcBef>
                <a:spcPts val="0"/>
              </a:spcBef>
              <a:spcAft>
                <a:spcPts val="1000"/>
              </a:spcAft>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وعلى الرغم من اختلاف خطوات تقويم اداء العاملين من مؤسسة الى أخرى، لكننا نستطيع وضع الخطوط العامة لهذه الخطوات على النحو التالي:-</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4000" dirty="0"/>
          </a:p>
        </p:txBody>
      </p:sp>
    </p:spTree>
    <p:extLst>
      <p:ext uri="{BB962C8B-B14F-4D97-AF65-F5344CB8AC3E}">
        <p14:creationId xmlns:p14="http://schemas.microsoft.com/office/powerpoint/2010/main" val="2945044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8C8FD8B7-10EF-AB1A-A6B1-6021680E7CAA}"/>
              </a:ext>
            </a:extLst>
          </p:cNvPr>
          <p:cNvSpPr>
            <a:spLocks noGrp="1"/>
          </p:cNvSpPr>
          <p:nvPr>
            <p:ph idx="1"/>
          </p:nvPr>
        </p:nvSpPr>
        <p:spPr>
          <a:xfrm>
            <a:off x="650240" y="568960"/>
            <a:ext cx="11054080" cy="6092508"/>
          </a:xfrm>
        </p:spPr>
        <p:txBody>
          <a:bodyPr>
            <a:normAutofit/>
          </a:bodyPr>
          <a:lstStyle/>
          <a:p>
            <a:pPr marL="0" marR="0" algn="r" rtl="1">
              <a:lnSpc>
                <a:spcPct val="150000"/>
              </a:lnSpc>
              <a:spcBef>
                <a:spcPts val="0"/>
              </a:spcBef>
              <a:spcAft>
                <a:spcPts val="0"/>
              </a:spcAft>
              <a:tabLst>
                <a:tab pos="4718685" algn="l"/>
              </a:tabLst>
            </a:pPr>
            <a:r>
              <a:rPr lang="ar-IQ" sz="2400" b="1" dirty="0">
                <a:effectLst/>
                <a:latin typeface="Calibri" panose="020F0502020204030204" pitchFamily="34" charset="0"/>
                <a:ea typeface="Calibri" panose="020F0502020204030204" pitchFamily="34" charset="0"/>
                <a:cs typeface="Arial" panose="020B0604020202020204" pitchFamily="34" charset="0"/>
              </a:rPr>
              <a:t>1</a:t>
            </a:r>
            <a:r>
              <a:rPr lang="en-US" sz="2400" b="1" dirty="0">
                <a:effectLst/>
                <a:latin typeface="Calibri" panose="020F0502020204030204" pitchFamily="34" charset="0"/>
                <a:ea typeface="Calibri" panose="020F0502020204030204" pitchFamily="34" charset="0"/>
                <a:cs typeface="Arial" panose="020B0604020202020204" pitchFamily="34" charset="0"/>
              </a:rPr>
              <a:t> - </a:t>
            </a:r>
            <a:r>
              <a:rPr lang="ar-SA" sz="2400" b="1" dirty="0">
                <a:effectLst/>
                <a:latin typeface="Calibri" panose="020F0502020204030204" pitchFamily="34" charset="0"/>
                <a:ea typeface="Calibri" panose="020F0502020204030204" pitchFamily="34" charset="0"/>
                <a:cs typeface="Arial" panose="020B0604020202020204" pitchFamily="34" charset="0"/>
              </a:rPr>
              <a:t>تحديد متطلبات التقويم واهدافه:-</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0"/>
              </a:spcAft>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وفي هذه الخطوة تقوم ادارة الموارد البشرية بتحديد المهارات والنتائج والانجازات المراد تقويمها وقياسها. ويمكن استخلاص هذه العناصر من نموذج وصف الوظيفة، أو من نموذج مخصص لقياس متطلبات معينة من الموظف، وقد تندرج هذه المتطلبات في عدة تقسيمات مثل </a:t>
            </a:r>
            <a:r>
              <a:rPr lang="ar-SA" sz="2400" b="1" dirty="0">
                <a:effectLst/>
                <a:latin typeface="Calibri" panose="020F0502020204030204" pitchFamily="34" charset="0"/>
                <a:ea typeface="Calibri" panose="020F0502020204030204" pitchFamily="34" charset="0"/>
                <a:cs typeface="Arial" panose="020B0604020202020204" pitchFamily="34" charset="0"/>
              </a:rPr>
              <a:t>:( نوعية العمل المنجز، مدى التعاون مع الآخرين، درجة الابتكار في الأداء).</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0"/>
              </a:spcAft>
              <a:tabLst>
                <a:tab pos="4718685" algn="l"/>
              </a:tabLst>
            </a:pPr>
            <a:r>
              <a:rPr lang="ar-SA" sz="2400" b="1" u="sng" dirty="0">
                <a:effectLst/>
                <a:latin typeface="Calibri" panose="020F0502020204030204" pitchFamily="34" charset="0"/>
                <a:ea typeface="Calibri" panose="020F0502020204030204" pitchFamily="34" charset="0"/>
                <a:cs typeface="Arial" panose="020B0604020202020204" pitchFamily="34" charset="0"/>
              </a:rPr>
              <a:t>2- تحديد الطريقة المناسبة للتقييم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0"/>
              </a:spcAft>
              <a:tabLst>
                <a:tab pos="4718685"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بالرغم من وجود أكثر من طريقة واحدة لتقويم اداء العاملين الا ان اختيار الطريقة المناسبة امر جدير بالاهتمام لان الطريقة المختارة ستصبح المحور الذي ترتكز عليه العلاقة بين الموظف ورئيسه وليس بمستغرب أن يكون لدينا عدة نماذج وطرق للتقويم في اطار المنظمة الواحدة. فقد يكون لدينا نموذج تقويم اداء رجال الانتاج يختلف تماما عن نموذج تقويم اداء رجال المبيعات.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1205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60DAA2F6-7D67-769E-8FD2-6D4C83C25CE8}"/>
              </a:ext>
            </a:extLst>
          </p:cNvPr>
          <p:cNvSpPr>
            <a:spLocks noGrp="1"/>
          </p:cNvSpPr>
          <p:nvPr>
            <p:ph idx="1"/>
          </p:nvPr>
        </p:nvSpPr>
        <p:spPr>
          <a:xfrm>
            <a:off x="335280" y="406400"/>
            <a:ext cx="11521440" cy="6106160"/>
          </a:xfrm>
        </p:spPr>
        <p:txBody>
          <a:bodyPr>
            <a:normAutofit/>
          </a:bodyPr>
          <a:lstStyle/>
          <a:p>
            <a:pPr marL="0" marR="0" algn="r" rtl="1">
              <a:lnSpc>
                <a:spcPct val="150000"/>
              </a:lnSpc>
              <a:spcBef>
                <a:spcPts val="0"/>
              </a:spcBef>
              <a:spcAft>
                <a:spcPts val="0"/>
              </a:spcAft>
              <a:tabLst>
                <a:tab pos="4718685" algn="l"/>
              </a:tabLst>
            </a:pPr>
            <a:r>
              <a:rPr lang="ar-SA" b="1" u="sng" dirty="0">
                <a:effectLst/>
                <a:latin typeface="Calibri" panose="020F0502020204030204" pitchFamily="34" charset="0"/>
                <a:ea typeface="Calibri" panose="020F0502020204030204" pitchFamily="34" charset="0"/>
                <a:cs typeface="Arial" panose="020B0604020202020204" pitchFamily="34" charset="0"/>
              </a:rPr>
              <a:t>3- تدريب المشرفين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0"/>
              </a:spcAft>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يجب تدريب الرؤساء او المشرفين على كيفية تقويم الاداء بطريقة دقيقة وعادلة وكيفية مناقشة نتائج التقويم مع مرؤوسيهم ذلك لان اي خلل في هذه العملية الحساسة جدا سينعكس على الروح المعنوية للمرؤوسين، وعلى انتاجيتهم نظرا لارتباطهما بمواضيع عديدة كالترقية والمكافآت والعلاوات او تخطيط الاحتياجات البشرية مستقبلا</a:t>
            </a:r>
            <a:r>
              <a:rPr lang="en-US" dirty="0">
                <a:effectLst/>
                <a:latin typeface="Calibri" panose="020F0502020204030204" pitchFamily="34" charset="0"/>
                <a:ea typeface="Calibri" panose="020F0502020204030204" pitchFamily="34" charset="0"/>
                <a:cs typeface="Arial" panose="020B0604020202020204" pitchFamily="34" charset="0"/>
              </a:rPr>
              <a:t>.</a:t>
            </a:r>
          </a:p>
          <a:p>
            <a:pPr marL="0" marR="0" algn="r" rtl="1">
              <a:lnSpc>
                <a:spcPct val="150000"/>
              </a:lnSpc>
              <a:spcBef>
                <a:spcPts val="0"/>
              </a:spcBef>
              <a:spcAft>
                <a:spcPts val="0"/>
              </a:spcAft>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0"/>
              </a:spcAft>
              <a:tabLst>
                <a:tab pos="4718685" algn="l"/>
              </a:tabLst>
            </a:pPr>
            <a:r>
              <a:rPr lang="ar-SA" b="1" u="sng" dirty="0">
                <a:effectLst/>
                <a:latin typeface="Calibri" panose="020F0502020204030204" pitchFamily="34" charset="0"/>
                <a:ea typeface="Calibri" panose="020F0502020204030204" pitchFamily="34" charset="0"/>
                <a:cs typeface="Arial" panose="020B0604020202020204" pitchFamily="34" charset="0"/>
              </a:rPr>
              <a:t>٤</a:t>
            </a:r>
            <a:r>
              <a:rPr lang="en-US" b="1" u="sng" dirty="0">
                <a:effectLst/>
                <a:latin typeface="Calibri" panose="020F0502020204030204" pitchFamily="34" charset="0"/>
                <a:ea typeface="Calibri" panose="020F0502020204030204" pitchFamily="34" charset="0"/>
                <a:cs typeface="Arial" panose="020B0604020202020204" pitchFamily="34" charset="0"/>
              </a:rPr>
              <a:t> - </a:t>
            </a:r>
            <a:r>
              <a:rPr lang="ar-SA" b="1" u="sng" dirty="0">
                <a:effectLst/>
                <a:latin typeface="Calibri" panose="020F0502020204030204" pitchFamily="34" charset="0"/>
                <a:ea typeface="Calibri" panose="020F0502020204030204" pitchFamily="34" charset="0"/>
                <a:cs typeface="Arial" panose="020B0604020202020204" pitchFamily="34" charset="0"/>
              </a:rPr>
              <a:t>مناقشة طرق التقييم مع الموظفين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0"/>
              </a:spcAft>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قبل تنفيذ عملية التقويم يجب أن يناقش الرئيس مع المرؤوسين الطريقة المستخدمة في التقويم، واهداف هذا التقويم وماهي العناصر التي سيركز عليها التقويم والفوائد المتوقع الحصول عليها.</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sz="4000" dirty="0"/>
          </a:p>
        </p:txBody>
      </p:sp>
    </p:spTree>
    <p:extLst>
      <p:ext uri="{BB962C8B-B14F-4D97-AF65-F5344CB8AC3E}">
        <p14:creationId xmlns:p14="http://schemas.microsoft.com/office/powerpoint/2010/main" val="2207425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2C84F2B9-3CE0-5B2B-F5F8-32195A0BC88A}"/>
              </a:ext>
            </a:extLst>
          </p:cNvPr>
          <p:cNvSpPr>
            <a:spLocks noGrp="1"/>
          </p:cNvSpPr>
          <p:nvPr>
            <p:ph idx="1"/>
          </p:nvPr>
        </p:nvSpPr>
        <p:spPr>
          <a:xfrm>
            <a:off x="243840" y="497840"/>
            <a:ext cx="11704320" cy="5679123"/>
          </a:xfrm>
        </p:spPr>
        <p:txBody>
          <a:bodyPr>
            <a:normAutofit fontScale="92500"/>
          </a:bodyPr>
          <a:lstStyle/>
          <a:p>
            <a:pPr marL="0" marR="0" indent="0" algn="r" rtl="1">
              <a:lnSpc>
                <a:spcPct val="150000"/>
              </a:lnSpc>
              <a:spcBef>
                <a:spcPts val="0"/>
              </a:spcBef>
              <a:spcAft>
                <a:spcPts val="0"/>
              </a:spcAft>
              <a:buNone/>
              <a:tabLst>
                <a:tab pos="4718685" algn="l"/>
              </a:tabLst>
            </a:pPr>
            <a:r>
              <a:rPr lang="ar-SA" sz="3200" b="1" u="sng" dirty="0">
                <a:effectLst/>
                <a:latin typeface="Calibri" panose="020F0502020204030204" pitchFamily="34" charset="0"/>
                <a:ea typeface="Calibri" panose="020F0502020204030204" pitchFamily="34" charset="0"/>
                <a:cs typeface="Arial" panose="020B0604020202020204" pitchFamily="34" charset="0"/>
              </a:rPr>
              <a:t>ه - وضع معايير للمقارنة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0"/>
              </a:spcAft>
              <a:buNone/>
              <a:tabLst>
                <a:tab pos="4718685" algn="l"/>
              </a:tabLst>
            </a:pPr>
            <a:r>
              <a:rPr lang="ar-SA" sz="3200" dirty="0">
                <a:effectLst/>
                <a:latin typeface="Calibri" panose="020F0502020204030204" pitchFamily="34" charset="0"/>
                <a:ea typeface="Calibri" panose="020F0502020204030204" pitchFamily="34" charset="0"/>
                <a:cs typeface="Arial" panose="020B0604020202020204" pitchFamily="34" charset="0"/>
              </a:rPr>
              <a:t>الهدف من تقويم الاداء هو قياس مدى التزام الموظف بمتطلبات العمل. وهذا يعني أن هذه المتطلبات يجب أن تحدد مسبقا في شكل معايير كمية أو نوعية أو زمنية وقياس سلوك الموظف و اداءه في العمل في ضوء هذه المعايير بعيدا عن التحيز الشخصي او الانفعالي للرئيس.</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0"/>
              </a:spcAft>
              <a:buNone/>
              <a:tabLst>
                <a:tab pos="4718685" algn="l"/>
              </a:tabLst>
            </a:pPr>
            <a:r>
              <a:rPr lang="ar-SA" sz="3200" dirty="0">
                <a:effectLst/>
                <a:latin typeface="Calibri" panose="020F0502020204030204" pitchFamily="34" charset="0"/>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50000"/>
              </a:lnSpc>
              <a:spcBef>
                <a:spcPts val="0"/>
              </a:spcBef>
              <a:spcAft>
                <a:spcPts val="0"/>
              </a:spcAft>
              <a:buNone/>
              <a:tabLst>
                <a:tab pos="4718685" algn="l"/>
              </a:tabLst>
            </a:pPr>
            <a:r>
              <a:rPr lang="ar-SA" sz="3200" b="1" u="sng" dirty="0">
                <a:effectLst/>
                <a:latin typeface="Calibri" panose="020F0502020204030204" pitchFamily="34" charset="0"/>
                <a:ea typeface="Calibri" panose="020F0502020204030204" pitchFamily="34" charset="0"/>
                <a:cs typeface="Arial" panose="020B0604020202020204" pitchFamily="34" charset="0"/>
              </a:rPr>
              <a:t>6- اتخاذ القرارات الادارية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ar-SA" sz="3200" dirty="0">
                <a:effectLst/>
                <a:latin typeface="Calibri" panose="020F0502020204030204" pitchFamily="34" charset="0"/>
                <a:ea typeface="Calibri" panose="020F0502020204030204" pitchFamily="34" charset="0"/>
                <a:cs typeface="Arial" panose="020B0604020202020204" pitchFamily="34" charset="0"/>
              </a:rPr>
              <a:t> وتتمثل هذه القرارات بنواحي عديدة مثل النقل، أو اعادة التكليف الوظيفي، أو الترقية او تنزيل الدرجة، أو الفصل... الخ</a:t>
            </a:r>
            <a:r>
              <a:rPr lang="en-US" sz="3200" dirty="0">
                <a:effectLst/>
                <a:latin typeface="Calibri" panose="020F0502020204030204" pitchFamily="34" charset="0"/>
                <a:ea typeface="Calibri" panose="020F0502020204030204" pitchFamily="34" charset="0"/>
                <a:cs typeface="Arial" panose="020B0604020202020204" pitchFamily="34" charset="0"/>
              </a:rPr>
              <a:t>.</a:t>
            </a:r>
            <a:r>
              <a:rPr lang="en-US" sz="3200" dirty="0">
                <a:effectLst/>
                <a:latin typeface="Arial" panose="020B0604020202020204" pitchFamily="34" charset="0"/>
                <a:ea typeface="Calibri" panose="020F0502020204030204" pitchFamily="34" charset="0"/>
              </a:rPr>
              <a:t> </a:t>
            </a:r>
            <a:endParaRPr lang="en-US" sz="4400" dirty="0"/>
          </a:p>
        </p:txBody>
      </p:sp>
    </p:spTree>
    <p:extLst>
      <p:ext uri="{BB962C8B-B14F-4D97-AF65-F5344CB8AC3E}">
        <p14:creationId xmlns:p14="http://schemas.microsoft.com/office/powerpoint/2010/main" val="1023749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B19DF44-42DC-C636-EDCA-55888854B004}"/>
              </a:ext>
            </a:extLst>
          </p:cNvPr>
          <p:cNvSpPr>
            <a:spLocks noGrp="1"/>
          </p:cNvSpPr>
          <p:nvPr>
            <p:ph type="title"/>
          </p:nvPr>
        </p:nvSpPr>
        <p:spPr>
          <a:xfrm>
            <a:off x="838200" y="365125"/>
            <a:ext cx="10515600" cy="600075"/>
          </a:xfrm>
        </p:spPr>
        <p:txBody>
          <a:bodyPr>
            <a:normAutofit fontScale="90000"/>
          </a:bodyPr>
          <a:lstStyle/>
          <a:p>
            <a:r>
              <a:rPr lang="ar-IQ" dirty="0"/>
              <a:t>الاطراف التي تقوم بتقييم الاداء:- </a:t>
            </a:r>
            <a:endParaRPr lang="en-US" dirty="0"/>
          </a:p>
        </p:txBody>
      </p:sp>
      <p:sp>
        <p:nvSpPr>
          <p:cNvPr id="3" name="عنصر نائب للمحتوى 2">
            <a:extLst>
              <a:ext uri="{FF2B5EF4-FFF2-40B4-BE49-F238E27FC236}">
                <a16:creationId xmlns:a16="http://schemas.microsoft.com/office/drawing/2014/main" xmlns="" id="{842D287B-DC8B-F696-DF57-2F6922991966}"/>
              </a:ext>
            </a:extLst>
          </p:cNvPr>
          <p:cNvSpPr>
            <a:spLocks noGrp="1"/>
          </p:cNvSpPr>
          <p:nvPr>
            <p:ph idx="1"/>
          </p:nvPr>
        </p:nvSpPr>
        <p:spPr>
          <a:xfrm>
            <a:off x="304800" y="883920"/>
            <a:ext cx="11704320" cy="5781040"/>
          </a:xfrm>
        </p:spPr>
        <p:txBody>
          <a:bodyPr>
            <a:normAutofit lnSpcReduction="10000"/>
          </a:bodyPr>
          <a:lstStyle/>
          <a:p>
            <a:pPr marL="0" marR="0" indent="0" algn="just" rtl="1">
              <a:lnSpc>
                <a:spcPct val="150000"/>
              </a:lnSpc>
              <a:spcBef>
                <a:spcPts val="0"/>
              </a:spcBef>
              <a:spcAft>
                <a:spcPts val="1000"/>
              </a:spcAft>
              <a:buNone/>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1- </a:t>
            </a:r>
            <a:r>
              <a:rPr lang="ar-SA" b="1" dirty="0">
                <a:effectLst/>
                <a:latin typeface="Calibri" panose="020F0502020204030204" pitchFamily="34" charset="0"/>
                <a:ea typeface="Calibri" panose="020F0502020204030204" pitchFamily="34" charset="0"/>
                <a:cs typeface="Arial" panose="020B0604020202020204" pitchFamily="34" charset="0"/>
              </a:rPr>
              <a:t>تقييم المشرف :-</a:t>
            </a:r>
            <a:r>
              <a:rPr lang="ar-SA" dirty="0">
                <a:effectLst/>
                <a:latin typeface="Calibri" panose="020F0502020204030204" pitchFamily="34" charset="0"/>
                <a:ea typeface="Calibri" panose="020F0502020204030204" pitchFamily="34" charset="0"/>
                <a:cs typeface="Arial" panose="020B0604020202020204" pitchFamily="34" charset="0"/>
              </a:rPr>
              <a:t> يعتبر المشرف الرئيس المباشر للموظف و من المفروض ان يكون اكثر الناس معرفة بعمل مرؤوسه، و من ثم يفترض ان يكون تقييمه صادقا موضوعيا.</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2- </a:t>
            </a:r>
            <a:r>
              <a:rPr lang="ar-SA" b="1" dirty="0">
                <a:effectLst/>
                <a:latin typeface="Calibri" panose="020F0502020204030204" pitchFamily="34" charset="0"/>
                <a:ea typeface="Calibri" panose="020F0502020204030204" pitchFamily="34" charset="0"/>
                <a:cs typeface="Arial" panose="020B0604020202020204" pitchFamily="34" charset="0"/>
              </a:rPr>
              <a:t>تقييم زملاء العمل:-</a:t>
            </a:r>
            <a:r>
              <a:rPr lang="ar-SA" dirty="0">
                <a:effectLst/>
                <a:latin typeface="Calibri" panose="020F0502020204030204" pitchFamily="34" charset="0"/>
                <a:ea typeface="Calibri" panose="020F0502020204030204" pitchFamily="34" charset="0"/>
                <a:cs typeface="Arial" panose="020B0604020202020204" pitchFamily="34" charset="0"/>
              </a:rPr>
              <a:t> يستخدم هذا المدخل حين يكون بين الموظف و زملائه اتصالات و علاقات عمل مستمرة و لا بد لنجاحه من توفر قدر من الثقة بين الموظف و زملائه و من مزاياه انه يزود متخذي القرارات بمعلومات قيمة لا سيما عندما لا تكون لديهم وسيلة للاتصال المباشر مع الموظف.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4718685" algn="l"/>
              </a:tabLst>
            </a:pPr>
            <a:r>
              <a:rPr lang="ar-SA" dirty="0">
                <a:effectLst/>
                <a:latin typeface="Calibri" panose="020F0502020204030204" pitchFamily="34" charset="0"/>
                <a:ea typeface="Calibri" panose="020F0502020204030204" pitchFamily="34" charset="0"/>
                <a:cs typeface="Arial" panose="020B0604020202020204" pitchFamily="34" charset="0"/>
              </a:rPr>
              <a:t>3-  </a:t>
            </a:r>
            <a:r>
              <a:rPr lang="ar-SA" b="1" dirty="0">
                <a:effectLst/>
                <a:latin typeface="Calibri" panose="020F0502020204030204" pitchFamily="34" charset="0"/>
                <a:ea typeface="Calibri" panose="020F0502020204030204" pitchFamily="34" charset="0"/>
                <a:cs typeface="Arial" panose="020B0604020202020204" pitchFamily="34" charset="0"/>
              </a:rPr>
              <a:t>التقييم الذاتي</a:t>
            </a:r>
            <a:r>
              <a:rPr lang="en-US" dirty="0">
                <a:effectLst/>
                <a:latin typeface="Calibri" panose="020F0502020204030204" pitchFamily="34" charset="0"/>
                <a:ea typeface="Calibri" panose="020F0502020204030204" pitchFamily="34" charset="0"/>
                <a:cs typeface="Arial" panose="020B0604020202020204" pitchFamily="34" charset="0"/>
              </a:rPr>
              <a:t>:</a:t>
            </a:r>
            <a:r>
              <a:rPr lang="ar-SA" dirty="0">
                <a:effectLst/>
                <a:latin typeface="Calibri" panose="020F0502020204030204" pitchFamily="34" charset="0"/>
                <a:ea typeface="Calibri" panose="020F0502020204030204" pitchFamily="34" charset="0"/>
                <a:cs typeface="Arial" panose="020B0604020202020204" pitchFamily="34" charset="0"/>
              </a:rPr>
              <a:t>- ويستخدم هذا المدخل من قبل موظفين لأغراض تطويرية وليس لأغراض اصدار حكم على اداء معين، وقد يستخدمه موظف أو عامل يعمل في بيئة منعزلة عن الآخرين ومن مزايا هذا المدخل انه يشرك الموظف في عملية التقييم ويساعد في تحديد ادوار الموظف و تقليص فرص الصراع في الادوار.</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6251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4ED2BEA7-DACA-13D7-5558-892CE658CF43}"/>
              </a:ext>
            </a:extLst>
          </p:cNvPr>
          <p:cNvSpPr>
            <a:spLocks noGrp="1"/>
          </p:cNvSpPr>
          <p:nvPr>
            <p:ph idx="1"/>
          </p:nvPr>
        </p:nvSpPr>
        <p:spPr>
          <a:xfrm>
            <a:off x="838200" y="1026160"/>
            <a:ext cx="10515600" cy="5150803"/>
          </a:xfrm>
        </p:spPr>
        <p:txBody>
          <a:bodyPr>
            <a:normAutofit/>
          </a:bodyPr>
          <a:lstStyle/>
          <a:p>
            <a:r>
              <a:rPr lang="ar-SA" sz="4000" dirty="0">
                <a:effectLst/>
                <a:latin typeface="Calibri" panose="020F0502020204030204" pitchFamily="34" charset="0"/>
                <a:ea typeface="Calibri" panose="020F0502020204030204" pitchFamily="34" charset="0"/>
                <a:cs typeface="Arial" panose="020B0604020202020204" pitchFamily="34" charset="0"/>
              </a:rPr>
              <a:t>- </a:t>
            </a:r>
            <a:r>
              <a:rPr lang="ar-SA" sz="4000" b="1" dirty="0">
                <a:effectLst/>
                <a:latin typeface="Calibri" panose="020F0502020204030204" pitchFamily="34" charset="0"/>
                <a:ea typeface="Calibri" panose="020F0502020204030204" pitchFamily="34" charset="0"/>
                <a:cs typeface="Arial" panose="020B0604020202020204" pitchFamily="34" charset="0"/>
              </a:rPr>
              <a:t>تقييم خبراء خارجيين</a:t>
            </a:r>
            <a:r>
              <a:rPr lang="ar-SA" sz="4000" dirty="0">
                <a:effectLst/>
                <a:latin typeface="Calibri" panose="020F0502020204030204" pitchFamily="34" charset="0"/>
                <a:ea typeface="Calibri" panose="020F0502020204030204" pitchFamily="34" charset="0"/>
                <a:cs typeface="Arial" panose="020B0604020202020204" pitchFamily="34" charset="0"/>
              </a:rPr>
              <a:t>:- قد يكون المقيم الخارجي واحدا أو أكثر، ولهذا النوع من التقييم ميزة تتمثل في أن المقيم الخارجي قد يعطي صورة موضوعية، ولا يكون مندمجا في عمليات التنافس والاحتكاك الذاتي اليومي مع الموظفين ولكن من محاذير هذا المدخل انه يتطلب مالاً ونفقة قد لا تطيقهما المنظمة. كما أن المقيم الخارجي قد لا يكون لديه الوقت الكافي لمعرفة ابعاد عمل الموظف وتشابكاته، وقد تخدعه المظاهر الخارجية الشكلية. ويستخدم هذا النوع من التقييم لتقييم وظائف على درجة كبيرة من الخطورة والحساسية</a:t>
            </a:r>
            <a:r>
              <a:rPr lang="en-US" sz="40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8962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321F34EB-EF11-7BFF-7826-1DA742909051}"/>
              </a:ext>
            </a:extLst>
          </p:cNvPr>
          <p:cNvSpPr>
            <a:spLocks noGrp="1"/>
          </p:cNvSpPr>
          <p:nvPr>
            <p:ph idx="1"/>
          </p:nvPr>
        </p:nvSpPr>
        <p:spPr>
          <a:xfrm>
            <a:off x="838200" y="737118"/>
            <a:ext cx="10515600" cy="5439845"/>
          </a:xfrm>
        </p:spPr>
        <p:txBody>
          <a:bodyPr>
            <a:normAutofit/>
          </a:bodyPr>
          <a:lstStyle/>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كما يعرف </a:t>
            </a:r>
            <a:r>
              <a:rPr lang="ar-SA" sz="2400" b="1" dirty="0">
                <a:effectLst/>
                <a:latin typeface="Calibri" panose="020F0502020204030204" pitchFamily="34" charset="0"/>
                <a:ea typeface="Calibri" panose="020F0502020204030204" pitchFamily="34" charset="0"/>
                <a:cs typeface="Arial" panose="020B0604020202020204" pitchFamily="34" charset="0"/>
              </a:rPr>
              <a:t>التوظيف</a:t>
            </a:r>
            <a:r>
              <a:rPr lang="ar-SA" sz="2400" dirty="0">
                <a:effectLst/>
                <a:latin typeface="Calibri" panose="020F0502020204030204" pitchFamily="34" charset="0"/>
                <a:ea typeface="Calibri" panose="020F0502020204030204" pitchFamily="34" charset="0"/>
                <a:cs typeface="Arial" panose="020B0604020202020204" pitchFamily="34" charset="0"/>
              </a:rPr>
              <a:t> بأنه العملية الإدارية التي تقتضي من المنظمة الإعلان عن وترغيب الموارد البشرية المؤهلة للعمل في المنظمة ثم اختيار وتعيين أفضل العناصر المتقدمة للعمل لمساعدتها في تحقيق أهدافها.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وللتوظيف أهداف يمكن إيجازها فيما يلي</a:t>
            </a:r>
            <a:r>
              <a:rPr lang="en-US" sz="2400" b="1"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1- تحقيق الكفاءة والفاعلية في استخدام الموارد البشرية في المنظمة</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2</a:t>
            </a:r>
            <a:r>
              <a:rPr lang="ar-SA" sz="2400" dirty="0">
                <a:effectLst/>
                <a:latin typeface="Calibri" panose="020F0502020204030204" pitchFamily="34" charset="0"/>
                <a:ea typeface="Calibri" panose="020F0502020204030204" pitchFamily="34" charset="0"/>
                <a:cs typeface="Arial" panose="020B0604020202020204" pitchFamily="34" charset="0"/>
              </a:rPr>
              <a:t>- تطوير قدرات العاملين في المنظمة ومهارتهم</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3- إشباع حاجات العاملين الشخصية وربط ذلك بتحقيق أهداف المنظمة.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4- الوصول إلى الحد الأقصى من مساهمة العاملين في تحقيق أهداف المنظمة</a:t>
            </a:r>
            <a:r>
              <a:rPr lang="en-US" sz="2400" dirty="0">
                <a:effectLst/>
                <a:latin typeface="Calibri" panose="020F0502020204030204" pitchFamily="34" charset="0"/>
                <a:ea typeface="Calibri" panose="020F0502020204030204" pitchFamily="34" charset="0"/>
                <a:cs typeface="Arial" panose="020B0604020202020204" pitchFamily="34" charset="0"/>
              </a:rPr>
              <a:t>.</a:t>
            </a:r>
          </a:p>
          <a:p>
            <a:endParaRPr lang="en-US" sz="3600" dirty="0"/>
          </a:p>
        </p:txBody>
      </p:sp>
    </p:spTree>
    <p:extLst>
      <p:ext uri="{BB962C8B-B14F-4D97-AF65-F5344CB8AC3E}">
        <p14:creationId xmlns:p14="http://schemas.microsoft.com/office/powerpoint/2010/main" val="28623834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7A2B0B0-631F-BCC4-325A-883F04B32AE1}"/>
              </a:ext>
            </a:extLst>
          </p:cNvPr>
          <p:cNvSpPr>
            <a:spLocks noGrp="1"/>
          </p:cNvSpPr>
          <p:nvPr>
            <p:ph type="title"/>
          </p:nvPr>
        </p:nvSpPr>
        <p:spPr>
          <a:xfrm>
            <a:off x="838200" y="365125"/>
            <a:ext cx="10515600" cy="650875"/>
          </a:xfrm>
        </p:spPr>
        <p:txBody>
          <a:bodyPr>
            <a:normAutofit fontScale="90000"/>
          </a:bodyPr>
          <a:lstStyle/>
          <a:p>
            <a:r>
              <a:rPr lang="ar-IQ" dirty="0"/>
              <a:t>المصادر</a:t>
            </a:r>
            <a:endParaRPr lang="en-US" dirty="0"/>
          </a:p>
        </p:txBody>
      </p:sp>
      <p:sp>
        <p:nvSpPr>
          <p:cNvPr id="3" name="عنصر نائب للمحتوى 2">
            <a:extLst>
              <a:ext uri="{FF2B5EF4-FFF2-40B4-BE49-F238E27FC236}">
                <a16:creationId xmlns:a16="http://schemas.microsoft.com/office/drawing/2014/main" xmlns="" id="{F6CD0117-4184-B19E-A362-0A48D63FC992}"/>
              </a:ext>
            </a:extLst>
          </p:cNvPr>
          <p:cNvSpPr>
            <a:spLocks noGrp="1"/>
          </p:cNvSpPr>
          <p:nvPr>
            <p:ph idx="1"/>
          </p:nvPr>
        </p:nvSpPr>
        <p:spPr>
          <a:xfrm>
            <a:off x="838200" y="1066800"/>
            <a:ext cx="10515600" cy="5527040"/>
          </a:xfrm>
        </p:spPr>
        <p:txBody>
          <a:bodyPr>
            <a:normAutofit/>
          </a:bodyPr>
          <a:lstStyle/>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1- المغربي، محمد الفاتح ،2013،ادارة الموارد البشرية، دار النشر للجامعات، القاهرة.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3- عقيلي ، عمر وصفي، 2004، ادارة الموارد البشرية المعاصرة، دار وائل، عمان.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4- السالم، صالح ،مؤيد سعيد و عادل حرحوش،2014،ادارة الموارد البشرية.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5- نفيسة محمد، مصطفى كامل، دعاء رستم، 2018، ادارة الموارد البشرية.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6- درة ، الصباغ، عبد الباري ابراهيم و زهير نعيم،2010، ادارة الموارد البشرية.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7- السالم ،مؤيد سعيد،2009،ادرة الموارد البشرية.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4718685"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8- </a:t>
            </a:r>
            <a:r>
              <a:rPr lang="ar-SA" sz="2400" b="1" dirty="0" err="1">
                <a:effectLst/>
                <a:latin typeface="Calibri" panose="020F0502020204030204" pitchFamily="34" charset="0"/>
                <a:ea typeface="Calibri" panose="020F0502020204030204" pitchFamily="34" charset="0"/>
                <a:cs typeface="Arial" panose="020B0604020202020204" pitchFamily="34" charset="0"/>
              </a:rPr>
              <a:t>ديسلر</a:t>
            </a:r>
            <a:r>
              <a:rPr lang="ar-SA" sz="2400" b="1" dirty="0">
                <a:effectLst/>
                <a:latin typeface="Calibri" panose="020F0502020204030204" pitchFamily="34" charset="0"/>
                <a:ea typeface="Calibri" panose="020F0502020204030204" pitchFamily="34" charset="0"/>
                <a:cs typeface="Arial" panose="020B0604020202020204" pitchFamily="34" charset="0"/>
              </a:rPr>
              <a:t> ، 2014.</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r>
              <a:rPr lang="ar-SA" sz="2400" b="1" dirty="0">
                <a:effectLst/>
                <a:latin typeface="Calibri" panose="020F0502020204030204" pitchFamily="34" charset="0"/>
                <a:ea typeface="Calibri" panose="020F0502020204030204" pitchFamily="34" charset="0"/>
                <a:cs typeface="Arial" panose="020B0604020202020204" pitchFamily="34" charset="0"/>
              </a:rPr>
              <a:t>9- عبد الرحمن،2007.</a:t>
            </a:r>
            <a:endParaRPr lang="en-US" sz="3600" dirty="0"/>
          </a:p>
        </p:txBody>
      </p:sp>
    </p:spTree>
    <p:extLst>
      <p:ext uri="{BB962C8B-B14F-4D97-AF65-F5344CB8AC3E}">
        <p14:creationId xmlns:p14="http://schemas.microsoft.com/office/powerpoint/2010/main" val="386684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FF3494AA-2AD6-C18C-B813-2DC6834A4DCE}"/>
              </a:ext>
            </a:extLst>
          </p:cNvPr>
          <p:cNvSpPr>
            <a:spLocks noGrp="1"/>
          </p:cNvSpPr>
          <p:nvPr>
            <p:ph idx="1"/>
          </p:nvPr>
        </p:nvSpPr>
        <p:spPr>
          <a:xfrm>
            <a:off x="838200" y="289561"/>
            <a:ext cx="10515600" cy="6241654"/>
          </a:xfrm>
        </p:spPr>
        <p:txBody>
          <a:bodyPr>
            <a:normAutofit fontScale="92500" lnSpcReduction="10000"/>
          </a:bodyPr>
          <a:lstStyle/>
          <a:p>
            <a:pPr marL="0" marR="0" indent="0" algn="just" rtl="1">
              <a:lnSpc>
                <a:spcPct val="150000"/>
              </a:lnSpc>
              <a:spcBef>
                <a:spcPts val="0"/>
              </a:spcBef>
              <a:spcAft>
                <a:spcPts val="1000"/>
              </a:spcAft>
              <a:buNone/>
              <a:tabLst>
                <a:tab pos="1863090" algn="l"/>
              </a:tabLst>
            </a:pPr>
            <a:r>
              <a:rPr lang="ar-SA" sz="1800" b="1" u="sng" dirty="0">
                <a:effectLst/>
                <a:latin typeface="Calibri" panose="020F0502020204030204" pitchFamily="34" charset="0"/>
                <a:ea typeface="Calibri" panose="020F0502020204030204" pitchFamily="34" charset="0"/>
                <a:cs typeface="Arial" panose="020B0604020202020204" pitchFamily="34" charset="0"/>
              </a:rPr>
              <a:t>تتضمن عملية التوظيف ثلاثة عناصر أساسية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قبل البدء في مناقشة عناصر عملية التوظيف يحب ان اذكر بأن عملية التوظيف تقتضي من البداية تحايل كافة الوظائف التي تسعى المنظمة إلى إشغالها بحيث يتم بناء على هذا التحليل تحديد متطلبات ومؤهلات من سوف يشغل تلك الوظيفة وكذلك تحديد وصف لها ويتم الإعلان وترغيب فيما بعد في ضوء تحليل الوظائف.</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b="1" u="sng" dirty="0">
                <a:effectLst/>
                <a:latin typeface="Calibri" panose="020F0502020204030204" pitchFamily="34" charset="0"/>
                <a:ea typeface="Calibri" panose="020F0502020204030204" pitchFamily="34" charset="0"/>
                <a:cs typeface="Arial" panose="020B0604020202020204" pitchFamily="34" charset="0"/>
              </a:rPr>
              <a:t>1</a:t>
            </a:r>
            <a:r>
              <a:rPr lang="en-US" sz="1800" b="1" u="sng" dirty="0">
                <a:effectLst/>
                <a:latin typeface="Calibri" panose="020F0502020204030204" pitchFamily="34" charset="0"/>
                <a:ea typeface="Calibri" panose="020F0502020204030204" pitchFamily="34" charset="0"/>
                <a:cs typeface="Arial" panose="020B0604020202020204" pitchFamily="34" charset="0"/>
              </a:rPr>
              <a:t>- </a:t>
            </a:r>
            <a:r>
              <a:rPr lang="ar-SA" sz="1800" b="1" u="sng" dirty="0">
                <a:effectLst/>
                <a:latin typeface="Calibri" panose="020F0502020204030204" pitchFamily="34" charset="0"/>
                <a:ea typeface="Calibri" panose="020F0502020204030204" pitchFamily="34" charset="0"/>
                <a:cs typeface="Arial" panose="020B0604020202020204" pitchFamily="34" charset="0"/>
              </a:rPr>
              <a:t>الاستقطاب</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بعد أن يتم تحديد احتياجات المنظمة من الموارد البشرية كما ونوعا في ضوء نتائج تحليل الوظائف تبدء عملية التوظيف لتوفير تلك الموارد البشرية، والخطوة التالية هي استقطاب واختيار الموظف والتي تمثل في ذاتها سلسلة من الحواجز.</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 1- القيام بعملية تنبو وتخطيط القوى العاملة من أجل تحديد مهام واجبات الوظيفة المراد شغلها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2- تحديد مصادر الحصول على مرشحين لشغل الوظائف.</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3- مطالبة طلاب الوظيفة باستيفاء نموذج شغل الوظيفة وربما مطالبتهم باجتياز مقابلة شخصية أولية</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4- الاعتماد على أساليب الاختيار المختلفة مثل الاختبارات ، وتحليل طلبات توظيف ،الكشف الطبي لتحديد مدى ملائمة طلاب الوظيفة.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5- إرسال الطلاب الملائمين للوظيفة للمشرف ، وربما إلى أشخاص آخرين لإجراء المقابلة الشخصية مع المرشحين للوظيفة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 تبدء عملية الاستقطاب والاختيار بالتوظيف أو بتخطيط القوى العاملة، وهي عملية تحديد الوظائف التي تحتاج المنظمة إلى شغلها، وكيفية ذلك لذا فإن تخطيط للقوى العاملة يشير إلى تخطيط المرتبط بجميع الوظائف خلال المنظمة خلال فترة مستقبلية</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532115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37985A0A-E6B9-714C-9102-C0526F785C6C}"/>
              </a:ext>
            </a:extLst>
          </p:cNvPr>
          <p:cNvSpPr>
            <a:spLocks noGrp="1"/>
          </p:cNvSpPr>
          <p:nvPr>
            <p:ph idx="1"/>
          </p:nvPr>
        </p:nvSpPr>
        <p:spPr>
          <a:xfrm>
            <a:off x="386080" y="375920"/>
            <a:ext cx="11612880" cy="6228080"/>
          </a:xfrm>
        </p:spPr>
        <p:txBody>
          <a:bodyPr>
            <a:normAutofit/>
          </a:bodyPr>
          <a:lstStyle/>
          <a:p>
            <a:pPr marL="0" marR="0" indent="0" algn="just" rtl="1">
              <a:lnSpc>
                <a:spcPct val="150000"/>
              </a:lnSpc>
              <a:spcBef>
                <a:spcPts val="0"/>
              </a:spcBef>
              <a:spcAft>
                <a:spcPts val="1000"/>
              </a:spcAft>
              <a:buNone/>
              <a:tabLst>
                <a:tab pos="1863090" algn="l"/>
              </a:tabLst>
            </a:pPr>
            <a:r>
              <a:rPr lang="ar-SA" sz="1800" b="1" dirty="0">
                <a:effectLst/>
                <a:latin typeface="Calibri" panose="020F0502020204030204" pitchFamily="34" charset="0"/>
                <a:ea typeface="Calibri" panose="020F0502020204030204" pitchFamily="34" charset="0"/>
                <a:cs typeface="Arial" panose="020B0604020202020204" pitchFamily="34" charset="0"/>
              </a:rPr>
              <a:t>الاستقطاب الفعال</a:t>
            </a:r>
            <a:r>
              <a:rPr lang="en-US" sz="1800" b="1" dirty="0">
                <a:effectLst/>
                <a:latin typeface="Calibri" panose="020F0502020204030204" pitchFamily="34" charset="0"/>
                <a:ea typeface="Calibri" panose="020F0502020204030204" pitchFamily="34" charset="0"/>
                <a:cs typeface="Arial" panose="020B0604020202020204" pitchFamily="34" charset="0"/>
              </a:rPr>
              <a:t> EFFECTIVE RECRUITING</a:t>
            </a:r>
            <a:r>
              <a:rPr lang="ar-SA"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بمجرد أن يصرح لك بشغل وظيفة شاغرة فإن الخطوة التالية هي أن تحدد المصادر التي سوف تعتمد عليها في استقطاب المرشحين لشغل هذه الوظيفة، يعني الاستقطاب إيجاد أو جذب المتقدمين لشغل وظائف شاغرة لدى صاحب العمل.</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b="1" dirty="0">
                <a:effectLst/>
                <a:latin typeface="Calibri" panose="020F0502020204030204" pitchFamily="34" charset="0"/>
                <a:ea typeface="Calibri" panose="020F0502020204030204" pitchFamily="34" charset="0"/>
                <a:cs typeface="Arial" panose="020B0604020202020204" pitchFamily="34" charset="0"/>
              </a:rPr>
              <a:t>ماهي أهمية الاستقطاب </a:t>
            </a:r>
            <a:r>
              <a:rPr lang="en-US" sz="1800" b="1" dirty="0">
                <a:effectLst/>
                <a:latin typeface="Calibri" panose="020F0502020204030204" pitchFamily="34" charset="0"/>
                <a:ea typeface="Calibri" panose="020F0502020204030204" pitchFamily="34" charset="0"/>
                <a:cs typeface="Arial" panose="020B0604020202020204" pitchFamily="34" charset="0"/>
              </a:rPr>
              <a:t> Why Recruiting is important</a:t>
            </a:r>
            <a:r>
              <a:rPr lang="ar-SA" sz="1800"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من الصعب أن نغالي في التأكيد على أهمية الاستقطاب الفعال إذ لم يتوفر لديك سوى اثنين فقط من المرشحين للوظيفتين الشاغرتين فإن لن تحتاج أمامك فرصة للاختيار بين المتقدمين لشغل الوظيفتين بعكس لو توفرت لديك من ١٠ إلى ٢٠ مرشحا فإن يمكنك استخدام أساليب المقابلات الشخصية والاختبارات في تصنيفهم من أجل الوصول إلى افضلهم.</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1800" dirty="0">
                <a:effectLst/>
                <a:latin typeface="Calibri" panose="020F0502020204030204" pitchFamily="34" charset="0"/>
                <a:ea typeface="Calibri" panose="020F0502020204030204" pitchFamily="34" charset="0"/>
                <a:cs typeface="Arial" panose="020B0604020202020204" pitchFamily="34" charset="0"/>
              </a:rPr>
              <a:t>هذا وتتزايد أهمية إجراء استقطاب ناجح سيكون هنالك انخفاض في العدد المعروض من العمال، إلا ان حال دون ذلك حدوث تغيير دراماتيكي. وقد قدر مكتب إحصائيات العمل أن سيتوفر في الولايات المتحدة ٢٢ مليون وظيفة بين عامي </a:t>
            </a:r>
            <a:r>
              <a:rPr lang="fa-IR" sz="1800" dirty="0">
                <a:effectLst/>
                <a:latin typeface="Calibri" panose="020F0502020204030204" pitchFamily="34" charset="0"/>
                <a:ea typeface="Calibri" panose="020F0502020204030204" pitchFamily="34" charset="0"/>
                <a:cs typeface="Arial" panose="020B0604020202020204" pitchFamily="34" charset="0"/>
              </a:rPr>
              <a:t>۲۰۰۳</a:t>
            </a:r>
            <a:r>
              <a:rPr lang="ar-SA" sz="1800" dirty="0">
                <a:effectLst/>
                <a:latin typeface="Calibri" panose="020F0502020204030204" pitchFamily="34" charset="0"/>
                <a:ea typeface="Calibri" panose="020F0502020204030204" pitchFamily="34" charset="0"/>
                <a:cs typeface="Arial" panose="020B0604020202020204" pitchFamily="34" charset="0"/>
              </a:rPr>
              <a:t> و </a:t>
            </a:r>
            <a:r>
              <a:rPr lang="fa-IR" sz="1800" dirty="0">
                <a:effectLst/>
                <a:latin typeface="Calibri" panose="020F0502020204030204" pitchFamily="34" charset="0"/>
                <a:ea typeface="Calibri" panose="020F0502020204030204" pitchFamily="34" charset="0"/>
                <a:cs typeface="Arial" panose="020B0604020202020204" pitchFamily="34" charset="0"/>
              </a:rPr>
              <a:t>۲۰۱۰</a:t>
            </a:r>
            <a:r>
              <a:rPr lang="ar-SA" sz="1800" dirty="0">
                <a:effectLst/>
                <a:latin typeface="Calibri" panose="020F0502020204030204" pitchFamily="34" charset="0"/>
                <a:ea typeface="Calibri" panose="020F0502020204030204" pitchFamily="34" charset="0"/>
                <a:cs typeface="Arial" panose="020B0604020202020204" pitchFamily="34" charset="0"/>
              </a:rPr>
              <a:t> ولكن لن ينضم سوى نحو ١٧ مليون موظف جديد إلى القوى العاملة وهنالك أمور عدة قد تغيرت هذا السيناريو وهي أن واصلت الدولة تصدير وظائف أصحاب الياقات البيضاء ، عندئذ سيتناقص عدد الوظائف الجديدة المضافة إلا انه يبدو اتجاه العرض والطلب عام </a:t>
            </a:r>
            <a:r>
              <a:rPr lang="fa-IR" sz="1800" dirty="0">
                <a:effectLst/>
                <a:latin typeface="Calibri" panose="020F0502020204030204" pitchFamily="34" charset="0"/>
                <a:ea typeface="Calibri" panose="020F0502020204030204" pitchFamily="34" charset="0"/>
                <a:cs typeface="Arial" panose="020B0604020202020204" pitchFamily="34" charset="0"/>
              </a:rPr>
              <a:t>۲۰۱۰</a:t>
            </a:r>
            <a:r>
              <a:rPr lang="ar-SA" sz="1800" dirty="0">
                <a:effectLst/>
                <a:latin typeface="Calibri" panose="020F0502020204030204" pitchFamily="34" charset="0"/>
                <a:ea typeface="Calibri" panose="020F0502020204030204" pitchFamily="34" charset="0"/>
                <a:cs typeface="Arial" panose="020B0604020202020204" pitchFamily="34" charset="0"/>
              </a:rPr>
              <a:t> مؤاتيا للعمل حتى أن معدلات البطالة المرتفعة كما في عام </a:t>
            </a:r>
            <a:r>
              <a:rPr lang="fa-IR" sz="1800" dirty="0">
                <a:effectLst/>
                <a:latin typeface="Calibri" panose="020F0502020204030204" pitchFamily="34" charset="0"/>
                <a:ea typeface="Calibri" panose="020F0502020204030204" pitchFamily="34" charset="0"/>
                <a:cs typeface="Arial" panose="020B0604020202020204" pitchFamily="34" charset="0"/>
              </a:rPr>
              <a:t>۲۰۰۳-۲۰۰۱</a:t>
            </a:r>
            <a:r>
              <a:rPr lang="ar-SA" sz="1800" dirty="0">
                <a:effectLst/>
                <a:latin typeface="Calibri" panose="020F0502020204030204" pitchFamily="34" charset="0"/>
                <a:ea typeface="Calibri" panose="020F0502020204030204" pitchFamily="34" charset="0"/>
                <a:cs typeface="Arial" panose="020B0604020202020204" pitchFamily="34" charset="0"/>
              </a:rPr>
              <a:t> لا تعني بالضرورة انه من السهل إيجاد مرشحين صالحين للوظيفة فمثلا في استفتاء أجري خلال هذا الفترة قامت به وزارة العمل وجدت أن وجدوا (بصعوبة) متقدمين مؤهلين لشغل الوظيفة وقال نحو 10% انه من الصعب العثور على مرشحين جيدين بالتالي فإن الاستقطاب الفعال ليس مهما حينما يكون معدل البطالة منخفضاً فحسب.</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0821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8F34513A-44B2-3E83-DEFE-A80820D5664A}"/>
              </a:ext>
            </a:extLst>
          </p:cNvPr>
          <p:cNvSpPr>
            <a:spLocks noGrp="1"/>
          </p:cNvSpPr>
          <p:nvPr>
            <p:ph idx="1"/>
          </p:nvPr>
        </p:nvSpPr>
        <p:spPr>
          <a:xfrm>
            <a:off x="599440" y="558800"/>
            <a:ext cx="10754360" cy="5831840"/>
          </a:xfrm>
        </p:spPr>
        <p:txBody>
          <a:bodyPr>
            <a:normAutofit lnSpcReduction="10000"/>
          </a:bodyPr>
          <a:lstStyle/>
          <a:p>
            <a:pPr marL="0" marR="0" indent="0" algn="just" rtl="1">
              <a:lnSpc>
                <a:spcPct val="150000"/>
              </a:lnSpc>
              <a:spcBef>
                <a:spcPts val="0"/>
              </a:spcBef>
              <a:spcAft>
                <a:spcPts val="0"/>
              </a:spcAft>
              <a:buNone/>
              <a:tabLst>
                <a:tab pos="1863090" algn="l"/>
              </a:tabLst>
            </a:pPr>
            <a:r>
              <a:rPr lang="ar-SA" sz="2400" b="1" u="sng" dirty="0">
                <a:effectLst/>
                <a:latin typeface="Calibri" panose="020F0502020204030204" pitchFamily="34" charset="0"/>
                <a:ea typeface="Calibri" panose="020F0502020204030204" pitchFamily="34" charset="0"/>
                <a:cs typeface="Arial" panose="020B0604020202020204" pitchFamily="34" charset="0"/>
              </a:rPr>
              <a:t>تعقيدات الاستقطاب </a:t>
            </a:r>
            <a:r>
              <a:rPr lang="en-US" sz="2400" b="1" u="sng" dirty="0">
                <a:effectLst/>
                <a:latin typeface="Calibri" panose="020F0502020204030204" pitchFamily="34" charset="0"/>
                <a:ea typeface="Calibri" panose="020F0502020204030204" pitchFamily="34" charset="0"/>
                <a:cs typeface="Arial" panose="020B0604020202020204" pitchFamily="34" charset="0"/>
              </a:rPr>
              <a:t> Recruiting Complexities</a:t>
            </a:r>
            <a:r>
              <a:rPr lang="ar-SA" sz="2400"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الاستقطاب ليس مجرد وضع إعلانات أو الاتصال بوكالات التوظيف انما هنالك أمور أخرى عديدة تجعل أكثر تعقيدا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1- لابد أن تكون جهود الاستقطاب صحيحة على أساس الخطط الاستراتيجية للشركة.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2- سنرى أن بعض الأساليب الاستقطاب متميزة عن غيرها على أساس نوع الوظيفة التي تقوم بالاستقطاب من أجلها.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3- دائما يستلزم الاستقطاب الجيد إجراء انتقاء مسبق للموظفين على نحو متزامن إما عن طريق إدراج احتياجات الوظيفة في الإعلان أو تقديم عرض واقعي مسبق للوظيفة خلال مكالمة أو اتصال</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4- تتأثر صورة المنظمة بنتائج هذا الاستقطاب</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50000"/>
              </a:lnSpc>
              <a:spcBef>
                <a:spcPts val="0"/>
              </a:spcBef>
              <a:spcAft>
                <a:spcPts val="1000"/>
              </a:spcAft>
              <a:buNone/>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هـ - قانون التوظيف يوضح هذا القانون ما يمكن لمديري المستقطبين فعلة وما لا يمكنهم فعلة</a:t>
            </a:r>
            <a:r>
              <a:rPr lang="en-US"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99934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2731889-2850-6D5D-D398-91A5C0540095}"/>
              </a:ext>
            </a:extLst>
          </p:cNvPr>
          <p:cNvSpPr>
            <a:spLocks noGrp="1"/>
          </p:cNvSpPr>
          <p:nvPr>
            <p:ph type="title"/>
          </p:nvPr>
        </p:nvSpPr>
        <p:spPr/>
        <p:txBody>
          <a:bodyPr/>
          <a:lstStyle/>
          <a:p>
            <a:r>
              <a:rPr lang="ar-IQ" dirty="0"/>
              <a:t>أهداف الاستقطاب</a:t>
            </a:r>
            <a:br>
              <a:rPr lang="ar-IQ" dirty="0"/>
            </a:br>
            <a:endParaRPr lang="en-US" dirty="0"/>
          </a:p>
        </p:txBody>
      </p:sp>
      <p:sp>
        <p:nvSpPr>
          <p:cNvPr id="3" name="عنصر نائب للمحتوى 2">
            <a:extLst>
              <a:ext uri="{FF2B5EF4-FFF2-40B4-BE49-F238E27FC236}">
                <a16:creationId xmlns:a16="http://schemas.microsoft.com/office/drawing/2014/main" xmlns="" id="{B64640E0-8581-347C-CFED-7A5776DA8E3E}"/>
              </a:ext>
            </a:extLst>
          </p:cNvPr>
          <p:cNvSpPr>
            <a:spLocks noGrp="1"/>
          </p:cNvSpPr>
          <p:nvPr>
            <p:ph idx="1"/>
          </p:nvPr>
        </p:nvSpPr>
        <p:spPr/>
        <p:txBody>
          <a:bodyPr>
            <a:normAutofit/>
          </a:bodyPr>
          <a:lstStyle/>
          <a:p>
            <a:pPr marL="0" marR="0" algn="just" rtl="1">
              <a:lnSpc>
                <a:spcPct val="150000"/>
              </a:lnSpc>
              <a:spcBef>
                <a:spcPts val="0"/>
              </a:spcBef>
              <a:spcAft>
                <a:spcPts val="1000"/>
              </a:spcAft>
              <a:tabLst>
                <a:tab pos="1863090" algn="l"/>
              </a:tabLst>
            </a:pPr>
            <a:r>
              <a:rPr lang="ar-SA" sz="3200" dirty="0">
                <a:effectLst/>
                <a:latin typeface="Calibri" panose="020F0502020204030204" pitchFamily="34" charset="0"/>
                <a:ea typeface="Calibri" panose="020F0502020204030204" pitchFamily="34" charset="0"/>
                <a:cs typeface="Arial" panose="020B0604020202020204" pitchFamily="34" charset="0"/>
              </a:rPr>
              <a:t>1- تحديد الموصفات والشروط الواجب توفيرها لمن يشغل الوظيفة</a:t>
            </a:r>
            <a:r>
              <a:rPr lang="en-US" sz="32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fa-IR" sz="3200" dirty="0">
                <a:effectLst/>
                <a:latin typeface="Calibri" panose="020F0502020204030204" pitchFamily="34" charset="0"/>
                <a:ea typeface="Calibri" panose="020F0502020204030204" pitchFamily="34" charset="0"/>
                <a:cs typeface="Arial" panose="020B0604020202020204" pitchFamily="34" charset="0"/>
              </a:rPr>
              <a:t>2- </a:t>
            </a:r>
            <a:r>
              <a:rPr lang="ar-SA" sz="3200" dirty="0">
                <a:effectLst/>
                <a:latin typeface="Calibri" panose="020F0502020204030204" pitchFamily="34" charset="0"/>
                <a:ea typeface="Calibri" panose="020F0502020204030204" pitchFamily="34" charset="0"/>
                <a:cs typeface="Arial" panose="020B0604020202020204" pitchFamily="34" charset="0"/>
              </a:rPr>
              <a:t>توفير العدد الكافي من المتقدمين الملائمين لشغل الوظائف بأقل تكلفة ممكنة.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3200" dirty="0">
                <a:effectLst/>
                <a:latin typeface="Calibri" panose="020F0502020204030204" pitchFamily="34" charset="0"/>
                <a:ea typeface="Calibri" panose="020F0502020204030204" pitchFamily="34" charset="0"/>
                <a:cs typeface="Arial" panose="020B0604020202020204" pitchFamily="34" charset="0"/>
              </a:rPr>
              <a:t>3- الإسهام في عملية الاختيار</a:t>
            </a:r>
            <a:r>
              <a:rPr lang="en-US" sz="3200" dirty="0">
                <a:effectLst/>
                <a:latin typeface="Calibri" panose="020F0502020204030204" pitchFamily="34" charset="0"/>
                <a:ea typeface="Calibri" panose="020F0502020204030204" pitchFamily="34" charset="0"/>
                <a:cs typeface="Arial" panose="020B0604020202020204" pitchFamily="34" charset="0"/>
              </a:rPr>
              <a:t>.</a:t>
            </a:r>
          </a:p>
          <a:p>
            <a:pPr marL="0" marR="0" algn="just" rtl="1">
              <a:lnSpc>
                <a:spcPct val="150000"/>
              </a:lnSpc>
              <a:spcBef>
                <a:spcPts val="0"/>
              </a:spcBef>
              <a:spcAft>
                <a:spcPts val="1000"/>
              </a:spcAft>
              <a:tabLst>
                <a:tab pos="1863090" algn="l"/>
              </a:tabLst>
            </a:pPr>
            <a:r>
              <a:rPr lang="ar-SA" sz="3200" dirty="0">
                <a:effectLst/>
                <a:latin typeface="Calibri" panose="020F0502020204030204" pitchFamily="34" charset="0"/>
                <a:ea typeface="Calibri" panose="020F0502020204030204" pitchFamily="34" charset="0"/>
                <a:cs typeface="Arial" panose="020B0604020202020204" pitchFamily="34" charset="0"/>
              </a:rPr>
              <a:t>4- يساعد الاستقطاب على زيادة فاعلية المنظمة عن طريق استقرار معدلات إعماله</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128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54C4DB92-5EAA-D4CE-6419-D1D90B9719F7}"/>
              </a:ext>
            </a:extLst>
          </p:cNvPr>
          <p:cNvSpPr>
            <a:spLocks noGrp="1"/>
          </p:cNvSpPr>
          <p:nvPr>
            <p:ph idx="1"/>
          </p:nvPr>
        </p:nvSpPr>
        <p:spPr>
          <a:xfrm>
            <a:off x="838200" y="497840"/>
            <a:ext cx="10515600" cy="5933440"/>
          </a:xfrm>
        </p:spPr>
        <p:txBody>
          <a:bodyPr>
            <a:normAutofit lnSpcReduction="10000"/>
          </a:bodyPr>
          <a:lstStyle/>
          <a:p>
            <a:pPr marL="0" marR="0" algn="just" rtl="1">
              <a:lnSpc>
                <a:spcPct val="150000"/>
              </a:lnSpc>
              <a:spcBef>
                <a:spcPts val="0"/>
              </a:spcBef>
              <a:spcAft>
                <a:spcPts val="1000"/>
              </a:spcAft>
              <a:tabLst>
                <a:tab pos="1863090" algn="l"/>
              </a:tabLst>
            </a:pPr>
            <a:r>
              <a:rPr lang="ar-SA" sz="2400" b="1" u="sng" dirty="0">
                <a:effectLst/>
                <a:latin typeface="Calibri" panose="020F0502020204030204" pitchFamily="34" charset="0"/>
                <a:ea typeface="Calibri" panose="020F0502020204030204" pitchFamily="34" charset="0"/>
                <a:cs typeface="Arial" panose="020B0604020202020204" pitchFamily="34" charset="0"/>
              </a:rPr>
              <a:t>مصادر الاستقطاب</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1- الاستقطاب الداخلي :-</a:t>
            </a:r>
            <a:r>
              <a:rPr lang="ar-SA" sz="2400" dirty="0">
                <a:effectLst/>
                <a:latin typeface="Calibri" panose="020F0502020204030204" pitchFamily="34" charset="0"/>
                <a:ea typeface="Calibri" panose="020F0502020204030204" pitchFamily="34" charset="0"/>
                <a:cs typeface="Arial" panose="020B0604020202020204" pitchFamily="34" charset="0"/>
              </a:rPr>
              <a:t> تتمثل المصادر الداخلية بالأفراد المتوقع ترقيتهم ونقلهم من وظيفة إلى أخرى إما على شكل ترفيع أو تغيير كذلك الإفراد الزائدين عن الحاجة وهو قرار مهم عند ملء شاغر ما إذ كان توظيف داخليا أو خارجيا.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0"/>
              </a:spcAft>
              <a:tabLst>
                <a:tab pos="186309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فوائد الاستقطاب الداخلي</a:t>
            </a:r>
            <a:r>
              <a:rPr lang="en-US" sz="2400" b="1"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1- ينظر الموظف إلى هذا الإجراء على أنه نوع من المكافاة.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2- الإفراد من الداخل يكونوا أكثر ولاء والتزام بأهداف الشركة.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٣- ارتفاع الروح المعنوية للموظفين الذين تم ترقيتهم داخل المنظمة.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 4- سرعة تكيف الموظف على الوظيفة جديدة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tabLst>
                <a:tab pos="186309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5- ان الإفراد من الداخل يكونوا اقل حاجة إلى التوجيه والتدريب مقارنة بزملائهم من الخارج</a:t>
            </a:r>
            <a:r>
              <a:rPr lang="en-US"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87668777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4087</Words>
  <Application>Microsoft Office PowerPoint</Application>
  <PresentationFormat>Widescreen</PresentationFormat>
  <Paragraphs>234</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Times New Roman</vt:lpstr>
      <vt:lpstr>نسق Office</vt:lpstr>
      <vt:lpstr>PowerPoint Presentation</vt:lpstr>
      <vt:lpstr>(التوظيف)‏</vt:lpstr>
      <vt:lpstr>PowerPoint Presentation</vt:lpstr>
      <vt:lpstr>PowerPoint Presentation</vt:lpstr>
      <vt:lpstr>PowerPoint Presentation</vt:lpstr>
      <vt:lpstr>PowerPoint Presentation</vt:lpstr>
      <vt:lpstr>PowerPoint Presentation</vt:lpstr>
      <vt:lpstr>أهداف الاستقطاب </vt:lpstr>
      <vt:lpstr>PowerPoint Presentation</vt:lpstr>
      <vt:lpstr>PowerPoint Presentation</vt:lpstr>
      <vt:lpstr>PowerPoint Presentation</vt:lpstr>
      <vt:lpstr>PowerPoint Presentation</vt:lpstr>
      <vt:lpstr>الاختيار </vt:lpstr>
      <vt:lpstr>المفاهيم الاساسية لاختبارات التوظيف </vt:lpstr>
      <vt:lpstr>PowerPoint Presentation</vt:lpstr>
      <vt:lpstr>خطوات الاختيار</vt:lpstr>
      <vt:lpstr>PowerPoint Presentation</vt:lpstr>
      <vt:lpstr>PowerPoint Presentation</vt:lpstr>
      <vt:lpstr>3- التعيين:-</vt:lpstr>
      <vt:lpstr>شروط التعيين:-</vt:lpstr>
      <vt:lpstr>التدريب و التنمية </vt:lpstr>
      <vt:lpstr>PowerPoint Presentation</vt:lpstr>
      <vt:lpstr>الفرق بين التدريب والتنمية</vt:lpstr>
      <vt:lpstr>PowerPoint Presentation</vt:lpstr>
      <vt:lpstr>أهداف التدريب و التنمية:- </vt:lpstr>
      <vt:lpstr>مراحل عملية التدريب </vt:lpstr>
      <vt:lpstr>PowerPoint Presentation</vt:lpstr>
      <vt:lpstr>PowerPoint Presentation</vt:lpstr>
      <vt:lpstr>4 - مرحلة متابعة وتقويم فعالية التدريب: - </vt:lpstr>
      <vt:lpstr>عوامل نجاح برنامج التدريب</vt:lpstr>
      <vt:lpstr>قياس و تقييم الاداء</vt:lpstr>
      <vt:lpstr>مفاهيم تقييم الأداء: </vt:lpstr>
      <vt:lpstr>اهداف عملية تقييم الأداء :- </vt:lpstr>
      <vt:lpstr>خطوات عملية تقييم الاداء </vt:lpstr>
      <vt:lpstr>PowerPoint Presentation</vt:lpstr>
      <vt:lpstr>PowerPoint Presentation</vt:lpstr>
      <vt:lpstr>PowerPoint Presentation</vt:lpstr>
      <vt:lpstr>الاطراف التي تقوم بتقييم الاداء:- </vt:lpstr>
      <vt:lpstr>PowerPoint Presentation</vt:lpstr>
      <vt:lpstr>المصادر</vt:lpstr>
    </vt:vector>
  </TitlesOfParts>
  <Company>Ahmed-Under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Bakr Alani</dc:creator>
  <cp:lastModifiedBy>Maher</cp:lastModifiedBy>
  <cp:revision>2</cp:revision>
  <dcterms:created xsi:type="dcterms:W3CDTF">2023-03-25T21:37:35Z</dcterms:created>
  <dcterms:modified xsi:type="dcterms:W3CDTF">2023-10-21T15:32:07Z</dcterms:modified>
</cp:coreProperties>
</file>