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EFCD65-CADD-B2BD-1DB9-82A1CBE0C9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8DD5C74-ED6F-F767-1FA7-0ED626F774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AD61FE3-B4AD-CCB1-3F9E-E1B2D2A342D6}"/>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5" name="Footer Placeholder 4">
            <a:extLst>
              <a:ext uri="{FF2B5EF4-FFF2-40B4-BE49-F238E27FC236}">
                <a16:creationId xmlns:a16="http://schemas.microsoft.com/office/drawing/2014/main" xmlns="" id="{0921BD4D-A6CF-313F-253B-F34211A85C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FB6398C-D29B-FD03-EFBA-1067D258AB61}"/>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1813394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777CD2-3D24-2D1A-F40E-8293F75E63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A809B11-0D15-2A4E-8D0B-4A79CEA434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A360880-0A40-D39B-160C-815FD7778202}"/>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5" name="Footer Placeholder 4">
            <a:extLst>
              <a:ext uri="{FF2B5EF4-FFF2-40B4-BE49-F238E27FC236}">
                <a16:creationId xmlns:a16="http://schemas.microsoft.com/office/drawing/2014/main" xmlns="" id="{A9450311-307E-390B-A34B-8F1B58F9ED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BF99331-5073-DCB2-794F-49DA7E9E5A7A}"/>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248383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7C2B22D-0351-9C77-A9C7-D8649120C1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C762425F-F94E-70C5-FDAB-18B3CB4ACD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B9227E1-D309-DCBE-483D-728050ABCCC4}"/>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5" name="Footer Placeholder 4">
            <a:extLst>
              <a:ext uri="{FF2B5EF4-FFF2-40B4-BE49-F238E27FC236}">
                <a16:creationId xmlns:a16="http://schemas.microsoft.com/office/drawing/2014/main" xmlns="" id="{E5E2C64B-BC3E-C9C7-1D6B-D654F747E6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1016C59-91A9-2C16-4676-F1D66040E671}"/>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3125686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6ECD32-AF68-28C3-B661-18A980DF07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3A5D285-550D-F1E1-8423-42675F36E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58B52A4-C116-41BA-693B-2A3F793BF7B9}"/>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5" name="Footer Placeholder 4">
            <a:extLst>
              <a:ext uri="{FF2B5EF4-FFF2-40B4-BE49-F238E27FC236}">
                <a16:creationId xmlns:a16="http://schemas.microsoft.com/office/drawing/2014/main" xmlns="" id="{E905F11C-56AF-86F9-D633-EC7B369ADE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E17A624-4B20-4406-70C9-81547C7B995C}"/>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2279552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4C3603-6EAE-ED9D-3D1F-D08848A9B3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DE86B2F-500B-41B0-0713-8BCB13BB96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806DF80-1D9A-DFA3-59ED-F9ABCB99EB39}"/>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5" name="Footer Placeholder 4">
            <a:extLst>
              <a:ext uri="{FF2B5EF4-FFF2-40B4-BE49-F238E27FC236}">
                <a16:creationId xmlns:a16="http://schemas.microsoft.com/office/drawing/2014/main" xmlns="" id="{6D00D1A2-F9CE-CA88-B811-EF24F9AD94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CAA0670-3F2A-FDDD-35EB-DD1CF4B70756}"/>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2151906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2FAEB9-AE66-2369-2EB6-574338CB1E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840849F-AEE2-E523-AC9F-7B0296C44D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FC09840-47CD-EDBD-9DC6-BC90D511AB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4DF08E99-43F5-A057-06D7-1A8CFC388A8C}"/>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6" name="Footer Placeholder 5">
            <a:extLst>
              <a:ext uri="{FF2B5EF4-FFF2-40B4-BE49-F238E27FC236}">
                <a16:creationId xmlns:a16="http://schemas.microsoft.com/office/drawing/2014/main" xmlns="" id="{760CB649-F80E-A087-9F66-B1D334D164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101B0D6-9B79-36F5-6678-7256310270AF}"/>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2037360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176B36-6782-258B-E4AB-FEDA84E5AC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070C6D8-6818-1EAD-2256-29621D3A0B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FF055D6-288D-B5CB-85B0-5B3E044885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75FF331-75C5-3EAA-2642-3A9FA0839B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B552BBC-61E5-A8B9-672C-8BCC528671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C67F755-2A7B-7198-28F4-480FA6B46845}"/>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8" name="Footer Placeholder 7">
            <a:extLst>
              <a:ext uri="{FF2B5EF4-FFF2-40B4-BE49-F238E27FC236}">
                <a16:creationId xmlns:a16="http://schemas.microsoft.com/office/drawing/2014/main" xmlns="" id="{55583841-262E-90CC-1DE9-4E71CFCE2A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F08CC98-D0CA-12EE-CB07-61646E5E76C9}"/>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1254858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AA1D0F-2C01-F238-3401-1DE73555678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444AA3F-8184-40CF-B408-3A919D9F6AB0}"/>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4" name="Footer Placeholder 3">
            <a:extLst>
              <a:ext uri="{FF2B5EF4-FFF2-40B4-BE49-F238E27FC236}">
                <a16:creationId xmlns:a16="http://schemas.microsoft.com/office/drawing/2014/main" xmlns="" id="{26DB4C86-F190-3993-AA36-54F7C9D3FF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B0288CE-7360-D01A-D925-6C922F722299}"/>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2032125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CA55321-57B2-F2B4-A3E8-D270D6F9865D}"/>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3" name="Footer Placeholder 2">
            <a:extLst>
              <a:ext uri="{FF2B5EF4-FFF2-40B4-BE49-F238E27FC236}">
                <a16:creationId xmlns:a16="http://schemas.microsoft.com/office/drawing/2014/main" xmlns="" id="{0A9A227A-D6F6-AAC9-6B19-329921F617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E3D743D-7E69-5D1B-25FE-7EDA97566EF2}"/>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209763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B58E62-2976-F9A1-B553-5CB992117E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03650ED-172B-B9AB-1526-7EC90B3421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1FC11947-5B7E-10BC-83A4-2A2033927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08B10B2-9DB4-91EC-BD90-686AF2F73267}"/>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6" name="Footer Placeholder 5">
            <a:extLst>
              <a:ext uri="{FF2B5EF4-FFF2-40B4-BE49-F238E27FC236}">
                <a16:creationId xmlns:a16="http://schemas.microsoft.com/office/drawing/2014/main" xmlns="" id="{4D1ADBCA-F470-9A86-1FA6-3C4DB30607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3A4829-AC3A-7F65-BB82-53F3E11468D7}"/>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4270813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58026D-62CE-5978-7C42-26AE7D83F7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20A8328-2E7E-E7AF-2B02-6FD55166F4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EC1E3918-6334-DE3B-79D3-7B54C9797A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87832B2-20E1-DB9F-CE08-B9CBBD0E073D}"/>
              </a:ext>
            </a:extLst>
          </p:cNvPr>
          <p:cNvSpPr>
            <a:spLocks noGrp="1"/>
          </p:cNvSpPr>
          <p:nvPr>
            <p:ph type="dt" sz="half" idx="10"/>
          </p:nvPr>
        </p:nvSpPr>
        <p:spPr/>
        <p:txBody>
          <a:bodyPr/>
          <a:lstStyle/>
          <a:p>
            <a:fld id="{5FC9AD69-0DD1-4BB2-AF5D-A380D7575127}" type="datetimeFigureOut">
              <a:rPr lang="en-US" smtClean="0"/>
              <a:t>10/21/2023</a:t>
            </a:fld>
            <a:endParaRPr lang="en-US"/>
          </a:p>
        </p:txBody>
      </p:sp>
      <p:sp>
        <p:nvSpPr>
          <p:cNvPr id="6" name="Footer Placeholder 5">
            <a:extLst>
              <a:ext uri="{FF2B5EF4-FFF2-40B4-BE49-F238E27FC236}">
                <a16:creationId xmlns:a16="http://schemas.microsoft.com/office/drawing/2014/main" xmlns="" id="{7D509E89-570D-438B-5F84-CF9B406B68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BA6AEB8-9135-85EB-4094-AC9AE3CDB46A}"/>
              </a:ext>
            </a:extLst>
          </p:cNvPr>
          <p:cNvSpPr>
            <a:spLocks noGrp="1"/>
          </p:cNvSpPr>
          <p:nvPr>
            <p:ph type="sldNum" sz="quarter" idx="12"/>
          </p:nvPr>
        </p:nvSpPr>
        <p:spPr/>
        <p:txBody>
          <a:bodyPr/>
          <a:lstStyle/>
          <a:p>
            <a:fld id="{B93A0701-48A5-423D-A3F0-BE7303C2206D}" type="slidenum">
              <a:rPr lang="en-US" smtClean="0"/>
              <a:t>‹#›</a:t>
            </a:fld>
            <a:endParaRPr lang="en-US"/>
          </a:p>
        </p:txBody>
      </p:sp>
    </p:spTree>
    <p:extLst>
      <p:ext uri="{BB962C8B-B14F-4D97-AF65-F5344CB8AC3E}">
        <p14:creationId xmlns:p14="http://schemas.microsoft.com/office/powerpoint/2010/main" val="243286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880C2BC-16ED-68B2-9537-DC2264518E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9791446-45B8-562C-1CC6-5B8C4B33B5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D252C05-D4CE-424A-4183-CCD741CA1B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9AD69-0DD1-4BB2-AF5D-A380D7575127}" type="datetimeFigureOut">
              <a:rPr lang="en-US" smtClean="0"/>
              <a:t>10/21/2023</a:t>
            </a:fld>
            <a:endParaRPr lang="en-US"/>
          </a:p>
        </p:txBody>
      </p:sp>
      <p:sp>
        <p:nvSpPr>
          <p:cNvPr id="5" name="Footer Placeholder 4">
            <a:extLst>
              <a:ext uri="{FF2B5EF4-FFF2-40B4-BE49-F238E27FC236}">
                <a16:creationId xmlns:a16="http://schemas.microsoft.com/office/drawing/2014/main" xmlns="" id="{8C40FD10-11B3-E8CF-FC21-446DDB7D99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9B4455F3-3326-C5A3-D030-EDBE0AF75C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A0701-48A5-423D-A3F0-BE7303C2206D}" type="slidenum">
              <a:rPr lang="en-US" smtClean="0"/>
              <a:t>‹#›</a:t>
            </a:fld>
            <a:endParaRPr lang="en-US"/>
          </a:p>
        </p:txBody>
      </p:sp>
    </p:spTree>
    <p:extLst>
      <p:ext uri="{BB962C8B-B14F-4D97-AF65-F5344CB8AC3E}">
        <p14:creationId xmlns:p14="http://schemas.microsoft.com/office/powerpoint/2010/main" val="3921344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E9A777-1E6F-EE61-29F2-A860B81AD15F}"/>
              </a:ext>
            </a:extLst>
          </p:cNvPr>
          <p:cNvSpPr>
            <a:spLocks noGrp="1"/>
          </p:cNvSpPr>
          <p:nvPr>
            <p:ph type="ctrTitle"/>
          </p:nvPr>
        </p:nvSpPr>
        <p:spPr>
          <a:xfrm>
            <a:off x="1611548" y="1079762"/>
            <a:ext cx="9144000" cy="2101187"/>
          </a:xfrm>
        </p:spPr>
        <p:txBody>
          <a:bodyPr>
            <a:normAutofit/>
          </a:bodyPr>
          <a:lstStyle/>
          <a:p>
            <a:r>
              <a:rPr lang="ar-IQ" sz="44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Calibri" panose="020F0502020204030204" pitchFamily="34" charset="0"/>
              </a:rPr>
              <a:t>إدارة الموارد البشرية والاخلاق</a:t>
            </a:r>
            <a:endParaRPr lang="en-US" sz="13800" b="1" dirty="0">
              <a:ln w="22225">
                <a:solidFill>
                  <a:schemeClr val="accent2"/>
                </a:solidFill>
                <a:prstDash val="solid"/>
              </a:ln>
              <a:solidFill>
                <a:schemeClr val="accent2">
                  <a:lumMod val="40000"/>
                  <a:lumOff val="60000"/>
                </a:schemeClr>
              </a:solidFill>
            </a:endParaRPr>
          </a:p>
        </p:txBody>
      </p:sp>
      <p:sp>
        <p:nvSpPr>
          <p:cNvPr id="3" name="Subtitle 2">
            <a:extLst>
              <a:ext uri="{FF2B5EF4-FFF2-40B4-BE49-F238E27FC236}">
                <a16:creationId xmlns:a16="http://schemas.microsoft.com/office/drawing/2014/main" xmlns="" id="{34A82866-DE22-CFEB-2ECD-92FB08E1167E}"/>
              </a:ext>
            </a:extLst>
          </p:cNvPr>
          <p:cNvSpPr>
            <a:spLocks noGrp="1"/>
          </p:cNvSpPr>
          <p:nvPr>
            <p:ph type="subTitle" idx="1"/>
          </p:nvPr>
        </p:nvSpPr>
        <p:spPr>
          <a:xfrm>
            <a:off x="1611548" y="4052455"/>
            <a:ext cx="9144000" cy="2589611"/>
          </a:xfrm>
        </p:spPr>
        <p:txBody>
          <a:bodyPr>
            <a:normAutofit/>
          </a:bodyPr>
          <a:lstStyle/>
          <a:p>
            <a:pPr marL="0" marR="0" algn="ctr" rtl="1">
              <a:lnSpc>
                <a:spcPct val="107000"/>
              </a:lnSpc>
              <a:spcBef>
                <a:spcPts val="0"/>
              </a:spcBef>
              <a:spcAft>
                <a:spcPts val="800"/>
              </a:spcAft>
              <a:tabLst>
                <a:tab pos="1927860" algn="l"/>
              </a:tabLst>
            </a:pPr>
            <a:r>
              <a:rPr lang="ar-SA" sz="2000" b="1" dirty="0">
                <a:effectLst/>
                <a:latin typeface="Calibri" panose="020F0502020204030204" pitchFamily="34" charset="0"/>
                <a:ea typeface="Calibri" panose="020F0502020204030204" pitchFamily="34" charset="0"/>
                <a:cs typeface="Calibri" panose="020F0502020204030204" pitchFamily="34" charset="0"/>
              </a:rPr>
              <a:t>ورقة بحثية مقدمة إلى</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tabLst>
                <a:tab pos="1927860" algn="l"/>
              </a:tabLst>
            </a:pPr>
            <a:r>
              <a:rPr lang="ar-SA" sz="2000" b="1" dirty="0">
                <a:effectLst/>
                <a:latin typeface="Calibri" panose="020F0502020204030204" pitchFamily="34" charset="0"/>
                <a:ea typeface="Calibri" panose="020F0502020204030204" pitchFamily="34" charset="0"/>
                <a:cs typeface="Calibri" panose="020F0502020204030204" pitchFamily="34" charset="0"/>
              </a:rPr>
              <a:t>أ.م.د سمية عباس مجيد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tabLst>
                <a:tab pos="1927860" algn="l"/>
              </a:tabLst>
            </a:pPr>
            <a:r>
              <a:rPr lang="ar-SA" sz="2800" b="1"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 </a:t>
            </a:r>
            <a:endParaRPr lang="ar-IQ" sz="2800" b="1"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endParaRPr>
          </a:p>
          <a:p>
            <a:pPr marL="0" marR="0" algn="ctr" rtl="1">
              <a:lnSpc>
                <a:spcPct val="107000"/>
              </a:lnSpc>
              <a:spcBef>
                <a:spcPts val="0"/>
              </a:spcBef>
              <a:spcAft>
                <a:spcPts val="800"/>
              </a:spcAft>
              <a:tabLst>
                <a:tab pos="1927860" algn="l"/>
              </a:tabLst>
            </a:pPr>
            <a:endParaRPr lang="en-US" sz="2800" b="1"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a:p>
            <a:pPr marL="0" marR="0" algn="l" rtl="1">
              <a:lnSpc>
                <a:spcPct val="107000"/>
              </a:lnSpc>
              <a:spcBef>
                <a:spcPts val="0"/>
              </a:spcBef>
              <a:spcAft>
                <a:spcPts val="800"/>
              </a:spcAft>
              <a:tabLst>
                <a:tab pos="1927860" algn="l"/>
              </a:tabLst>
            </a:pPr>
            <a:r>
              <a:rPr lang="ar-IQ" sz="2000" b="1"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الطالبة: </a:t>
            </a:r>
            <a:r>
              <a:rPr lang="ar-SA" sz="2000" b="1"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فرح سعيد اندراوس</a:t>
            </a:r>
            <a:endParaRPr lang="en-US" sz="2000" b="1"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Rectangle 3">
            <a:extLst>
              <a:ext uri="{FF2B5EF4-FFF2-40B4-BE49-F238E27FC236}">
                <a16:creationId xmlns:a16="http://schemas.microsoft.com/office/drawing/2014/main" xmlns="" id="{FACBB596-318C-7B70-F4E8-6BBD0AF82636}"/>
              </a:ext>
            </a:extLst>
          </p:cNvPr>
          <p:cNvSpPr/>
          <p:nvPr/>
        </p:nvSpPr>
        <p:spPr>
          <a:xfrm>
            <a:off x="9623978" y="478474"/>
            <a:ext cx="2263140" cy="165188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ts val="1400"/>
              </a:lnSpc>
              <a:spcBef>
                <a:spcPts val="0"/>
              </a:spcBef>
              <a:spcAft>
                <a:spcPts val="800"/>
              </a:spcAft>
            </a:pPr>
            <a:r>
              <a:rPr lang="ar-IQ" b="1" dirty="0">
                <a:effectLst/>
                <a:ea typeface="Calibri" panose="020F0502020204030204" pitchFamily="34" charset="0"/>
                <a:cs typeface="Calibri" panose="020F0502020204030204" pitchFamily="34" charset="0"/>
              </a:rPr>
              <a:t>الجامعة المستنصرية</a:t>
            </a:r>
            <a:endParaRPr lang="en-US" sz="1400" dirty="0">
              <a:effectLst/>
              <a:ea typeface="Calibri" panose="020F0502020204030204" pitchFamily="34" charset="0"/>
              <a:cs typeface="Arial" panose="020B0604020202020204" pitchFamily="34" charset="0"/>
            </a:endParaRPr>
          </a:p>
          <a:p>
            <a:pPr marL="0" marR="0" algn="ctr">
              <a:lnSpc>
                <a:spcPts val="1400"/>
              </a:lnSpc>
              <a:spcBef>
                <a:spcPts val="0"/>
              </a:spcBef>
              <a:spcAft>
                <a:spcPts val="800"/>
              </a:spcAft>
            </a:pPr>
            <a:r>
              <a:rPr lang="ar-IQ" b="1" dirty="0">
                <a:effectLst/>
                <a:ea typeface="Calibri" panose="020F0502020204030204" pitchFamily="34" charset="0"/>
                <a:cs typeface="Calibri" panose="020F0502020204030204" pitchFamily="34" charset="0"/>
              </a:rPr>
              <a:t>كلية الادارة والاقتصاد</a:t>
            </a:r>
            <a:endParaRPr lang="en-US" sz="1400" dirty="0">
              <a:effectLst/>
              <a:ea typeface="Calibri" panose="020F0502020204030204" pitchFamily="34" charset="0"/>
              <a:cs typeface="Arial" panose="020B0604020202020204" pitchFamily="34" charset="0"/>
            </a:endParaRPr>
          </a:p>
          <a:p>
            <a:pPr marL="0" marR="0" algn="ctr">
              <a:lnSpc>
                <a:spcPts val="1400"/>
              </a:lnSpc>
              <a:spcBef>
                <a:spcPts val="0"/>
              </a:spcBef>
              <a:spcAft>
                <a:spcPts val="800"/>
              </a:spcAft>
            </a:pPr>
            <a:r>
              <a:rPr lang="ar-IQ" b="1" dirty="0">
                <a:effectLst/>
                <a:ea typeface="Calibri" panose="020F0502020204030204" pitchFamily="34" charset="0"/>
                <a:cs typeface="Calibri" panose="020F0502020204030204" pitchFamily="34" charset="0"/>
              </a:rPr>
              <a:t>التخطيط الاستراتيجي </a:t>
            </a:r>
            <a:endParaRPr lang="en-US" sz="1400" dirty="0">
              <a:effectLst/>
              <a:ea typeface="Calibri" panose="020F0502020204030204" pitchFamily="34" charset="0"/>
              <a:cs typeface="Arial" panose="020B0604020202020204" pitchFamily="34" charset="0"/>
            </a:endParaRPr>
          </a:p>
          <a:p>
            <a:pPr marL="0" marR="0" algn="ctr">
              <a:lnSpc>
                <a:spcPts val="1400"/>
              </a:lnSpc>
              <a:spcBef>
                <a:spcPts val="0"/>
              </a:spcBef>
              <a:spcAft>
                <a:spcPts val="800"/>
              </a:spcAft>
            </a:pPr>
            <a:r>
              <a:rPr lang="ar-IQ" b="1" dirty="0">
                <a:effectLst/>
                <a:ea typeface="Calibri" panose="020F0502020204030204" pitchFamily="34" charset="0"/>
                <a:cs typeface="Calibri" panose="020F0502020204030204" pitchFamily="34" charset="0"/>
              </a:rPr>
              <a:t>برنامج الدبلوم العالي</a:t>
            </a:r>
            <a:endParaRPr lang="en-US" sz="1400" dirty="0">
              <a:effectLs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xmlns="" id="{933B54F8-E1F9-1332-ACFA-8FC5B75BE7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98075" y="478474"/>
            <a:ext cx="2155244" cy="1651883"/>
          </a:xfrm>
          <a:prstGeom prst="rect">
            <a:avLst/>
          </a:prstGeom>
          <a:noFill/>
        </p:spPr>
      </p:pic>
    </p:spTree>
    <p:extLst>
      <p:ext uri="{BB962C8B-B14F-4D97-AF65-F5344CB8AC3E}">
        <p14:creationId xmlns:p14="http://schemas.microsoft.com/office/powerpoint/2010/main" val="403123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5FAF3C-9773-8A9A-0FB7-E3486F933194}"/>
              </a:ext>
            </a:extLst>
          </p:cNvPr>
          <p:cNvSpPr>
            <a:spLocks noGrp="1"/>
          </p:cNvSpPr>
          <p:nvPr>
            <p:ph type="title"/>
          </p:nvPr>
        </p:nvSpPr>
        <p:spPr>
          <a:xfrm>
            <a:off x="838200" y="365125"/>
            <a:ext cx="10515600" cy="1064841"/>
          </a:xfrm>
        </p:spPr>
        <p:txBody>
          <a:bodyPr>
            <a:normAutofit fontScale="90000"/>
          </a:bodyPr>
          <a:lstStyle/>
          <a:p>
            <a:pPr algn="r" rtl="1"/>
            <a:r>
              <a:rPr lang="ar-SA" sz="4000" b="1" dirty="0">
                <a:ln w="22225">
                  <a:solidFill>
                    <a:schemeClr val="accent2"/>
                  </a:solidFill>
                  <a:prstDash val="solid"/>
                </a:ln>
                <a:solidFill>
                  <a:schemeClr val="accent2">
                    <a:lumMod val="40000"/>
                    <a:lumOff val="60000"/>
                  </a:schemeClr>
                </a:solidFill>
              </a:rPr>
              <a:t>العوامل المؤثرة في السلوك الاخلاقي </a:t>
            </a:r>
            <a:r>
              <a:rPr lang="en-US" sz="1800" dirty="0">
                <a:effectLst/>
                <a:latin typeface="Calibri" panose="020F0502020204030204" pitchFamily="34" charset="0"/>
                <a:ea typeface="Calibri" panose="020F0502020204030204" pitchFamily="34" charset="0"/>
                <a:cs typeface="Arial" panose="020B0604020202020204" pitchFamily="34" charset="0"/>
              </a:rPr>
              <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926B616E-8004-4921-07AB-EC79AEA99E04}"/>
              </a:ext>
            </a:extLst>
          </p:cNvPr>
          <p:cNvSpPr>
            <a:spLocks noGrp="1"/>
          </p:cNvSpPr>
          <p:nvPr>
            <p:ph idx="1"/>
          </p:nvPr>
        </p:nvSpPr>
        <p:spPr>
          <a:xfrm>
            <a:off x="437745" y="1079773"/>
            <a:ext cx="11303540" cy="5544764"/>
          </a:xfrm>
        </p:spPr>
        <p:txBody>
          <a:bodyPr>
            <a:normAutofit fontScale="92500"/>
          </a:bodyPr>
          <a:lstStyle/>
          <a:p>
            <a:pPr marL="0" marR="0" indent="0" algn="just" rtl="1">
              <a:lnSpc>
                <a:spcPct val="150000"/>
              </a:lnSpc>
              <a:spcBef>
                <a:spcPts val="0"/>
              </a:spcBef>
              <a:spcAft>
                <a:spcPts val="800"/>
              </a:spcAft>
              <a:buNone/>
            </a:pPr>
            <a:r>
              <a:rPr lang="ar-SA" sz="2400" b="1" dirty="0">
                <a:effectLst/>
                <a:latin typeface="Calibri" panose="020F0502020204030204" pitchFamily="34" charset="0"/>
                <a:ea typeface="Calibri" panose="020F0502020204030204" pitchFamily="34" charset="0"/>
                <a:cs typeface="Simplified Arabic" panose="02020603050405020304" pitchFamily="18" charset="-78"/>
              </a:rPr>
              <a:t>حدد (</a:t>
            </a:r>
            <a:r>
              <a:rPr lang="en-US" sz="2400" b="1" dirty="0" err="1">
                <a:effectLst/>
                <a:latin typeface="Simplified Arabic" panose="02020603050405020304" pitchFamily="18" charset="-78"/>
                <a:ea typeface="Calibri" panose="020F0502020204030204" pitchFamily="34" charset="0"/>
                <a:cs typeface="Arial" panose="020B0604020202020204" pitchFamily="34" charset="0"/>
              </a:rPr>
              <a:t>Sehermerhorn</a:t>
            </a:r>
            <a:r>
              <a:rPr lang="ar-SA" sz="2400" b="1" dirty="0">
                <a:effectLst/>
                <a:latin typeface="Calibri" panose="020F0502020204030204" pitchFamily="34" charset="0"/>
                <a:ea typeface="Calibri" panose="020F0502020204030204" pitchFamily="34" charset="0"/>
                <a:cs typeface="Simplified Arabic" panose="02020603050405020304" pitchFamily="18" charset="-78"/>
              </a:rPr>
              <a:t>) المؤثرات على السلوك الاخلاقي بثلاثة عوامل هي</a:t>
            </a:r>
            <a:r>
              <a:rPr lang="ar-SA" sz="24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(عبد القادر واخرون،2012: 290-291)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ar-SA" sz="2400" b="1" dirty="0">
                <a:effectLst/>
                <a:latin typeface="Calibri" panose="020F0502020204030204" pitchFamily="34" charset="0"/>
                <a:ea typeface="Calibri" panose="020F0502020204030204" pitchFamily="34" charset="0"/>
                <a:cs typeface="Simplified Arabic" panose="02020603050405020304" pitchFamily="18" charset="-78"/>
              </a:rPr>
              <a:t>الشخص أو الفرد </a:t>
            </a:r>
            <a:r>
              <a:rPr lang="en-US" sz="2400" b="1" dirty="0">
                <a:effectLst/>
                <a:latin typeface="Simplified Arabic" panose="02020603050405020304" pitchFamily="18" charset="-78"/>
                <a:ea typeface="Calibri" panose="020F0502020204030204" pitchFamily="34" charset="0"/>
                <a:cs typeface="Arial" panose="020B0604020202020204" pitchFamily="34" charset="0"/>
              </a:rPr>
              <a:t>Person</a:t>
            </a:r>
            <a:r>
              <a:rPr lang="ar-SA" sz="24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2400" dirty="0">
                <a:effectLst/>
                <a:latin typeface="Calibri" panose="020F0502020204030204" pitchFamily="34" charset="0"/>
                <a:ea typeface="Calibri" panose="020F0502020204030204" pitchFamily="34" charset="0"/>
                <a:cs typeface="Simplified Arabic" panose="02020603050405020304" pitchFamily="18" charset="-78"/>
              </a:rPr>
              <a:t>والذي يتأثر بالعائلة والقيم الدينية والشخصية والحاجات الشخصية والمالية  وغيرها. ان الذين يعملون مع اطر اخلاقية قوية وقواعد شخصية او استراتيجية لا اتخاذ القرار الاخلاقي ،سوف يكونون اكثر ثباتاً وثقة من اتخاذ الخيارات ضد مجموعة من المقاييس الاخلاقية.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ar-SA" sz="2400" b="1" dirty="0">
                <a:effectLst/>
                <a:latin typeface="Calibri" panose="020F0502020204030204" pitchFamily="34" charset="0"/>
                <a:ea typeface="Calibri" panose="020F0502020204030204" pitchFamily="34" charset="0"/>
                <a:cs typeface="Simplified Arabic" panose="02020603050405020304" pitchFamily="18" charset="-78"/>
              </a:rPr>
              <a:t>المنظمة </a:t>
            </a:r>
            <a:r>
              <a:rPr lang="en-US" sz="2400" b="1" dirty="0">
                <a:effectLst/>
                <a:latin typeface="Simplified Arabic" panose="02020603050405020304" pitchFamily="18" charset="-78"/>
                <a:ea typeface="Calibri" panose="020F0502020204030204" pitchFamily="34" charset="0"/>
                <a:cs typeface="Arial" panose="020B0604020202020204" pitchFamily="34" charset="0"/>
              </a:rPr>
              <a:t>:</a:t>
            </a:r>
            <a:r>
              <a:rPr lang="en-US" sz="2400" b="1" dirty="0" err="1">
                <a:effectLst/>
                <a:latin typeface="Simplified Arabic" panose="02020603050405020304" pitchFamily="18" charset="-78"/>
                <a:ea typeface="Calibri" panose="020F0502020204030204" pitchFamily="34" charset="0"/>
                <a:cs typeface="Arial" panose="020B0604020202020204" pitchFamily="34" charset="0"/>
              </a:rPr>
              <a:t>Organaization</a:t>
            </a:r>
            <a:r>
              <a:rPr lang="ar-SA" sz="2400" dirty="0">
                <a:effectLst/>
                <a:latin typeface="Calibri" panose="020F0502020204030204" pitchFamily="34" charset="0"/>
                <a:ea typeface="Calibri" panose="020F0502020204030204" pitchFamily="34" charset="0"/>
                <a:cs typeface="Simplified Arabic" panose="02020603050405020304" pitchFamily="18" charset="-78"/>
              </a:rPr>
              <a:t> المنظمة هي ذات تأثير مهم آخر على الاخلاقيات في العمل فالشخص المشرف له تأثير مهم على سلوك الموظف وان المكافأة والمعاقبة هى بالتأكيد لها تأثير على قرارات الفرد وافعاله. كما ان سياسات المنظمة وقواعدها وثقافتها تؤسس المناخ الاخلاقي لسلوكيات اعضاءها.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ar-IQ" sz="2400" b="1" dirty="0">
                <a:effectLst/>
                <a:latin typeface="Calibri" panose="020F0502020204030204" pitchFamily="34" charset="0"/>
                <a:ea typeface="Calibri" panose="020F0502020204030204" pitchFamily="34" charset="0"/>
                <a:cs typeface="Simplified Arabic" panose="02020603050405020304" pitchFamily="18" charset="-78"/>
              </a:rPr>
              <a:t>ا</a:t>
            </a:r>
            <a:r>
              <a:rPr lang="ar-SA" sz="2400" b="1" dirty="0">
                <a:effectLst/>
                <a:latin typeface="Calibri" panose="020F0502020204030204" pitchFamily="34" charset="0"/>
                <a:ea typeface="Calibri" panose="020F0502020204030204" pitchFamily="34" charset="0"/>
                <a:cs typeface="Simplified Arabic" panose="02020603050405020304" pitchFamily="18" charset="-78"/>
              </a:rPr>
              <a:t>لبيئة </a:t>
            </a:r>
            <a:r>
              <a:rPr lang="en-US" sz="2400" b="1" dirty="0">
                <a:effectLst/>
                <a:latin typeface="Simplified Arabic" panose="02020603050405020304" pitchFamily="18" charset="-78"/>
                <a:ea typeface="Calibri" panose="020F0502020204030204" pitchFamily="34" charset="0"/>
                <a:cs typeface="Arial" panose="020B0604020202020204" pitchFamily="34" charset="0"/>
              </a:rPr>
              <a:t>Environment</a:t>
            </a:r>
            <a:r>
              <a:rPr lang="ar-SA" sz="24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2400" dirty="0">
                <a:effectLst/>
                <a:latin typeface="Calibri" panose="020F0502020204030204" pitchFamily="34" charset="0"/>
                <a:ea typeface="Calibri" panose="020F0502020204030204" pitchFamily="34" charset="0"/>
                <a:cs typeface="Simplified Arabic" panose="02020603050405020304" pitchFamily="18" charset="-78"/>
              </a:rPr>
              <a:t>فالمنظمات تعمل في بيئات خارجية متألفة من المنافسين والقوانين الحكومية والتعليمات والمعاير الاجتماعية والقيم وتأثيرات اخرى. ويتصرف اعضاءها باخلاقيات تتناسب مع القوانين والقيم الاجتماعية وتقوم التشريعات الحكومية بمراقبة هذه السلوكيات لتبقيها ضمن المقايسس المطلوبة.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cxnSp>
        <p:nvCxnSpPr>
          <p:cNvPr id="4" name="Straight Connector 3">
            <a:extLst>
              <a:ext uri="{FF2B5EF4-FFF2-40B4-BE49-F238E27FC236}">
                <a16:creationId xmlns:a16="http://schemas.microsoft.com/office/drawing/2014/main" xmlns="" id="{1B6E886B-0D1D-DD1F-B493-A451307C0906}"/>
              </a:ext>
            </a:extLst>
          </p:cNvPr>
          <p:cNvCxnSpPr>
            <a:cxnSpLocks/>
          </p:cNvCxnSpPr>
          <p:nvPr/>
        </p:nvCxnSpPr>
        <p:spPr>
          <a:xfrm flipH="1">
            <a:off x="5622587" y="963038"/>
            <a:ext cx="5731213"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36422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8BB5C239-97BF-8384-53B1-41169688F303}"/>
              </a:ext>
            </a:extLst>
          </p:cNvPr>
          <p:cNvPicPr>
            <a:picLocks noGrp="1" noChangeAspect="1"/>
          </p:cNvPicPr>
          <p:nvPr>
            <p:ph idx="1"/>
          </p:nvPr>
        </p:nvPicPr>
        <p:blipFill>
          <a:blip r:embed="rId2"/>
          <a:stretch>
            <a:fillRect/>
          </a:stretch>
        </p:blipFill>
        <p:spPr>
          <a:xfrm>
            <a:off x="418289" y="330740"/>
            <a:ext cx="11352179" cy="6128426"/>
          </a:xfrm>
        </p:spPr>
      </p:pic>
    </p:spTree>
    <p:extLst>
      <p:ext uri="{BB962C8B-B14F-4D97-AF65-F5344CB8AC3E}">
        <p14:creationId xmlns:p14="http://schemas.microsoft.com/office/powerpoint/2010/main" val="263039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A9C335-58B0-0475-E053-EB0AE49ED5A7}"/>
              </a:ext>
            </a:extLst>
          </p:cNvPr>
          <p:cNvSpPr>
            <a:spLocks noGrp="1"/>
          </p:cNvSpPr>
          <p:nvPr>
            <p:ph type="title"/>
          </p:nvPr>
        </p:nvSpPr>
        <p:spPr/>
        <p:txBody>
          <a:bodyPr/>
          <a:lstStyle/>
          <a:p>
            <a:pPr algn="r" rtl="1"/>
            <a:r>
              <a:rPr lang="ar-IQ"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Simplified Arabic" panose="02020603050405020304" pitchFamily="18" charset="-78"/>
              </a:rPr>
              <a:t>العلاقة بين الاخلاق وادارة الموارد البشرية </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a:extLst>
              <a:ext uri="{FF2B5EF4-FFF2-40B4-BE49-F238E27FC236}">
                <a16:creationId xmlns:a16="http://schemas.microsoft.com/office/drawing/2014/main" xmlns="" id="{EAD9C2F1-6767-1655-C694-5E8EDECD4C6E}"/>
              </a:ext>
            </a:extLst>
          </p:cNvPr>
          <p:cNvSpPr>
            <a:spLocks noGrp="1"/>
          </p:cNvSpPr>
          <p:nvPr>
            <p:ph idx="1"/>
          </p:nvPr>
        </p:nvSpPr>
        <p:spPr/>
        <p:txBody>
          <a:bodyPr/>
          <a:lstStyle/>
          <a:p>
            <a:pPr marL="0" marR="0" indent="0" algn="justLow" rtl="1">
              <a:lnSpc>
                <a:spcPct val="115000"/>
              </a:lnSpc>
              <a:spcBef>
                <a:spcPts val="1200"/>
              </a:spcBef>
              <a:spcAft>
                <a:spcPts val="800"/>
              </a:spcAft>
              <a:buNone/>
            </a:pPr>
            <a:r>
              <a:rPr lang="ar-IQ"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يعد الدور الأخلاقي في إدارة الموارد البشرية هو ببساطة حقيقة أن الأخلاق هي ركن الأساس الرئيس في ممارسة إدارة الموارد البشرية بأكملها</a:t>
            </a:r>
            <a:r>
              <a:rPr lang="en-US"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a:t>
            </a:r>
          </a:p>
          <a:p>
            <a:pPr marL="0" marR="0" indent="0" algn="justLow" rtl="1">
              <a:lnSpc>
                <a:spcPct val="115000"/>
              </a:lnSpc>
              <a:spcBef>
                <a:spcPts val="1200"/>
              </a:spcBef>
              <a:spcAft>
                <a:spcPts val="800"/>
              </a:spcAft>
              <a:buNone/>
            </a:pPr>
            <a:r>
              <a:rPr lang="en-US"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a:t>
            </a:r>
            <a:r>
              <a:rPr lang="ar-IQ"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أذ أن أدارة الموارد البشرية تتعامل مع الجوانب الشخصية في الشركات وتتناول العديد من القضايا التي تتطلب تطبيق المعايير الأخلاقية، وتشمل بعض المجالات التي توضح ذلك توظيف الموظفين، والقضايا المتعلقة بالترقيات، والتمييز، والتحرش الجنسي، والخصوصية، فضلاً عن ممارسة معايير السلامة والصحة المهنية </a:t>
            </a:r>
            <a:r>
              <a:rPr lang="ar-IQ" dirty="0">
                <a:latin typeface="Calibri" panose="020F0502020204030204" pitchFamily="34" charset="0"/>
                <a:ea typeface="Calibri" panose="020F0502020204030204" pitchFamily="34" charset="0"/>
                <a:cs typeface="Simplified Arabic" panose="02020603050405020304" pitchFamily="18" charset="-78"/>
              </a:rPr>
              <a:t>(الساعدي،2021: 993)</a:t>
            </a:r>
            <a:endParaRPr lang="en-US" dirty="0">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cxnSp>
        <p:nvCxnSpPr>
          <p:cNvPr id="4" name="Straight Connector 3">
            <a:extLst>
              <a:ext uri="{FF2B5EF4-FFF2-40B4-BE49-F238E27FC236}">
                <a16:creationId xmlns:a16="http://schemas.microsoft.com/office/drawing/2014/main" xmlns="" id="{F043E73E-CD8E-AA1E-023E-CA72EF212D81}"/>
              </a:ext>
            </a:extLst>
          </p:cNvPr>
          <p:cNvCxnSpPr>
            <a:cxnSpLocks/>
          </p:cNvCxnSpPr>
          <p:nvPr/>
        </p:nvCxnSpPr>
        <p:spPr>
          <a:xfrm flipH="1">
            <a:off x="3424136" y="1468876"/>
            <a:ext cx="7929664"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70256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08CF3D-8B73-4F09-0395-B64D908413D7}"/>
              </a:ext>
            </a:extLst>
          </p:cNvPr>
          <p:cNvSpPr>
            <a:spLocks noGrp="1"/>
          </p:cNvSpPr>
          <p:nvPr>
            <p:ph type="title"/>
          </p:nvPr>
        </p:nvSpPr>
        <p:spPr/>
        <p:txBody>
          <a:bodyPr/>
          <a:lstStyle/>
          <a:p>
            <a:pPr algn="r" rtl="1"/>
            <a:r>
              <a:rPr lang="ar-SA" b="1" dirty="0">
                <a:ln w="22225">
                  <a:solidFill>
                    <a:schemeClr val="accent2"/>
                  </a:solidFill>
                  <a:prstDash val="solid"/>
                </a:ln>
                <a:solidFill>
                  <a:schemeClr val="accent2">
                    <a:lumMod val="40000"/>
                    <a:lumOff val="60000"/>
                  </a:schemeClr>
                </a:solidFill>
                <a:latin typeface="Calibri" panose="020F0502020204030204" pitchFamily="34" charset="0"/>
                <a:cs typeface="Simplified Arabic" panose="02020603050405020304" pitchFamily="18" charset="-78"/>
              </a:rPr>
              <a:t>دور الموارد البشرية في نشر الثقافة الاخلاقية </a:t>
            </a:r>
            <a:r>
              <a:rPr lang="en-US" sz="1800" dirty="0">
                <a:effectLst/>
                <a:latin typeface="Calibri" panose="020F0502020204030204" pitchFamily="34" charset="0"/>
                <a:ea typeface="Calibri" panose="020F0502020204030204" pitchFamily="34" charset="0"/>
                <a:cs typeface="Arial" panose="020B0604020202020204" pitchFamily="34" charset="0"/>
              </a:rPr>
              <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4FC449F7-77E4-09E1-8220-C33B6AD5EAF6}"/>
              </a:ext>
            </a:extLst>
          </p:cNvPr>
          <p:cNvSpPr>
            <a:spLocks noGrp="1"/>
          </p:cNvSpPr>
          <p:nvPr>
            <p:ph idx="1"/>
          </p:nvPr>
        </p:nvSpPr>
        <p:spPr>
          <a:xfrm>
            <a:off x="554477" y="1342417"/>
            <a:ext cx="10799323" cy="4834546"/>
          </a:xfrm>
        </p:spPr>
        <p:txBody>
          <a:bodyPr>
            <a:normAutofit fontScale="92500" lnSpcReduction="10000"/>
          </a:bodyPr>
          <a:lstStyle/>
          <a:p>
            <a:pPr marL="0" marR="0" indent="0" algn="just" rtl="1">
              <a:lnSpc>
                <a:spcPct val="150000"/>
              </a:lnSpc>
              <a:spcBef>
                <a:spcPts val="0"/>
              </a:spcBef>
              <a:spcAft>
                <a:spcPts val="800"/>
              </a:spcAft>
              <a:buNone/>
            </a:pPr>
            <a:r>
              <a:rPr lang="ar-SA" sz="22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لادارة الموارد البشرية دوراً أساسياً في غرس ونشر الثقافة الاخلاقية في المنظمة وذلك من خلال عدة وسائل أهمها: (جودة، 2010: 42)</a:t>
            </a:r>
            <a:endParaRPr lang="en-US" sz="2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ar-SA" sz="22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الاختيار والتعيين:</a:t>
            </a:r>
            <a:r>
              <a:rPr lang="ar-SA" sz="22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تسعى عملية الاختيار والتعيين إلى تعيين الافراد المؤهلين الذين ينسجمون في اتجاهاتهم وقيمهم واخلاقياتهم مع قيم المنظمة واخلاقيات العمل فيها. وهناك العديد من الاختبارات التي تقيس اخلاقيات الفرد المتقدم.</a:t>
            </a:r>
            <a:endParaRPr lang="en-US" sz="2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ar-SA" sz="22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تدريب الموظفين:</a:t>
            </a:r>
            <a:r>
              <a:rPr lang="ar-SA" sz="22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تجابه الموظفين معضلات أخلاقية قد يجدون صعوبة فـــي فهمها والتوصل إلى إجابات مقنعة بشأنها، وهناك الكثير من المنظمات التي تقدم دورات تدريبية ترفع من مهارات المشاركين في استخدام الاطار الاخلاقي (كالدستور الاخلاقي)  في حل المشكلات بطرق اخلاقية. كما ان هناك الكثير من الجامعات تجعل الاخلاقيات أحد المواضيع التي تتضمنها دورة تطوير أداء</a:t>
            </a:r>
            <a:endParaRPr lang="en-US" sz="2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800"/>
              </a:spcAft>
              <a:buFont typeface="+mj-lt"/>
              <a:buAutoNum type="arabicPeriod"/>
            </a:pPr>
            <a:r>
              <a:rPr lang="ar-SA" sz="22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العدالة في معاملة الموظفين:</a:t>
            </a:r>
            <a:r>
              <a:rPr lang="ar-SA" sz="22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ضرورة وجود الدقة والموضوعية في عملية تقييم الأداء التي تعتمد عليها، في كثير من الأنظمة، الزيادات السنوية وفرص الترقية. بالإضافة إلى ذلك فمن الضروري وجود أنظمة التحفيز التي تكافئ السلوك الأخلاقي وتعاقب السلوك غير الأخلاقي.</a:t>
            </a:r>
            <a:endParaRPr lang="en-US" sz="22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cxnSp>
        <p:nvCxnSpPr>
          <p:cNvPr id="4" name="Straight Connector 3">
            <a:extLst>
              <a:ext uri="{FF2B5EF4-FFF2-40B4-BE49-F238E27FC236}">
                <a16:creationId xmlns:a16="http://schemas.microsoft.com/office/drawing/2014/main" xmlns="" id="{1D062F48-D5DA-B252-25C5-A09133009369}"/>
              </a:ext>
            </a:extLst>
          </p:cNvPr>
          <p:cNvCxnSpPr>
            <a:cxnSpLocks/>
          </p:cNvCxnSpPr>
          <p:nvPr/>
        </p:nvCxnSpPr>
        <p:spPr>
          <a:xfrm flipH="1">
            <a:off x="2928026" y="1177046"/>
            <a:ext cx="8425774"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35825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grpId="0" nodeType="clickEffect">
                                  <p:stCondLst>
                                    <p:cond delay="0"/>
                                  </p:stCondLst>
                                  <p:childTnLst>
                                    <p:animClr clrSpc="rgb" dir="cw">
                                      <p:cBhvr override="childStyle">
                                        <p:cTn id="13" dur="250" autoRev="1" fill="remove"/>
                                        <p:tgtEl>
                                          <p:spTgt spid="3">
                                            <p:txEl>
                                              <p:pRg st="1" end="1"/>
                                            </p:txEl>
                                          </p:spTgt>
                                        </p:tgtEl>
                                        <p:attrNameLst>
                                          <p:attrName>style.color</p:attrName>
                                        </p:attrNameLst>
                                      </p:cBhvr>
                                      <p:to>
                                        <a:schemeClr val="bg1"/>
                                      </p:to>
                                    </p:animClr>
                                    <p:animClr clrSpc="rgb" dir="cw">
                                      <p:cBhvr>
                                        <p:cTn id="14" dur="250" autoRev="1" fill="remove"/>
                                        <p:tgtEl>
                                          <p:spTgt spid="3">
                                            <p:txEl>
                                              <p:pRg st="1" end="1"/>
                                            </p:txEl>
                                          </p:spTgt>
                                        </p:tgtEl>
                                        <p:attrNameLst>
                                          <p:attrName>fillcolor</p:attrName>
                                        </p:attrNameLst>
                                      </p:cBhvr>
                                      <p:to>
                                        <a:schemeClr val="bg1"/>
                                      </p:to>
                                    </p:animClr>
                                    <p:set>
                                      <p:cBhvr>
                                        <p:cTn id="15" dur="250" autoRev="1" fill="remove"/>
                                        <p:tgtEl>
                                          <p:spTgt spid="3">
                                            <p:txEl>
                                              <p:pRg st="1" end="1"/>
                                            </p:txEl>
                                          </p:spTgt>
                                        </p:tgtEl>
                                        <p:attrNameLst>
                                          <p:attrName>fill.type</p:attrName>
                                        </p:attrNameLst>
                                      </p:cBhvr>
                                      <p:to>
                                        <p:strVal val="solid"/>
                                      </p:to>
                                    </p:set>
                                    <p:set>
                                      <p:cBhvr>
                                        <p:cTn id="16" dur="250" autoRev="1" fill="remove"/>
                                        <p:tgtEl>
                                          <p:spTgt spid="3">
                                            <p:txEl>
                                              <p:pRg st="1" end="1"/>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mph" presetSubtype="0" fill="remove" grpId="0" nodeType="clickEffect">
                                  <p:stCondLst>
                                    <p:cond delay="0"/>
                                  </p:stCondLst>
                                  <p:childTnLst>
                                    <p:animClr clrSpc="rgb" dir="cw">
                                      <p:cBhvr override="childStyle">
                                        <p:cTn id="20" dur="250" autoRev="1" fill="remove"/>
                                        <p:tgtEl>
                                          <p:spTgt spid="3">
                                            <p:txEl>
                                              <p:pRg st="2" end="2"/>
                                            </p:txEl>
                                          </p:spTgt>
                                        </p:tgtEl>
                                        <p:attrNameLst>
                                          <p:attrName>style.color</p:attrName>
                                        </p:attrNameLst>
                                      </p:cBhvr>
                                      <p:to>
                                        <a:schemeClr val="bg1"/>
                                      </p:to>
                                    </p:animClr>
                                    <p:animClr clrSpc="rgb" dir="cw">
                                      <p:cBhvr>
                                        <p:cTn id="21" dur="250" autoRev="1" fill="remove"/>
                                        <p:tgtEl>
                                          <p:spTgt spid="3">
                                            <p:txEl>
                                              <p:pRg st="2" end="2"/>
                                            </p:txEl>
                                          </p:spTgt>
                                        </p:tgtEl>
                                        <p:attrNameLst>
                                          <p:attrName>fillcolor</p:attrName>
                                        </p:attrNameLst>
                                      </p:cBhvr>
                                      <p:to>
                                        <a:schemeClr val="bg1"/>
                                      </p:to>
                                    </p:animClr>
                                    <p:set>
                                      <p:cBhvr>
                                        <p:cTn id="22" dur="250" autoRev="1" fill="remove"/>
                                        <p:tgtEl>
                                          <p:spTgt spid="3">
                                            <p:txEl>
                                              <p:pRg st="2" end="2"/>
                                            </p:txEl>
                                          </p:spTgt>
                                        </p:tgtEl>
                                        <p:attrNameLst>
                                          <p:attrName>fill.type</p:attrName>
                                        </p:attrNameLst>
                                      </p:cBhvr>
                                      <p:to>
                                        <p:strVal val="solid"/>
                                      </p:to>
                                    </p:set>
                                    <p:set>
                                      <p:cBhvr>
                                        <p:cTn id="23" dur="250" autoRev="1" fill="remove"/>
                                        <p:tgtEl>
                                          <p:spTgt spid="3">
                                            <p:txEl>
                                              <p:pRg st="2" end="2"/>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27" presetClass="emph" presetSubtype="0" fill="remove" grpId="0" nodeType="clickEffect">
                                  <p:stCondLst>
                                    <p:cond delay="0"/>
                                  </p:stCondLst>
                                  <p:childTnLst>
                                    <p:animClr clrSpc="rgb" dir="cw">
                                      <p:cBhvr override="childStyle">
                                        <p:cTn id="27" dur="250" autoRev="1" fill="remove"/>
                                        <p:tgtEl>
                                          <p:spTgt spid="3">
                                            <p:txEl>
                                              <p:pRg st="3" end="3"/>
                                            </p:txEl>
                                          </p:spTgt>
                                        </p:tgtEl>
                                        <p:attrNameLst>
                                          <p:attrName>style.color</p:attrName>
                                        </p:attrNameLst>
                                      </p:cBhvr>
                                      <p:to>
                                        <a:schemeClr val="bg1"/>
                                      </p:to>
                                    </p:animClr>
                                    <p:animClr clrSpc="rgb" dir="cw">
                                      <p:cBhvr>
                                        <p:cTn id="28" dur="250" autoRev="1" fill="remove"/>
                                        <p:tgtEl>
                                          <p:spTgt spid="3">
                                            <p:txEl>
                                              <p:pRg st="3" end="3"/>
                                            </p:txEl>
                                          </p:spTgt>
                                        </p:tgtEl>
                                        <p:attrNameLst>
                                          <p:attrName>fillcolor</p:attrName>
                                        </p:attrNameLst>
                                      </p:cBhvr>
                                      <p:to>
                                        <a:schemeClr val="bg1"/>
                                      </p:to>
                                    </p:animClr>
                                    <p:set>
                                      <p:cBhvr>
                                        <p:cTn id="29" dur="250" autoRev="1" fill="remove"/>
                                        <p:tgtEl>
                                          <p:spTgt spid="3">
                                            <p:txEl>
                                              <p:pRg st="3" end="3"/>
                                            </p:txEl>
                                          </p:spTgt>
                                        </p:tgtEl>
                                        <p:attrNameLst>
                                          <p:attrName>fill.type</p:attrName>
                                        </p:attrNameLst>
                                      </p:cBhvr>
                                      <p:to>
                                        <p:strVal val="solid"/>
                                      </p:to>
                                    </p:set>
                                    <p:set>
                                      <p:cBhvr>
                                        <p:cTn id="30"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213622-F59B-D758-384B-5E96DF20BCCD}"/>
              </a:ext>
            </a:extLst>
          </p:cNvPr>
          <p:cNvSpPr>
            <a:spLocks noGrp="1"/>
          </p:cNvSpPr>
          <p:nvPr>
            <p:ph type="title"/>
          </p:nvPr>
        </p:nvSpPr>
        <p:spPr/>
        <p:txBody>
          <a:bodyPr>
            <a:normAutofit/>
          </a:bodyPr>
          <a:lstStyle/>
          <a:p>
            <a:pPr algn="r" rtl="1"/>
            <a:r>
              <a:rPr lang="ar-SA" sz="40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Simplified Arabic" panose="02020603050405020304" pitchFamily="18" charset="-78"/>
              </a:rPr>
              <a:t>المعضلات الأخلاقية في ادارة الموارد البشرية </a:t>
            </a:r>
            <a:endParaRPr lang="en-US" sz="4000" b="1" dirty="0">
              <a:ln w="22225">
                <a:solidFill>
                  <a:schemeClr val="accent2"/>
                </a:solidFill>
                <a:prstDash val="solid"/>
              </a:ln>
              <a:solidFill>
                <a:schemeClr val="accent2">
                  <a:lumMod val="40000"/>
                  <a:lumOff val="60000"/>
                </a:schemeClr>
              </a:solidFill>
            </a:endParaRPr>
          </a:p>
        </p:txBody>
      </p:sp>
      <p:sp>
        <p:nvSpPr>
          <p:cNvPr id="3" name="Content Placeholder 2">
            <a:extLst>
              <a:ext uri="{FF2B5EF4-FFF2-40B4-BE49-F238E27FC236}">
                <a16:creationId xmlns:a16="http://schemas.microsoft.com/office/drawing/2014/main" xmlns="" id="{E2C0F123-F7F4-975F-3283-02A2481B49E8}"/>
              </a:ext>
            </a:extLst>
          </p:cNvPr>
          <p:cNvSpPr>
            <a:spLocks noGrp="1"/>
          </p:cNvSpPr>
          <p:nvPr>
            <p:ph idx="1"/>
          </p:nvPr>
        </p:nvSpPr>
        <p:spPr/>
        <p:txBody>
          <a:bodyPr>
            <a:normAutofit/>
          </a:bodyPr>
          <a:lstStyle/>
          <a:p>
            <a:pPr marL="0" marR="0" indent="0" algn="just" rtl="1">
              <a:lnSpc>
                <a:spcPct val="200000"/>
              </a:lnSpc>
              <a:spcBef>
                <a:spcPts val="0"/>
              </a:spcBef>
              <a:spcAft>
                <a:spcPts val="0"/>
              </a:spcAft>
              <a:buNone/>
            </a:pPr>
            <a:r>
              <a:rPr lang="en-US"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22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أن الفئات الخمس من المعضلات الأخلاقية التي تعد قابلة للتطبيق تشمل التحريف والتواطؤ ، وإساءة استخدام البيانات والتلاعب والإكراه وتضارب القيمة والهدف وعدم الكفاءة التقنية ويمكن أن يحدث سوء التواطؤ عندما يمثل محترف إدارة الموارد البشرية قاعدة مهاراته أو تعليمه أو خبرته أو شهادته أو تدريبه المتخصص، وقد يُنظر إلى هذا النوع من المعضلة على أنه يحدث عندما يحاول ممارس إدارة الموارد البشرية استبعاد أطراف أخرى لتحقيق مكاسب شخصية أو</a:t>
            </a:r>
            <a:r>
              <a:rPr lang="ar-SA" sz="2200" dirty="0">
                <a:effectLst/>
                <a:latin typeface="Calibri" panose="020F0502020204030204" pitchFamily="34" charset="0"/>
                <a:ea typeface="Calibri" panose="020F0502020204030204" pitchFamily="34" charset="0"/>
                <a:cs typeface="Arial" panose="020B0604020202020204" pitchFamily="34" charset="0"/>
              </a:rPr>
              <a:t> </a:t>
            </a:r>
            <a:r>
              <a:rPr lang="ar-SA" sz="22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حماية ذاتية أو عندما تكون الموضوعية المهنية ضائعة من خلال الهيكلة غير الملائمة للعلاقة</a:t>
            </a:r>
            <a:r>
              <a:rPr lang="ar-SA" sz="2200" dirty="0">
                <a:effectLst/>
                <a:latin typeface="Calibri" panose="020F0502020204030204" pitchFamily="34" charset="0"/>
                <a:ea typeface="Calibri" panose="020F0502020204030204" pitchFamily="34" charset="0"/>
                <a:cs typeface="Arial" panose="020B0604020202020204" pitchFamily="34" charset="0"/>
              </a:rPr>
              <a:t> </a:t>
            </a:r>
            <a:r>
              <a:rPr lang="ar-IQ" sz="22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a:t>
            </a:r>
            <a:endParaRPr lang="en-US" sz="2200" dirty="0">
              <a:effectLst/>
              <a:latin typeface="Calibri" panose="020F0502020204030204" pitchFamily="34" charset="0"/>
              <a:ea typeface="Calibri" panose="020F0502020204030204" pitchFamily="34" charset="0"/>
              <a:cs typeface="Arial" panose="020B0604020202020204" pitchFamily="34" charset="0"/>
            </a:endParaRPr>
          </a:p>
          <a:p>
            <a:pPr marL="0" indent="0" algn="r">
              <a:lnSpc>
                <a:spcPct val="200000"/>
              </a:lnSpc>
              <a:buNone/>
            </a:pPr>
            <a:r>
              <a:rPr lang="ar-IQ" sz="2000" dirty="0">
                <a:latin typeface="Calibri" panose="020F0502020204030204" pitchFamily="34" charset="0"/>
                <a:ea typeface="Calibri" panose="020F0502020204030204" pitchFamily="34" charset="0"/>
                <a:cs typeface="Simplified Arabic" panose="02020603050405020304" pitchFamily="18" charset="-78"/>
              </a:rPr>
              <a:t>(الساعدي،2021: 1006-1007)</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cxnSp>
        <p:nvCxnSpPr>
          <p:cNvPr id="4" name="Straight Connector 3">
            <a:extLst>
              <a:ext uri="{FF2B5EF4-FFF2-40B4-BE49-F238E27FC236}">
                <a16:creationId xmlns:a16="http://schemas.microsoft.com/office/drawing/2014/main" xmlns="" id="{5CE44DC8-768A-01E5-8CC6-3835C4C65D4C}"/>
              </a:ext>
            </a:extLst>
          </p:cNvPr>
          <p:cNvCxnSpPr>
            <a:cxnSpLocks/>
          </p:cNvCxnSpPr>
          <p:nvPr/>
        </p:nvCxnSpPr>
        <p:spPr>
          <a:xfrm flipH="1">
            <a:off x="3161489" y="1303506"/>
            <a:ext cx="8192311" cy="68094"/>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24353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p:cTn id="6" dur="indefinite"/>
                                        <p:tgtEl>
                                          <p:spTgt spid="3">
                                            <p:txEl>
                                              <p:pRg st="0" end="0"/>
                                            </p:txEl>
                                          </p:spTgt>
                                        </p:tgtEl>
                                        <p:attrNameLst>
                                          <p:attrName>style.opacity</p:attrName>
                                        </p:attrNameLst>
                                      </p:cBhvr>
                                      <p:to>
                                        <p:strVal val="0.5"/>
                                      </p:to>
                                    </p:set>
                                    <p:animEffect filter="image" prLst="opacity: 0.5">
                                      <p:cBhvr rctx="IE">
                                        <p:cTn id="7" dur="indefinite"/>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604DB5FF-412D-179B-F9A5-B0031B9A4DF8}"/>
              </a:ext>
            </a:extLst>
          </p:cNvPr>
          <p:cNvPicPr>
            <a:picLocks noGrp="1" noChangeAspect="1"/>
          </p:cNvPicPr>
          <p:nvPr>
            <p:ph idx="1"/>
          </p:nvPr>
        </p:nvPicPr>
        <p:blipFill>
          <a:blip r:embed="rId2"/>
          <a:stretch>
            <a:fillRect/>
          </a:stretch>
        </p:blipFill>
        <p:spPr>
          <a:xfrm>
            <a:off x="447471" y="223736"/>
            <a:ext cx="10992257" cy="6566169"/>
          </a:xfrm>
        </p:spPr>
      </p:pic>
    </p:spTree>
    <p:extLst>
      <p:ext uri="{BB962C8B-B14F-4D97-AF65-F5344CB8AC3E}">
        <p14:creationId xmlns:p14="http://schemas.microsoft.com/office/powerpoint/2010/main" val="2129505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2FE27AB-1721-563F-8181-B9C6EA3E9312}"/>
              </a:ext>
            </a:extLst>
          </p:cNvPr>
          <p:cNvSpPr>
            <a:spLocks noGrp="1"/>
          </p:cNvSpPr>
          <p:nvPr>
            <p:ph idx="1"/>
          </p:nvPr>
        </p:nvSpPr>
        <p:spPr/>
        <p:txBody>
          <a:bodyPr/>
          <a:lstStyle/>
          <a:p>
            <a:pPr marL="0" indent="0" algn="r" rtl="1">
              <a:lnSpc>
                <a:spcPct val="250000"/>
              </a:lnSpc>
              <a:buNone/>
            </a:pP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هنا يسيء التلاعب والتواطؤ عندما يجري تحسين القيم أو الاحتياجات الشخصية، لاستبعاد المعايير المهنية أو التوقعات التنظيمية وبالتالي،هناك تقارب ضئيل بين المصالح الشخصية والمهنية والتنظيمية، مما يؤدي إلى إمكانية السلوك غير الأخلاقي وقد يحدث التواطؤ أيضًا من خلال فقدان الموضوعية عن طريق استيعاب ثقافة المنظمة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820365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7A5341-8AC2-7205-DE74-71B06ADC6924}"/>
              </a:ext>
            </a:extLst>
          </p:cNvPr>
          <p:cNvSpPr>
            <a:spLocks noGrp="1"/>
          </p:cNvSpPr>
          <p:nvPr>
            <p:ph type="title"/>
          </p:nvPr>
        </p:nvSpPr>
        <p:spPr>
          <a:xfrm>
            <a:off x="838200" y="365125"/>
            <a:ext cx="10515600" cy="1191301"/>
          </a:xfrm>
        </p:spPr>
        <p:txBody>
          <a:bodyPr/>
          <a:lstStyle/>
          <a:p>
            <a:pPr algn="r" rtl="1"/>
            <a:r>
              <a:rPr lang="ar-IQ"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Simplified Arabic" panose="02020603050405020304" pitchFamily="18" charset="-78"/>
              </a:rPr>
              <a:t>المدونة الأخلاقية في ادارة الموارد البشرية </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a:extLst>
              <a:ext uri="{FF2B5EF4-FFF2-40B4-BE49-F238E27FC236}">
                <a16:creationId xmlns:a16="http://schemas.microsoft.com/office/drawing/2014/main" xmlns="" id="{0963F46A-F33F-3150-DB46-CC5524DE86D6}"/>
              </a:ext>
            </a:extLst>
          </p:cNvPr>
          <p:cNvSpPr>
            <a:spLocks noGrp="1"/>
          </p:cNvSpPr>
          <p:nvPr>
            <p:ph idx="1"/>
          </p:nvPr>
        </p:nvSpPr>
        <p:spPr/>
        <p:txBody>
          <a:bodyPr/>
          <a:lstStyle/>
          <a:p>
            <a:pPr marL="0" marR="0" indent="0" algn="just" rtl="1">
              <a:lnSpc>
                <a:spcPct val="150000"/>
              </a:lnSpc>
              <a:spcBef>
                <a:spcPts val="1200"/>
              </a:spcBef>
              <a:spcAft>
                <a:spcPts val="800"/>
              </a:spcAft>
              <a:buNone/>
            </a:pPr>
            <a:r>
              <a:rPr lang="en-US" sz="1800" dirty="0">
                <a:effectLst/>
                <a:latin typeface="Calibri" panose="020F0502020204030204" pitchFamily="34" charset="0"/>
                <a:ea typeface="Calibri" panose="020F0502020204030204" pitchFamily="34" charset="0"/>
                <a:cs typeface="Simplified Arabic" panose="02020603050405020304" pitchFamily="18" charset="-78"/>
              </a:rPr>
              <a:t>	</a:t>
            </a:r>
            <a:r>
              <a:rPr lang="ar-IQ" sz="2400" dirty="0">
                <a:effectLst/>
                <a:latin typeface="Calibri" panose="020F0502020204030204" pitchFamily="34" charset="0"/>
                <a:ea typeface="Calibri" panose="020F0502020204030204" pitchFamily="34" charset="0"/>
                <a:cs typeface="Simplified Arabic" panose="02020603050405020304" pitchFamily="18" charset="-78"/>
              </a:rPr>
              <a:t>العديد من الجمعيات المهنية لإدارة الموارد البشرية لديها قواعد أو سياسات أخلاقية بشأن الأخلاقيات أذ تعكس كل منها الطبيعة الفريدة لدائرتها في أداء أدوارها ووظائفها وواجباتها العامة أو المحددة على سبيل المثال، أدى (</a:t>
            </a:r>
            <a:r>
              <a:rPr lang="en-US" sz="2400" dirty="0">
                <a:effectLst/>
                <a:latin typeface="Simplified Arabic" panose="02020603050405020304" pitchFamily="18" charset="-78"/>
                <a:ea typeface="Calibri" panose="020F0502020204030204" pitchFamily="34" charset="0"/>
                <a:cs typeface="Arial" panose="020B0604020202020204" pitchFamily="34" charset="0"/>
              </a:rPr>
              <a:t>SHRM</a:t>
            </a:r>
            <a:r>
              <a:rPr lang="ar-IQ" sz="2400" dirty="0">
                <a:effectLst/>
                <a:latin typeface="Calibri" panose="020F0502020204030204" pitchFamily="34" charset="0"/>
                <a:ea typeface="Calibri" panose="020F0502020204030204" pitchFamily="34" charset="0"/>
                <a:cs typeface="Simplified Arabic" panose="02020603050405020304" pitchFamily="18" charset="-78"/>
              </a:rPr>
              <a:t>) مدونة لقواعد السلوك أن أي جمعية مهنية يمكن أن تطور مدونة أخلاقية لتغطية العديد من المعضلات التي يمكن أن تحدث في إدارة الموارد البشرية، لكن (2017, </a:t>
            </a:r>
            <a:r>
              <a:rPr lang="en-US" sz="2400" dirty="0" err="1">
                <a:effectLst/>
                <a:latin typeface="Simplified Arabic" panose="02020603050405020304" pitchFamily="18" charset="-78"/>
                <a:ea typeface="Calibri" panose="020F0502020204030204" pitchFamily="34" charset="0"/>
                <a:cs typeface="Arial" panose="020B0604020202020204" pitchFamily="34" charset="0"/>
              </a:rPr>
              <a:t>Lovinger</a:t>
            </a:r>
            <a:r>
              <a:rPr lang="ar-IQ" sz="2400" dirty="0">
                <a:effectLst/>
                <a:latin typeface="Calibri" panose="020F0502020204030204" pitchFamily="34" charset="0"/>
                <a:ea typeface="Calibri" panose="020F0502020204030204" pitchFamily="34" charset="0"/>
                <a:cs typeface="Simplified Arabic" panose="02020603050405020304" pitchFamily="18" charset="-78"/>
              </a:rPr>
              <a:t>) يلاحظ أن مجالات الكفاءة المهنية والصدق، والصراحة، والاجتهاد، والخدمة العامة هي تلك المجالات التي يمكن فيها للمجتمعات المهنية أن تحدد وتحسن معايير السلوك ومدونات الأخلاق (143 :2017 ,</a:t>
            </a:r>
            <a:r>
              <a:rPr lang="en-US" sz="2400" dirty="0" err="1">
                <a:effectLst/>
                <a:latin typeface="Simplified Arabic" panose="02020603050405020304" pitchFamily="18" charset="-78"/>
                <a:ea typeface="Calibri" panose="020F0502020204030204" pitchFamily="34" charset="0"/>
                <a:cs typeface="Arial" panose="020B0604020202020204" pitchFamily="34" charset="0"/>
              </a:rPr>
              <a:t>Lovinge</a:t>
            </a:r>
            <a:r>
              <a:rPr lang="ar-IQ" sz="2400" dirty="0">
                <a:effectLst/>
                <a:latin typeface="Calibri" panose="020F0502020204030204" pitchFamily="34" charset="0"/>
                <a:ea typeface="Calibri" panose="020F0502020204030204" pitchFamily="34" charset="0"/>
                <a:cs typeface="Simplified Arabic" panose="02020603050405020304" pitchFamily="18" charset="-78"/>
              </a:rPr>
              <a:t> ) .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r">
              <a:buNone/>
            </a:pPr>
            <a:r>
              <a:rPr lang="ar-IQ" sz="2000" dirty="0">
                <a:latin typeface="Calibri" panose="020F0502020204030204" pitchFamily="34" charset="0"/>
                <a:ea typeface="Calibri" panose="020F0502020204030204" pitchFamily="34" charset="0"/>
                <a:cs typeface="Simplified Arabic" panose="02020603050405020304" pitchFamily="18" charset="-78"/>
              </a:rPr>
              <a:t>(الساعدي،2021: 1010-1011)</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cxnSp>
        <p:nvCxnSpPr>
          <p:cNvPr id="4" name="Straight Connector 3">
            <a:extLst>
              <a:ext uri="{FF2B5EF4-FFF2-40B4-BE49-F238E27FC236}">
                <a16:creationId xmlns:a16="http://schemas.microsoft.com/office/drawing/2014/main" xmlns="" id="{26DB6F3E-4034-7B9F-B68D-934BD7F8D04D}"/>
              </a:ext>
            </a:extLst>
          </p:cNvPr>
          <p:cNvCxnSpPr>
            <a:cxnSpLocks/>
          </p:cNvCxnSpPr>
          <p:nvPr/>
        </p:nvCxnSpPr>
        <p:spPr>
          <a:xfrm flipH="1">
            <a:off x="3414409" y="1400783"/>
            <a:ext cx="7939391"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11180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3232A98B-65AD-775F-2F69-B0A3F9ADDFF9}"/>
              </a:ext>
            </a:extLst>
          </p:cNvPr>
          <p:cNvPicPr>
            <a:picLocks noGrp="1" noChangeAspect="1"/>
          </p:cNvPicPr>
          <p:nvPr>
            <p:ph idx="1"/>
          </p:nvPr>
        </p:nvPicPr>
        <p:blipFill>
          <a:blip r:embed="rId2"/>
          <a:stretch>
            <a:fillRect/>
          </a:stretch>
        </p:blipFill>
        <p:spPr>
          <a:xfrm>
            <a:off x="797668" y="428017"/>
            <a:ext cx="10710153" cy="6060332"/>
          </a:xfrm>
        </p:spPr>
      </p:pic>
    </p:spTree>
    <p:extLst>
      <p:ext uri="{BB962C8B-B14F-4D97-AF65-F5344CB8AC3E}">
        <p14:creationId xmlns:p14="http://schemas.microsoft.com/office/powerpoint/2010/main" val="387474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6BCD6A-08B9-FF0D-947A-FAE7E582FB63}"/>
              </a:ext>
            </a:extLst>
          </p:cNvPr>
          <p:cNvSpPr>
            <a:spLocks noGrp="1"/>
          </p:cNvSpPr>
          <p:nvPr>
            <p:ph type="title"/>
          </p:nvPr>
        </p:nvSpPr>
        <p:spPr>
          <a:xfrm>
            <a:off x="838200" y="166255"/>
            <a:ext cx="10515600" cy="1438813"/>
          </a:xfrm>
        </p:spPr>
        <p:txBody>
          <a:bodyPr>
            <a:normAutofit/>
          </a:bodyPr>
          <a:lstStyle/>
          <a:p>
            <a:pPr algn="r" rtl="1"/>
            <a:r>
              <a:rPr lang="ar-SA" sz="32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Simplified Arabic" panose="02020603050405020304" pitchFamily="18" charset="-78"/>
              </a:rPr>
              <a:t>معايير تحديد الممارسات الاخلاقية في ادارة الموارد البشرية                                                                  </a:t>
            </a:r>
            <a:r>
              <a:rPr lang="en-US" sz="2400" dirty="0">
                <a:effectLst/>
                <a:latin typeface="Calibri" panose="020F0502020204030204" pitchFamily="34" charset="0"/>
                <a:ea typeface="Calibri" panose="020F0502020204030204" pitchFamily="34" charset="0"/>
                <a:cs typeface="Arial" panose="020B0604020202020204" pitchFamily="34" charset="0"/>
              </a:rPr>
              <a:t/>
            </a:r>
            <a:br>
              <a:rPr lang="en-US" sz="2400" dirty="0">
                <a:effectLst/>
                <a:latin typeface="Calibri" panose="020F0502020204030204" pitchFamily="34" charset="0"/>
                <a:ea typeface="Calibri" panose="020F0502020204030204" pitchFamily="34" charset="0"/>
                <a:cs typeface="Arial" panose="020B0604020202020204" pitchFamily="34" charset="0"/>
              </a:rPr>
            </a:br>
            <a:endParaRPr lang="en-US" sz="5400" dirty="0"/>
          </a:p>
        </p:txBody>
      </p:sp>
      <p:sp>
        <p:nvSpPr>
          <p:cNvPr id="3" name="Content Placeholder 2">
            <a:extLst>
              <a:ext uri="{FF2B5EF4-FFF2-40B4-BE49-F238E27FC236}">
                <a16:creationId xmlns:a16="http://schemas.microsoft.com/office/drawing/2014/main" xmlns="" id="{49D81998-4809-482E-38A2-D00B1E59DA52}"/>
              </a:ext>
            </a:extLst>
          </p:cNvPr>
          <p:cNvSpPr>
            <a:spLocks noGrp="1"/>
          </p:cNvSpPr>
          <p:nvPr>
            <p:ph idx="1"/>
          </p:nvPr>
        </p:nvSpPr>
        <p:spPr>
          <a:xfrm>
            <a:off x="838200" y="1605068"/>
            <a:ext cx="10515600" cy="4980457"/>
          </a:xfrm>
        </p:spPr>
        <p:txBody>
          <a:bodyPr>
            <a:normAutofit/>
          </a:bodyPr>
          <a:lstStyle/>
          <a:p>
            <a:pPr marL="0" marR="0" indent="0" algn="justLow" rtl="1">
              <a:lnSpc>
                <a:spcPct val="150000"/>
              </a:lnSpc>
              <a:spcBef>
                <a:spcPts val="0"/>
              </a:spcBef>
              <a:spcAft>
                <a:spcPts val="0"/>
              </a:spcAft>
              <a:buNone/>
            </a:pP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هناك عدة معايير لتحديد الممارسات الأخلاقية في إدارة الموارد البشرية يمكن توضيحها كما يأتي:</a:t>
            </a:r>
            <a:r>
              <a:rPr lang="ar-IQ" sz="2400" dirty="0">
                <a:effectLst/>
                <a:latin typeface="Calibri" panose="020F0502020204030204" pitchFamily="34" charset="0"/>
                <a:ea typeface="Calibri" panose="020F0502020204030204" pitchFamily="34" charset="0"/>
                <a:cs typeface="Simplified Arabic" panose="02020603050405020304" pitchFamily="18" charset="-78"/>
              </a:rPr>
              <a:t> (الساعدي،2021: 1013-1014)</a:t>
            </a:r>
            <a:endParaRPr lang="en-US" sz="2400" dirty="0">
              <a:effectLst/>
              <a:latin typeface="Calibri" panose="020F0502020204030204" pitchFamily="34" charset="0"/>
              <a:ea typeface="Calibri" panose="020F0502020204030204" pitchFamily="34" charset="0"/>
              <a:cs typeface="Simplified Arabic" panose="02020603050405020304" pitchFamily="18" charset="-78"/>
            </a:endParaRPr>
          </a:p>
          <a:p>
            <a:pPr marL="0" marR="0" indent="0" algn="justLow" rtl="1">
              <a:lnSpc>
                <a:spcPct val="150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Low" rtl="1">
              <a:lnSpc>
                <a:spcPct val="150000"/>
              </a:lnSpc>
              <a:spcBef>
                <a:spcPts val="0"/>
              </a:spcBef>
              <a:spcAft>
                <a:spcPts val="0"/>
              </a:spcAft>
              <a:buFont typeface="+mj-cs"/>
              <a:buAutoNum type="arabic1Minus"/>
            </a:pPr>
            <a:r>
              <a:rPr lang="ar-SA" sz="24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المهارة </a:t>
            </a:r>
            <a:r>
              <a:rPr lang="ar-IQ" sz="24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a:t>
            </a:r>
            <a:r>
              <a:rPr lang="ar-SA" sz="24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5</a:t>
            </a:r>
            <a:r>
              <a:rPr lang="ar-IQ" sz="24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6</a:t>
            </a:r>
            <a:r>
              <a:rPr lang="ar-SA" sz="24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:2017 ,</a:t>
            </a:r>
            <a:r>
              <a:rPr lang="en-US" sz="2400" b="1" dirty="0" err="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Gexin</a:t>
            </a:r>
            <a:r>
              <a:rPr lang="ar-SA" sz="24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a:t>
            </a:r>
            <a:endParaRPr lang="ar-IQ" sz="24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endParaRPr>
          </a:p>
          <a:p>
            <a:pPr marL="0" marR="0" indent="0" algn="justLow" rtl="1">
              <a:lnSpc>
                <a:spcPct val="150000"/>
              </a:lnSpc>
              <a:spcBef>
                <a:spcPts val="0"/>
              </a:spcBef>
              <a:spcAft>
                <a:spcPts val="0"/>
              </a:spcAft>
              <a:buNone/>
            </a:pPr>
            <a:r>
              <a:rPr lang="ar-SA" sz="20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(اولا) الحفاظ على الكفاءة في التنفيذ المسؤوليات المهنية وتقديم الخدمات بطريقة صادقة ومثابرة.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Low" rtl="1">
              <a:lnSpc>
                <a:spcPct val="150000"/>
              </a:lnSpc>
              <a:spcBef>
                <a:spcPts val="0"/>
              </a:spcBef>
              <a:spcAft>
                <a:spcPts val="0"/>
              </a:spcAft>
              <a:buNone/>
            </a:pPr>
            <a:r>
              <a:rPr lang="ar-SA" sz="20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(ثانياً) تأكد من أن الأنشطة المنخرطة في حدود معرفة المره وخبرته ومهارته.</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Low" rtl="1">
              <a:lnSpc>
                <a:spcPct val="150000"/>
              </a:lnSpc>
              <a:spcBef>
                <a:spcPts val="0"/>
              </a:spcBef>
              <a:spcAft>
                <a:spcPts val="0"/>
              </a:spcAft>
              <a:buNone/>
            </a:pPr>
            <a:r>
              <a:rPr lang="ar-SA" sz="20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(ثالثاً) عند تقديم الخدمات خارج مستوى الكفاءة أو المهنة، يجب التماس المساعدة اللازمة حتى لا تتنازل عن المسؤولية المهنية.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Low" rtl="1">
              <a:lnSpc>
                <a:spcPct val="150000"/>
              </a:lnSpc>
              <a:spcBef>
                <a:spcPts val="0"/>
              </a:spcBef>
              <a:spcAft>
                <a:spcPts val="0"/>
              </a:spcAft>
              <a:buFont typeface="+mj-cs"/>
              <a:buAutoNum type="arabic1Minus"/>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cxnSp>
        <p:nvCxnSpPr>
          <p:cNvPr id="4" name="Straight Connector 3">
            <a:extLst>
              <a:ext uri="{FF2B5EF4-FFF2-40B4-BE49-F238E27FC236}">
                <a16:creationId xmlns:a16="http://schemas.microsoft.com/office/drawing/2014/main" xmlns="" id="{50056F7C-A50D-0CC3-528D-6833591B7DB4}"/>
              </a:ext>
            </a:extLst>
          </p:cNvPr>
          <p:cNvCxnSpPr>
            <a:cxnSpLocks/>
          </p:cNvCxnSpPr>
          <p:nvPr/>
        </p:nvCxnSpPr>
        <p:spPr>
          <a:xfrm flipH="1">
            <a:off x="3273136" y="1040860"/>
            <a:ext cx="8080664"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98683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29F2FD-5049-0E1D-79AD-314A1E8DE256}"/>
              </a:ext>
            </a:extLst>
          </p:cNvPr>
          <p:cNvSpPr>
            <a:spLocks noGrp="1"/>
          </p:cNvSpPr>
          <p:nvPr>
            <p:ph type="title"/>
          </p:nvPr>
        </p:nvSpPr>
        <p:spPr/>
        <p:txBody>
          <a:bodyPr/>
          <a:lstStyle/>
          <a:p>
            <a:pPr algn="r" rtl="1"/>
            <a:r>
              <a:rPr lang="ar-IQ" b="1" dirty="0">
                <a:ln w="22225">
                  <a:solidFill>
                    <a:schemeClr val="accent2"/>
                  </a:solidFill>
                  <a:prstDash val="solid"/>
                </a:ln>
                <a:solidFill>
                  <a:schemeClr val="accent2">
                    <a:lumMod val="40000"/>
                    <a:lumOff val="60000"/>
                  </a:schemeClr>
                </a:solidFill>
              </a:rPr>
              <a:t> المقدمة</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a:extLst>
              <a:ext uri="{FF2B5EF4-FFF2-40B4-BE49-F238E27FC236}">
                <a16:creationId xmlns:a16="http://schemas.microsoft.com/office/drawing/2014/main" xmlns="" id="{86239843-6B1B-3647-AE49-E6097628F6AE}"/>
              </a:ext>
            </a:extLst>
          </p:cNvPr>
          <p:cNvSpPr>
            <a:spLocks noGrp="1"/>
          </p:cNvSpPr>
          <p:nvPr>
            <p:ph idx="1"/>
          </p:nvPr>
        </p:nvSpPr>
        <p:spPr>
          <a:xfrm>
            <a:off x="838200" y="1478604"/>
            <a:ext cx="10515600" cy="5014270"/>
          </a:xfrm>
        </p:spPr>
        <p:txBody>
          <a:bodyPr>
            <a:normAutofit/>
          </a:bodyPr>
          <a:lstStyle/>
          <a:p>
            <a:pPr marL="0" marR="0" indent="0" algn="just" rtl="1">
              <a:lnSpc>
                <a:spcPct val="150000"/>
              </a:lnSpc>
              <a:spcBef>
                <a:spcPts val="0"/>
              </a:spcBef>
              <a:spcAft>
                <a:spcPts val="800"/>
              </a:spcAft>
              <a:buNone/>
            </a:pPr>
            <a:r>
              <a:rPr lang="ar-IQ" sz="2000" dirty="0">
                <a:effectLst/>
                <a:latin typeface="Calibri" panose="020F0502020204030204" pitchFamily="34" charset="0"/>
                <a:ea typeface="Calibri" panose="020F0502020204030204" pitchFamily="34" charset="0"/>
                <a:cs typeface="Simplified Arabic" panose="02020603050405020304" pitchFamily="18" charset="-78"/>
              </a:rPr>
              <a:t>	</a:t>
            </a:r>
            <a:r>
              <a:rPr lang="ar-IQ" sz="2000" dirty="0">
                <a:effectLst/>
                <a:ea typeface="Calibri" panose="020F0502020204030204" pitchFamily="34" charset="0"/>
                <a:cs typeface="Simplified Arabic" panose="02020603050405020304" pitchFamily="18" charset="-78"/>
              </a:rPr>
              <a:t>لا يعتمد تقدم المجتمعات على امكاناتها المادية والتقنية بقدر ما يعتمد على امكانتها البشرية القادرة على التمسك بمجموعة من الأخلاقيات والسلوكيات الوظيفية ومن المسلم به أن جودة الخدمات التي تقدمها الأجهزة الإدارية مرهونة بمدى تمسك الموظف بهذه الأخلاقيات.</a:t>
            </a:r>
            <a:endParaRPr lang="en-US" sz="2000" dirty="0">
              <a:effectLst/>
              <a:ea typeface="Calibri" panose="020F0502020204030204" pitchFamily="34" charset="0"/>
              <a:cs typeface="Arial" panose="020B0604020202020204" pitchFamily="34" charset="0"/>
            </a:endParaRPr>
          </a:p>
          <a:p>
            <a:pPr marL="0" marR="0" indent="0" algn="just" rtl="1">
              <a:lnSpc>
                <a:spcPct val="150000"/>
              </a:lnSpc>
              <a:spcBef>
                <a:spcPts val="0"/>
              </a:spcBef>
              <a:spcAft>
                <a:spcPts val="800"/>
              </a:spcAft>
              <a:buNone/>
            </a:pPr>
            <a:r>
              <a:rPr lang="ar-IQ" sz="2000" dirty="0">
                <a:ea typeface="Calibri" panose="020F0502020204030204" pitchFamily="34" charset="0"/>
                <a:cs typeface="Simplified Arabic" panose="02020603050405020304" pitchFamily="18" charset="-78"/>
              </a:rPr>
              <a:t>	و</a:t>
            </a:r>
            <a:r>
              <a:rPr lang="ar-IQ" sz="2000" dirty="0">
                <a:effectLst/>
                <a:ea typeface="Calibri" panose="020F0502020204030204" pitchFamily="34" charset="0"/>
                <a:cs typeface="Simplified Arabic" panose="02020603050405020304" pitchFamily="18" charset="-78"/>
              </a:rPr>
              <a:t>انطلاقا من هذه المسلمات تتفاعل مجموعة من العوامل والمتغيرات وأخلاقيا التي تؤثر وتحدد انماط سلوكه الإداري داخل المنظمة التي يعمل فيها. فالاتجاه هو سلوك مكتسب حيث لا يولد الفرد ولديه اتجاه محدد حول قضية معينة وإنما يتم ذلك من خلال تفاعله مع مجموعة العوامل والمتغيرات البيئية التي تؤثر على هذا الاتجاه.</a:t>
            </a:r>
            <a:endParaRPr lang="en-US" sz="2000" dirty="0">
              <a:effectLst/>
              <a:ea typeface="Calibri" panose="020F0502020204030204" pitchFamily="34" charset="0"/>
              <a:cs typeface="Arial" panose="020B0604020202020204" pitchFamily="34" charset="0"/>
            </a:endParaRPr>
          </a:p>
          <a:p>
            <a:pPr marL="0" marR="0" indent="0" algn="just" rtl="1">
              <a:lnSpc>
                <a:spcPct val="150000"/>
              </a:lnSpc>
              <a:spcBef>
                <a:spcPts val="0"/>
              </a:spcBef>
              <a:spcAft>
                <a:spcPts val="800"/>
              </a:spcAft>
              <a:buNone/>
            </a:pPr>
            <a:r>
              <a:rPr lang="ar-IQ" sz="2000" dirty="0">
                <a:effectLst/>
                <a:ea typeface="Calibri" panose="020F0502020204030204" pitchFamily="34" charset="0"/>
                <a:cs typeface="Simplified Arabic" panose="02020603050405020304" pitchFamily="18" charset="-78"/>
              </a:rPr>
              <a:t>	من هنا نجد اختلافا في القيم والاتجاهات من فرد إلى فرد نتيجة تفاعله مع مجموعة العوامل التي تكون بيئته الخارجية مستخدما نظامه المعرفي. وعليه، فإن هناك العديد من المصادر لأخلاقيات الإدارة التي يكتسبها الفرد قبل وأثناء التحاقه بالوظيفة. (ياغي، 2012: 105)</a:t>
            </a:r>
            <a:endParaRPr lang="en-US" sz="2000" dirty="0">
              <a:effectLst/>
              <a:ea typeface="Calibri" panose="020F0502020204030204" pitchFamily="34" charset="0"/>
              <a:cs typeface="Arial" panose="020B0604020202020204" pitchFamily="34" charset="0"/>
            </a:endParaRPr>
          </a:p>
          <a:p>
            <a:pPr marL="0" indent="0" algn="r" rtl="1">
              <a:buNone/>
            </a:pPr>
            <a:endParaRPr lang="en-US" sz="3200" dirty="0"/>
          </a:p>
        </p:txBody>
      </p:sp>
      <p:cxnSp>
        <p:nvCxnSpPr>
          <p:cNvPr id="5" name="Straight Connector 4">
            <a:extLst>
              <a:ext uri="{FF2B5EF4-FFF2-40B4-BE49-F238E27FC236}">
                <a16:creationId xmlns:a16="http://schemas.microsoft.com/office/drawing/2014/main" xmlns="" id="{DFEBFBC4-2C51-5600-C529-B695B1DA427B}"/>
              </a:ext>
            </a:extLst>
          </p:cNvPr>
          <p:cNvCxnSpPr>
            <a:cxnSpLocks/>
          </p:cNvCxnSpPr>
          <p:nvPr/>
        </p:nvCxnSpPr>
        <p:spPr>
          <a:xfrm flipH="1">
            <a:off x="8492247" y="1303506"/>
            <a:ext cx="2861553"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13364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D3ABE7C-B9EF-19B8-9800-5C9E682F9A5E}"/>
              </a:ext>
            </a:extLst>
          </p:cNvPr>
          <p:cNvSpPr>
            <a:spLocks noGrp="1"/>
          </p:cNvSpPr>
          <p:nvPr>
            <p:ph idx="1"/>
          </p:nvPr>
        </p:nvSpPr>
        <p:spPr>
          <a:xfrm>
            <a:off x="838200" y="2088272"/>
            <a:ext cx="10515600" cy="3670502"/>
          </a:xfrm>
        </p:spPr>
        <p:txBody>
          <a:bodyPr/>
          <a:lstStyle/>
          <a:p>
            <a:pPr marL="0" marR="0" lvl="0" indent="0" algn="justLow" rtl="1">
              <a:lnSpc>
                <a:spcPct val="200000"/>
              </a:lnSpc>
              <a:spcBef>
                <a:spcPts val="0"/>
              </a:spcBef>
              <a:spcAft>
                <a:spcPts val="0"/>
              </a:spcAft>
              <a:buNone/>
            </a:pPr>
            <a:r>
              <a:rPr lang="ar-IQ" sz="2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ب- </a:t>
            </a:r>
            <a:r>
              <a:rPr lang="ar-SA" sz="2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المتطلبات القانونية</a:t>
            </a:r>
            <a:r>
              <a:rPr lang="ar-IQ" sz="2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a:t>
            </a:r>
            <a:r>
              <a:rPr lang="ar-SA" sz="2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56 :2017 ,</a:t>
            </a:r>
            <a:r>
              <a:rPr lang="en-US" sz="2800" dirty="0" err="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Gexin</a:t>
            </a:r>
            <a:r>
              <a:rPr lang="ar-SA" sz="2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Low" rtl="1">
              <a:lnSpc>
                <a:spcPct val="200000"/>
              </a:lnSpc>
              <a:spcBef>
                <a:spcPts val="0"/>
              </a:spcBef>
              <a:spcAft>
                <a:spcPts val="0"/>
              </a:spcAft>
              <a:buNone/>
            </a:pP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(اولاً) الالتزام بأي قوانين أو لوائح أو لوائح قانونية تتعلق بمجال إدارة الموارد البشرية، فضلا عن جميع القوانين واللوائح والقوانين المدنية والجنائية التي تنطبق في نطاق السلطة القضائية.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Low" rtl="1">
              <a:lnSpc>
                <a:spcPct val="200000"/>
              </a:lnSpc>
              <a:spcBef>
                <a:spcPts val="0"/>
              </a:spcBef>
              <a:spcAft>
                <a:spcPts val="0"/>
              </a:spcAft>
              <a:buNone/>
            </a:pP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(ثانياً) عدم الانخراط أو التسبب في أي نشاط أو محاولة التحايل على النية الواضحة للقانون أو التهاون معها.</a:t>
            </a:r>
            <a:endParaRPr lang="en-US" sz="2400" dirty="0"/>
          </a:p>
        </p:txBody>
      </p:sp>
      <p:sp>
        <p:nvSpPr>
          <p:cNvPr id="4" name="Title 1">
            <a:extLst>
              <a:ext uri="{FF2B5EF4-FFF2-40B4-BE49-F238E27FC236}">
                <a16:creationId xmlns:a16="http://schemas.microsoft.com/office/drawing/2014/main" xmlns="" id="{9B15C291-F545-89E7-9302-A1B40AEE0A9C}"/>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SA" sz="28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Simplified Arabic" panose="02020603050405020304" pitchFamily="18" charset="-78"/>
              </a:rPr>
              <a:t>معايير تحديد الممارسات الاخلاقية في ادارة الموارد البشرية                                                                  </a:t>
            </a:r>
            <a:r>
              <a:rPr lang="en-US" sz="1800" dirty="0">
                <a:latin typeface="Calibri" panose="020F0502020204030204" pitchFamily="34" charset="0"/>
                <a:ea typeface="Calibri" panose="020F0502020204030204" pitchFamily="34" charset="0"/>
                <a:cs typeface="Arial" panose="020B0604020202020204" pitchFamily="34" charset="0"/>
              </a:rPr>
              <a:t/>
            </a:r>
            <a:br>
              <a:rPr lang="en-US" sz="1800" dirty="0">
                <a:latin typeface="Calibri" panose="020F0502020204030204" pitchFamily="34" charset="0"/>
                <a:ea typeface="Calibri" panose="020F0502020204030204" pitchFamily="34" charset="0"/>
                <a:cs typeface="Arial" panose="020B0604020202020204" pitchFamily="34" charset="0"/>
              </a:rPr>
            </a:br>
            <a:endParaRPr lang="en-US" dirty="0"/>
          </a:p>
        </p:txBody>
      </p:sp>
      <p:cxnSp>
        <p:nvCxnSpPr>
          <p:cNvPr id="5" name="Straight Connector 4">
            <a:extLst>
              <a:ext uri="{FF2B5EF4-FFF2-40B4-BE49-F238E27FC236}">
                <a16:creationId xmlns:a16="http://schemas.microsoft.com/office/drawing/2014/main" xmlns="" id="{19BB4D8B-C44F-33FB-9C17-4D5A970C66FD}"/>
              </a:ext>
            </a:extLst>
          </p:cNvPr>
          <p:cNvCxnSpPr>
            <a:cxnSpLocks/>
          </p:cNvCxnSpPr>
          <p:nvPr/>
        </p:nvCxnSpPr>
        <p:spPr>
          <a:xfrm flipH="1">
            <a:off x="4328809" y="1264596"/>
            <a:ext cx="7102812"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255705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6D0272C-C8CF-28CF-BC76-47B386421AED}"/>
              </a:ext>
            </a:extLst>
          </p:cNvPr>
          <p:cNvSpPr>
            <a:spLocks noGrp="1"/>
          </p:cNvSpPr>
          <p:nvPr>
            <p:ph idx="1"/>
          </p:nvPr>
        </p:nvSpPr>
        <p:spPr>
          <a:xfrm>
            <a:off x="838200" y="1692613"/>
            <a:ext cx="10515600" cy="4484350"/>
          </a:xfrm>
        </p:spPr>
        <p:txBody>
          <a:bodyPr>
            <a:normAutofit/>
          </a:bodyPr>
          <a:lstStyle/>
          <a:p>
            <a:pPr marL="0" marR="0" lvl="0" indent="0" algn="justLow" rtl="1">
              <a:lnSpc>
                <a:spcPct val="115000"/>
              </a:lnSpc>
              <a:spcBef>
                <a:spcPts val="0"/>
              </a:spcBef>
              <a:spcAft>
                <a:spcPts val="0"/>
              </a:spcAft>
              <a:buNone/>
            </a:pPr>
            <a:r>
              <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ت- </a:t>
            </a: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الكرامة في مكان العمل (456-455 2017 ,.</a:t>
            </a:r>
            <a:r>
              <a:rPr lang="en-US" sz="2400" dirty="0" err="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Enciso</a:t>
            </a:r>
            <a:r>
              <a:rPr lang="en-US" sz="2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et al</a:t>
            </a: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Low" rtl="1">
              <a:lnSpc>
                <a:spcPct val="115000"/>
              </a:lnSpc>
              <a:spcBef>
                <a:spcPts val="0"/>
              </a:spcBef>
              <a:spcAft>
                <a:spcPts val="0"/>
              </a:spcAft>
              <a:buNone/>
            </a:pP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دعم وتعزيز وتطبيق مبادئ حقوق الإنسان والإنصاف والكرامة والاحترام في مكان العمل، وفي المهنة، وفي المجتمع ككل.</a:t>
            </a:r>
            <a:endPar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endParaRPr>
          </a:p>
          <a:p>
            <a:pPr marL="0" marR="0" indent="0" algn="justLow" rtl="1">
              <a:lnSpc>
                <a:spcPct val="115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Low" rtl="1">
              <a:lnSpc>
                <a:spcPct val="115000"/>
              </a:lnSpc>
              <a:spcBef>
                <a:spcPts val="0"/>
              </a:spcBef>
              <a:spcAft>
                <a:spcPts val="0"/>
              </a:spcAft>
              <a:buNone/>
            </a:pPr>
            <a:r>
              <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ث- </a:t>
            </a: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موازنة المصالح (456-2017:455 ,.</a:t>
            </a:r>
            <a:r>
              <a:rPr lang="en-US" sz="2400" dirty="0" err="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Enciso</a:t>
            </a:r>
            <a:r>
              <a:rPr lang="en-US" sz="2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et al</a:t>
            </a: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Low" rtl="1">
              <a:lnSpc>
                <a:spcPct val="115000"/>
              </a:lnSpc>
              <a:spcBef>
                <a:spcPts val="0"/>
              </a:spcBef>
              <a:spcAft>
                <a:spcPts val="0"/>
              </a:spcAft>
              <a:buNone/>
            </a:pP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السعي لتحقيق التوازن بين الاحتياجات والمصالح التنظيمية والموظفين في ممارسة المهنة.</a:t>
            </a:r>
            <a:endPar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endParaRPr>
          </a:p>
          <a:p>
            <a:pPr marL="0" marR="0" indent="0" algn="justLow" rtl="1">
              <a:lnSpc>
                <a:spcPct val="115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Low" rtl="1">
              <a:lnSpc>
                <a:spcPct val="115000"/>
              </a:lnSpc>
              <a:spcBef>
                <a:spcPts val="0"/>
              </a:spcBef>
              <a:spcAft>
                <a:spcPts val="0"/>
              </a:spcAft>
              <a:buNone/>
            </a:pPr>
            <a:r>
              <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ج- </a:t>
            </a: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سرية (</a:t>
            </a:r>
            <a:r>
              <a:rPr lang="en-US" sz="2400" dirty="0" err="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Enciso</a:t>
            </a:r>
            <a:r>
              <a:rPr lang="en-US" sz="2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et al.,2017:455-456</a:t>
            </a:r>
            <a:r>
              <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Low" rtl="1">
              <a:lnSpc>
                <a:spcPct val="115000"/>
              </a:lnSpc>
              <a:spcBef>
                <a:spcPts val="0"/>
              </a:spcBef>
              <a:spcAft>
                <a:spcPts val="0"/>
              </a:spcAft>
              <a:buNone/>
            </a:pP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الاحتفاظ بسرية تامة بكل المعلومات السرية التي يجري الحصول عليها أثناء أداء واجباته، وليس الإفشاء المعلومات السرية ما لم يتطلب القانون ذلك.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Low" rtl="1">
              <a:lnSpc>
                <a:spcPct val="115000"/>
              </a:lnSpc>
              <a:spcBef>
                <a:spcPts val="0"/>
              </a:spcBef>
              <a:spcAft>
                <a:spcPts val="0"/>
              </a:spcAft>
              <a:buNone/>
            </a:pP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
        <p:nvSpPr>
          <p:cNvPr id="4" name="Title 1">
            <a:extLst>
              <a:ext uri="{FF2B5EF4-FFF2-40B4-BE49-F238E27FC236}">
                <a16:creationId xmlns:a16="http://schemas.microsoft.com/office/drawing/2014/main" xmlns="" id="{DFBE5DB6-722F-9316-792C-3217CF162AC1}"/>
              </a:ext>
            </a:extLst>
          </p:cNvPr>
          <p:cNvSpPr>
            <a:spLocks noGrp="1"/>
          </p:cNvSpPr>
          <p:nvPr>
            <p:ph type="title"/>
          </p:nvPr>
        </p:nvSpPr>
        <p:spPr>
          <a:xfrm>
            <a:off x="1334310" y="500062"/>
            <a:ext cx="10515600" cy="1325563"/>
          </a:xfrm>
        </p:spPr>
        <p:txBody>
          <a:bodyPr/>
          <a:lstStyle/>
          <a:p>
            <a:pPr algn="r" rtl="1"/>
            <a:r>
              <a:rPr lang="ar-SA" sz="3200" b="1" dirty="0">
                <a:ln w="22225">
                  <a:solidFill>
                    <a:schemeClr val="accent2"/>
                  </a:solidFill>
                  <a:prstDash val="solid"/>
                </a:ln>
                <a:solidFill>
                  <a:schemeClr val="accent2">
                    <a:lumMod val="40000"/>
                    <a:lumOff val="60000"/>
                  </a:schemeClr>
                </a:solidFill>
                <a:latin typeface="Calibri" panose="020F0502020204030204" pitchFamily="34" charset="0"/>
                <a:cs typeface="Simplified Arabic" panose="02020603050405020304" pitchFamily="18" charset="-78"/>
              </a:rPr>
              <a:t>معايير تحديد الممارسات الاخلاقية في ادارة الموارد البشرية                                                                  </a:t>
            </a:r>
            <a:r>
              <a:rPr lang="en-US" sz="1800" dirty="0">
                <a:effectLst/>
                <a:latin typeface="Calibri" panose="020F0502020204030204" pitchFamily="34" charset="0"/>
                <a:ea typeface="Calibri" panose="020F0502020204030204" pitchFamily="34" charset="0"/>
                <a:cs typeface="Arial" panose="020B0604020202020204" pitchFamily="34" charset="0"/>
              </a:rPr>
              <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cxnSp>
        <p:nvCxnSpPr>
          <p:cNvPr id="5" name="Straight Connector 4">
            <a:extLst>
              <a:ext uri="{FF2B5EF4-FFF2-40B4-BE49-F238E27FC236}">
                <a16:creationId xmlns:a16="http://schemas.microsoft.com/office/drawing/2014/main" xmlns="" id="{31B94902-5423-A45D-9682-41BDA1CDFC0F}"/>
              </a:ext>
            </a:extLst>
          </p:cNvPr>
          <p:cNvCxnSpPr>
            <a:cxnSpLocks/>
          </p:cNvCxnSpPr>
          <p:nvPr/>
        </p:nvCxnSpPr>
        <p:spPr>
          <a:xfrm flipH="1">
            <a:off x="3861881" y="1206230"/>
            <a:ext cx="7988029"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51240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8881911-D720-5BBB-8E9A-4AF153DCC725}"/>
              </a:ext>
            </a:extLst>
          </p:cNvPr>
          <p:cNvSpPr>
            <a:spLocks noGrp="1"/>
          </p:cNvSpPr>
          <p:nvPr>
            <p:ph idx="1"/>
          </p:nvPr>
        </p:nvSpPr>
        <p:spPr>
          <a:xfrm>
            <a:off x="906294" y="1955360"/>
            <a:ext cx="10515600" cy="4902640"/>
          </a:xfrm>
        </p:spPr>
        <p:txBody>
          <a:bodyPr>
            <a:normAutofit/>
          </a:bodyPr>
          <a:lstStyle/>
          <a:p>
            <a:pPr marL="0" marR="0" lvl="0" indent="0" algn="justLow" rtl="1">
              <a:lnSpc>
                <a:spcPct val="115000"/>
              </a:lnSpc>
              <a:spcBef>
                <a:spcPts val="0"/>
              </a:spcBef>
              <a:spcAft>
                <a:spcPts val="0"/>
              </a:spcAft>
              <a:buNone/>
            </a:pPr>
            <a:r>
              <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ح- </a:t>
            </a: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تضارب المصالح (2018 ,</a:t>
            </a:r>
            <a:r>
              <a:rPr lang="en-US" sz="2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Millstein</a:t>
            </a: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Low" rtl="1">
              <a:lnSpc>
                <a:spcPct val="115000"/>
              </a:lnSpc>
              <a:spcBef>
                <a:spcPts val="0"/>
              </a:spcBef>
              <a:spcAft>
                <a:spcPts val="0"/>
              </a:spcAft>
              <a:buNone/>
            </a:pP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إما أن تتجنب أو تكشف عن تضارب محتمل في المصالح قد يؤثر أو قد ينظر إليه على أنه يؤثر على الإجراءات أو الأحكام الشخصية.</a:t>
            </a:r>
            <a:endPar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endParaRPr>
          </a:p>
          <a:p>
            <a:pPr marL="0" marR="0" indent="0" algn="justLow" rtl="1">
              <a:lnSpc>
                <a:spcPct val="115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Low" rtl="1">
              <a:lnSpc>
                <a:spcPct val="115000"/>
              </a:lnSpc>
              <a:spcBef>
                <a:spcPts val="0"/>
              </a:spcBef>
              <a:spcAft>
                <a:spcPts val="0"/>
              </a:spcAft>
              <a:buNone/>
            </a:pPr>
            <a:r>
              <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خ- </a:t>
            </a: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النمو المهني ودعم المهنيين الآخرين ( 2018 ,</a:t>
            </a:r>
            <a:r>
              <a:rPr lang="en-US" sz="2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Millstein</a:t>
            </a: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Low" rtl="1">
              <a:lnSpc>
                <a:spcPct val="115000"/>
              </a:lnSpc>
              <a:spcBef>
                <a:spcPts val="0"/>
              </a:spcBef>
              <a:spcAft>
                <a:spcPts val="0"/>
              </a:spcAft>
              <a:buNone/>
            </a:pP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الحفاظ على النمو الشخصي والمهني في إدارة الموارد البشرية من خلال الانخراط في الأنشطة التي تعزز مصداقية وقيمة المهنة</a:t>
            </a:r>
            <a:endParaRPr lang="en-US" sz="2400" dirty="0"/>
          </a:p>
        </p:txBody>
      </p:sp>
      <p:sp>
        <p:nvSpPr>
          <p:cNvPr id="2" name="Title 1">
            <a:extLst>
              <a:ext uri="{FF2B5EF4-FFF2-40B4-BE49-F238E27FC236}">
                <a16:creationId xmlns:a16="http://schemas.microsoft.com/office/drawing/2014/main" xmlns="" id="{116A2899-8B2C-98C0-4ACC-A7DD4A7F7249}"/>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SA" sz="28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Simplified Arabic" panose="02020603050405020304" pitchFamily="18" charset="-78"/>
              </a:rPr>
              <a:t>معايير تحديد الممارسات الاخلاقية في ادارة الموارد البشرية                                                                  </a:t>
            </a:r>
            <a:r>
              <a:rPr lang="en-US" sz="1800" dirty="0">
                <a:latin typeface="Calibri" panose="020F0502020204030204" pitchFamily="34" charset="0"/>
                <a:ea typeface="Calibri" panose="020F0502020204030204" pitchFamily="34" charset="0"/>
                <a:cs typeface="Arial" panose="020B0604020202020204" pitchFamily="34" charset="0"/>
              </a:rPr>
              <a:t/>
            </a:r>
            <a:br>
              <a:rPr lang="en-US" sz="1800" dirty="0">
                <a:latin typeface="Calibri" panose="020F0502020204030204" pitchFamily="34" charset="0"/>
                <a:ea typeface="Calibri" panose="020F0502020204030204" pitchFamily="34" charset="0"/>
                <a:cs typeface="Arial" panose="020B0604020202020204" pitchFamily="34" charset="0"/>
              </a:rPr>
            </a:br>
            <a:endParaRPr lang="en-US" dirty="0"/>
          </a:p>
        </p:txBody>
      </p:sp>
      <p:cxnSp>
        <p:nvCxnSpPr>
          <p:cNvPr id="4" name="Straight Connector 3">
            <a:extLst>
              <a:ext uri="{FF2B5EF4-FFF2-40B4-BE49-F238E27FC236}">
                <a16:creationId xmlns:a16="http://schemas.microsoft.com/office/drawing/2014/main" xmlns="" id="{83409B84-63C9-F360-7867-D9EF3B62FF36}"/>
              </a:ext>
            </a:extLst>
          </p:cNvPr>
          <p:cNvCxnSpPr>
            <a:cxnSpLocks/>
          </p:cNvCxnSpPr>
          <p:nvPr/>
        </p:nvCxnSpPr>
        <p:spPr>
          <a:xfrm flipH="1">
            <a:off x="4387174" y="1206230"/>
            <a:ext cx="7462736"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502344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6365C22-7165-8B4D-70F8-DC5AFC6FC9D4}"/>
              </a:ext>
            </a:extLst>
          </p:cNvPr>
          <p:cNvSpPr>
            <a:spLocks noGrp="1"/>
          </p:cNvSpPr>
          <p:nvPr>
            <p:ph idx="1"/>
          </p:nvPr>
        </p:nvSpPr>
        <p:spPr>
          <a:xfrm>
            <a:off x="290945" y="529937"/>
            <a:ext cx="11488883" cy="6151418"/>
          </a:xfrm>
        </p:spPr>
        <p:txBody>
          <a:bodyPr>
            <a:normAutofit/>
          </a:bodyPr>
          <a:lstStyle/>
          <a:p>
            <a:pPr marL="0" marR="0" indent="0" algn="just" rtl="1">
              <a:lnSpc>
                <a:spcPct val="115000"/>
              </a:lnSpc>
              <a:spcBef>
                <a:spcPts val="0"/>
              </a:spcBef>
              <a:spcAft>
                <a:spcPts val="800"/>
              </a:spcAft>
              <a:buNone/>
            </a:pPr>
            <a:r>
              <a:rPr lang="ar-IQ" sz="36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Simplified Arabic" panose="02020603050405020304" pitchFamily="18" charset="-78"/>
              </a:rPr>
              <a:t>المصادر: </a:t>
            </a:r>
            <a:endParaRPr lang="en-US" sz="36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800"/>
              </a:spcAft>
              <a:buFont typeface="+mj-lt"/>
              <a:buAutoNum type="arabicPeriod"/>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جودة، محفوظ احمد، (2010)، ادارة الموارد البشرية، دار وائل للنشر والتوزيع، الطبعة الاولى، عمان- الاردن.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800"/>
              </a:spcAft>
              <a:buFont typeface="+mj-lt"/>
              <a:buAutoNum type="arabicPeriod"/>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الخفاجي، نعمة عباس و منصور، طاهر محسن، (2008)، قراءات في الفكر الاداري المعاصر، دار اليازوردي العلمية للنشر والتوزيع، الطبعة الاولى، عمان- الاردن.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800"/>
              </a:spcAft>
              <a:buFont typeface="+mj-lt"/>
              <a:buAutoNum type="arabicPeriod"/>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الساعدي، مؤيد، (2020)، استراتيجيات ادارة الموارد البشرية، مؤسسة دار الصادق الثقافية،الطبعة الاولى، الحلة- العراق.</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800"/>
              </a:spcAft>
              <a:buFont typeface="+mj-lt"/>
              <a:buAutoNum type="arabicPeriod"/>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الساعدي، مؤيد،(2021)، ادارة الموارد البشرية: منهج متقدم، مؤسسة دار الصادق الثقافية،الطبعة الاولى، الحلة- العراق.</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800"/>
              </a:spcAft>
              <a:buFont typeface="+mj-lt"/>
              <a:buAutoNum type="arabicPeriod"/>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السالم، مؤيد سعيد، (2009)، ادارة الموارد الاستراتيجية- مدخل استراتيجي تكاملي، دار اثراء للنشر والتوزيع، الطبعة الاولى، عمان- الاردن.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800"/>
              </a:spcAft>
              <a:buFont typeface="+mj-lt"/>
              <a:buAutoNum type="arabicPeriod"/>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العامري، صالح مهدي محسن و الغالبي، طاهر محسن منصور، (2010)، المسؤولية الاجتماعية واخلاقيات الاعمال، دار وائل للنشر والتوزيع، الطبعة الثالثة، عمان- الاردن.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800"/>
              </a:spcAft>
              <a:buFont typeface="+mj-lt"/>
              <a:buAutoNum type="arabicPeriod"/>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عبد القادر، محمد والعملة، شفيق شاكر و السكارنة، بلال خلف و العزاوي، نجم و الدوري، زكريا، (2012)، مبادئ ومدخل الادارة ووظائفها، دار اليازوردي العلمية للنشر والتوزيع، الطبعة الاولى، عمان- الاردن.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800"/>
              </a:spcAft>
              <a:buFont typeface="+mj-lt"/>
              <a:buAutoNum type="arabicPeriod"/>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ياغي، محمد عبد الفتاح، (2012)، الاخلاقيات في الادارة، دار وائل للنشر والتوزيع، الطبعة الاولى، عمان- الاردن.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977656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7C7B2A-4C68-F7F2-EF11-CC7422AB1117}"/>
              </a:ext>
            </a:extLst>
          </p:cNvPr>
          <p:cNvSpPr>
            <a:spLocks noGrp="1"/>
          </p:cNvSpPr>
          <p:nvPr>
            <p:ph type="title"/>
          </p:nvPr>
        </p:nvSpPr>
        <p:spPr/>
        <p:txBody>
          <a:bodyPr/>
          <a:lstStyle/>
          <a:p>
            <a:pPr algn="r" rtl="1"/>
            <a:r>
              <a:rPr lang="ar-IQ" b="1" dirty="0">
                <a:ln w="22225">
                  <a:solidFill>
                    <a:schemeClr val="accent2"/>
                  </a:solidFill>
                  <a:prstDash val="solid"/>
                </a:ln>
                <a:solidFill>
                  <a:schemeClr val="accent2">
                    <a:lumMod val="40000"/>
                    <a:lumOff val="60000"/>
                  </a:schemeClr>
                </a:solidFill>
              </a:rPr>
              <a:t>المفهوم</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a:extLst>
              <a:ext uri="{FF2B5EF4-FFF2-40B4-BE49-F238E27FC236}">
                <a16:creationId xmlns:a16="http://schemas.microsoft.com/office/drawing/2014/main" xmlns="" id="{488EFAA3-6863-2B17-F742-7C751DF3E6D8}"/>
              </a:ext>
            </a:extLst>
          </p:cNvPr>
          <p:cNvSpPr>
            <a:spLocks noGrp="1"/>
          </p:cNvSpPr>
          <p:nvPr>
            <p:ph idx="1"/>
          </p:nvPr>
        </p:nvSpPr>
        <p:spPr>
          <a:xfrm>
            <a:off x="838200" y="1420237"/>
            <a:ext cx="10515600" cy="4756725"/>
          </a:xfrm>
        </p:spPr>
        <p:txBody>
          <a:bodyPr>
            <a:normAutofit fontScale="77500" lnSpcReduction="20000"/>
          </a:bodyPr>
          <a:lstStyle/>
          <a:p>
            <a:pPr marL="0" marR="0" indent="0" algn="just" rtl="1">
              <a:lnSpc>
                <a:spcPct val="200000"/>
              </a:lnSpc>
              <a:spcBef>
                <a:spcPts val="0"/>
              </a:spcBef>
              <a:spcAft>
                <a:spcPts val="800"/>
              </a:spcAft>
              <a:buNone/>
            </a:pPr>
            <a:r>
              <a:rPr lang="ar-IQ" sz="1800" dirty="0">
                <a:effectLst/>
                <a:latin typeface="Calibri" panose="020F0502020204030204" pitchFamily="34" charset="0"/>
                <a:ea typeface="Calibri" panose="020F0502020204030204" pitchFamily="34" charset="0"/>
                <a:cs typeface="Simplified Arabic" panose="02020603050405020304" pitchFamily="18" charset="-78"/>
              </a:rPr>
              <a:t>	</a:t>
            </a:r>
            <a:r>
              <a:rPr lang="ar-IQ" sz="2100" dirty="0">
                <a:effectLst/>
                <a:latin typeface="Calibri" panose="020F0502020204030204" pitchFamily="34" charset="0"/>
                <a:ea typeface="Calibri" panose="020F0502020204030204" pitchFamily="34" charset="0"/>
                <a:cs typeface="Simplified Arabic" panose="02020603050405020304" pitchFamily="18" charset="-78"/>
              </a:rPr>
              <a:t>تمثل الأخلاق </a:t>
            </a:r>
            <a:r>
              <a:rPr lang="en-US" sz="2100" dirty="0">
                <a:effectLst/>
                <a:latin typeface="Simplified Arabic" panose="02020603050405020304" pitchFamily="18" charset="-78"/>
                <a:ea typeface="Calibri" panose="020F0502020204030204" pitchFamily="34" charset="0"/>
                <a:cs typeface="Arial" panose="020B0604020202020204" pitchFamily="34" charset="0"/>
              </a:rPr>
              <a:t>Ethics</a:t>
            </a:r>
            <a:r>
              <a:rPr lang="ar-IQ" sz="2100" dirty="0">
                <a:effectLst/>
                <a:latin typeface="Calibri" panose="020F0502020204030204" pitchFamily="34" charset="0"/>
                <a:ea typeface="Calibri" panose="020F0502020204030204" pitchFamily="34" charset="0"/>
                <a:cs typeface="Simplified Arabic" panose="02020603050405020304" pitchFamily="18" charset="-78"/>
              </a:rPr>
              <a:t> مجموعة القواعد والمبادئ التي تحدد ما هو صحيح أو خطأ في اطار السلوك الانساني ضمن بيئة معينة. وفي المنظمة هناك دائما بعض القواعد والمبادئ الاخلاقية التي يتم تداولها بين العاملين بشكل رسمي او غير رسمي. </a:t>
            </a:r>
            <a:endParaRPr lang="en-US" sz="21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200000"/>
              </a:lnSpc>
              <a:spcBef>
                <a:spcPts val="0"/>
              </a:spcBef>
              <a:spcAft>
                <a:spcPts val="0"/>
              </a:spcAft>
              <a:buNone/>
            </a:pPr>
            <a:r>
              <a:rPr lang="ar-IQ" sz="2100" dirty="0">
                <a:effectLst/>
                <a:latin typeface="Calibri" panose="020F0502020204030204" pitchFamily="34" charset="0"/>
                <a:ea typeface="Calibri" panose="020F0502020204030204" pitchFamily="34" charset="0"/>
                <a:cs typeface="Simplified Arabic" panose="02020603050405020304" pitchFamily="18" charset="-78"/>
              </a:rPr>
              <a:t>	ان موضوع الاخلاق من اكثر المواضيع حساسية في المنظمات المعاصرة لاسيما ونحن نتعامل مع ثقافات متعددة وقيم واتجاهات متنوعة وتكنولوجيا مكنتيا من التواصل في الكلمة والصورة والصوت بعيدا عن الرقابة والاخلاق مسالة ترتبط بالجانب اللاشعوري اكثر من ارتباطها بالجانب الشعوري وتتعاضم اهميتها في الادارة اذا علمنا انها تتغلغل في جميع انشطة المنظمة ومعاملاتها وهي لا تستثني احدا مهما كان مركزه الوظيفي.</a:t>
            </a:r>
          </a:p>
          <a:p>
            <a:pPr marL="0" marR="0" indent="0" algn="just" rtl="1">
              <a:lnSpc>
                <a:spcPct val="200000"/>
              </a:lnSpc>
              <a:spcBef>
                <a:spcPts val="0"/>
              </a:spcBef>
              <a:spcAft>
                <a:spcPts val="0"/>
              </a:spcAft>
              <a:buNone/>
            </a:pPr>
            <a:endParaRPr lang="en-US" sz="21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200000"/>
              </a:lnSpc>
              <a:spcBef>
                <a:spcPts val="0"/>
              </a:spcBef>
              <a:spcAft>
                <a:spcPts val="0"/>
              </a:spcAft>
              <a:buNone/>
            </a:pPr>
            <a:r>
              <a:rPr lang="ar-IQ" sz="2100" dirty="0">
                <a:effectLst/>
                <a:latin typeface="Calibri" panose="020F0502020204030204" pitchFamily="34" charset="0"/>
                <a:ea typeface="Calibri" panose="020F0502020204030204" pitchFamily="34" charset="0"/>
                <a:cs typeface="Simplified Arabic" panose="02020603050405020304" pitchFamily="18" charset="-78"/>
              </a:rPr>
              <a:t>	 وعند الحديث عن ارتباطات الاخلاق بانشطة ادارة الموارد البشرية نجد صعوبة فصلها عن جميع انشطتها وممارساتها. فالاخلاق يجب ان تكون حاضرة في اختيار العاملين وتحديد رواتبهم وأجورهم وتقييم ادائهم وترقياتهم ومكافاتهم ومعالجة مختلف القضايا الاخرى الخاصة بعملهم في المنظمة. </a:t>
            </a:r>
            <a:endParaRPr lang="en-US" sz="21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pPr>
            <a:r>
              <a:rPr lang="ar-IQ" sz="1800" dirty="0">
                <a:effectLst/>
                <a:latin typeface="Calibri" panose="020F0502020204030204" pitchFamily="34" charset="0"/>
                <a:ea typeface="Calibri" panose="020F0502020204030204" pitchFamily="34" charset="0"/>
                <a:cs typeface="Simplified Arabic" panose="02020603050405020304" pitchFamily="18" charset="-78"/>
              </a:rPr>
              <a:t>	</a:t>
            </a:r>
            <a:endParaRPr lang="en-US" dirty="0"/>
          </a:p>
        </p:txBody>
      </p:sp>
      <p:cxnSp>
        <p:nvCxnSpPr>
          <p:cNvPr id="4" name="Straight Connector 3">
            <a:extLst>
              <a:ext uri="{FF2B5EF4-FFF2-40B4-BE49-F238E27FC236}">
                <a16:creationId xmlns:a16="http://schemas.microsoft.com/office/drawing/2014/main" xmlns="" id="{522FEC9B-60AE-97A7-96C3-A22E010225FC}"/>
              </a:ext>
            </a:extLst>
          </p:cNvPr>
          <p:cNvCxnSpPr>
            <a:cxnSpLocks/>
          </p:cNvCxnSpPr>
          <p:nvPr/>
        </p:nvCxnSpPr>
        <p:spPr>
          <a:xfrm flipH="1">
            <a:off x="8492247" y="1303506"/>
            <a:ext cx="2861553"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88961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7FA90A9-AED5-52CE-3EDE-181E62C74922}"/>
              </a:ext>
            </a:extLst>
          </p:cNvPr>
          <p:cNvSpPr>
            <a:spLocks noGrp="1"/>
          </p:cNvSpPr>
          <p:nvPr>
            <p:ph idx="1"/>
          </p:nvPr>
        </p:nvSpPr>
        <p:spPr>
          <a:xfrm>
            <a:off x="838200" y="904672"/>
            <a:ext cx="10515600" cy="4601183"/>
          </a:xfrm>
        </p:spPr>
        <p:txBody>
          <a:bodyPr>
            <a:normAutofit fontScale="85000" lnSpcReduction="10000"/>
          </a:bodyPr>
          <a:lstStyle/>
          <a:p>
            <a:pPr marL="0" indent="0" algn="just" rtl="1">
              <a:lnSpc>
                <a:spcPct val="220000"/>
              </a:lnSpc>
              <a:buNone/>
            </a:pPr>
            <a:r>
              <a:rPr lang="ar-IQ" sz="2400" dirty="0">
                <a:effectLst/>
                <a:latin typeface="Calibri" panose="020F0502020204030204" pitchFamily="34" charset="0"/>
                <a:ea typeface="Calibri" panose="020F0502020204030204" pitchFamily="34" charset="0"/>
                <a:cs typeface="Simplified Arabic" panose="02020603050405020304" pitchFamily="18" charset="-78"/>
              </a:rPr>
              <a:t>	ويتوجب على إدارة الموارد البشرية وهي تمارس مختلف أنشطتها احترام الحقوق الأساسية للعاملين والحفاظ على خصوصية وسرية المعلومات الشخصية الخاصة بكل منهم. كما يجب أن تعامل جميع العاملين بعدالة وعدم التحيز لجهة دون أخرى </a:t>
            </a:r>
            <a:r>
              <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(السالم، 2009: 71-72)</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220000"/>
              </a:lnSpc>
              <a:buNone/>
            </a:pP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a:effectLst/>
                <a:latin typeface="Calibri" panose="020F0502020204030204" pitchFamily="34" charset="0"/>
                <a:ea typeface="Calibri" panose="020F0502020204030204" pitchFamily="34" charset="0"/>
                <a:cs typeface="Simplified Arabic" panose="02020603050405020304" pitchFamily="18" charset="-78"/>
              </a:rPr>
              <a:t>مما تقدم اعلاه تشير الأخلاق بصورة عامة إلى مجموعة القيم والمعايير التي تحدد السلوك الصحيح والخاطئ عند الموارد البشرية، ويمكن فهمها من خلال منحيين، الأول يهتم بالمعايير والقيم الأخلاقية لأهداف المؤسسات، ويشتمل الثاني على المعايير الأخلاقية والسلوكية الصحيحة المرتبطة بغايات المؤسسة ووسائل تحقيق</a:t>
            </a:r>
            <a:r>
              <a:rPr lang="ar-IQ"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ها (الخفاجي ومنصور، 2008: 40).</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3698349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ACE2F2-2D3C-AD0F-5D72-03D91B79A313}"/>
              </a:ext>
            </a:extLst>
          </p:cNvPr>
          <p:cNvSpPr>
            <a:spLocks noGrp="1"/>
          </p:cNvSpPr>
          <p:nvPr>
            <p:ph type="title"/>
          </p:nvPr>
        </p:nvSpPr>
        <p:spPr/>
        <p:txBody>
          <a:bodyPr/>
          <a:lstStyle/>
          <a:p>
            <a:pPr algn="r" rtl="1"/>
            <a:r>
              <a:rPr lang="ar-SA" b="1" dirty="0">
                <a:ln w="22225">
                  <a:solidFill>
                    <a:schemeClr val="accent2"/>
                  </a:solidFill>
                  <a:prstDash val="solid"/>
                </a:ln>
                <a:solidFill>
                  <a:schemeClr val="accent2">
                    <a:lumMod val="40000"/>
                    <a:lumOff val="60000"/>
                  </a:schemeClr>
                </a:solidFill>
              </a:rPr>
              <a:t>اهمية اخلاقيات الاعمال </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a:extLst>
              <a:ext uri="{FF2B5EF4-FFF2-40B4-BE49-F238E27FC236}">
                <a16:creationId xmlns:a16="http://schemas.microsoft.com/office/drawing/2014/main" xmlns="" id="{CEE1DF97-270E-24E5-68F0-C8E06833E084}"/>
              </a:ext>
            </a:extLst>
          </p:cNvPr>
          <p:cNvSpPr>
            <a:spLocks noGrp="1"/>
          </p:cNvSpPr>
          <p:nvPr>
            <p:ph idx="1"/>
          </p:nvPr>
        </p:nvSpPr>
        <p:spPr>
          <a:xfrm>
            <a:off x="838200" y="1352144"/>
            <a:ext cx="10515600" cy="5048655"/>
          </a:xfrm>
        </p:spPr>
        <p:txBody>
          <a:bodyPr>
            <a:normAutofit/>
          </a:bodyPr>
          <a:lstStyle/>
          <a:p>
            <a:pPr marL="0" marR="0" indent="0" algn="just" rtl="1">
              <a:lnSpc>
                <a:spcPct val="150000"/>
              </a:lnSpc>
              <a:spcBef>
                <a:spcPts val="0"/>
              </a:spcBef>
              <a:spcAft>
                <a:spcPts val="0"/>
              </a:spcAft>
              <a:buNone/>
            </a:pPr>
            <a:endParaRPr lang="ar-IQ" sz="1800" dirty="0">
              <a:effectLst/>
              <a:latin typeface="Calibri" panose="020F0502020204030204" pitchFamily="34" charset="0"/>
              <a:ea typeface="Calibri" panose="020F0502020204030204" pitchFamily="34" charset="0"/>
              <a:cs typeface="Simplified Arabic" panose="02020603050405020304" pitchFamily="18" charset="-78"/>
            </a:endParaRPr>
          </a:p>
          <a:p>
            <a:pPr marL="0" marR="0" indent="0" algn="just" rtl="1">
              <a:lnSpc>
                <a:spcPct val="150000"/>
              </a:lnSpc>
              <a:spcBef>
                <a:spcPts val="0"/>
              </a:spcBef>
              <a:spcAft>
                <a:spcPts val="0"/>
              </a:spcAft>
              <a:buNone/>
            </a:pPr>
            <a:r>
              <a:rPr lang="ar-SA" sz="1800" dirty="0">
                <a:effectLst/>
                <a:latin typeface="Calibri" panose="020F0502020204030204" pitchFamily="34" charset="0"/>
                <a:ea typeface="Calibri" panose="020F0502020204030204" pitchFamily="34" charset="0"/>
                <a:cs typeface="Simplified Arabic" panose="02020603050405020304" pitchFamily="18" charset="-78"/>
              </a:rPr>
              <a:t>أهم الفوائد التي يمكن أن تحصل عليها منظمات الأعمال جراء التزامها بالمنظور الأخلاقي القيمي في العمل والتي تعطي أهمية لهذا الالتزام هي:  </a:t>
            </a: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(العامري والغالبي، 2010: 137-138)</a:t>
            </a:r>
            <a:endPar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endParaRPr>
          </a:p>
          <a:p>
            <a:pPr marL="0" marR="0" indent="0" algn="just" rtl="1">
              <a:lnSpc>
                <a:spcPct val="150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Font typeface="+mj-lt"/>
              <a:buAutoNum type="arabicPeriod"/>
              <a:tabLst>
                <a:tab pos="285750" algn="r"/>
              </a:tabLst>
            </a:pPr>
            <a:r>
              <a:rPr lang="ar-SA" sz="1800" dirty="0">
                <a:effectLst/>
                <a:latin typeface="Calibri" panose="020F0502020204030204" pitchFamily="34" charset="0"/>
                <a:ea typeface="Calibri" panose="020F0502020204030204" pitchFamily="34" charset="0"/>
                <a:cs typeface="Simplified Arabic" panose="02020603050405020304" pitchFamily="18" charset="-78"/>
              </a:rPr>
              <a:t>لا يمكن القبول بالمنظور التقليدي للعمل والذي يرى تعارضاً بين تحقيق مصالح منظمة الأعمال المتمثلة بالربح المادي وبين الالتزام بالمعايير الأخلاقية والتي عرضت وكأنها تقلل من الكفاءة ضمن هذا المنظور التقليدي. ففي إطار المنظور الحديث نجد ارتباطاً إيجابياً بين الالتزام الأخلاقي والمردود المالي الذي تحققه المنظمة وإن لم يكن ذلك على المدى القصير فإنه بالتأكيد سوف يكون واضحاً على المدى الطويل.</a:t>
            </a:r>
            <a:endParaRPr lang="ar-IQ" sz="1800" dirty="0">
              <a:effectLst/>
              <a:latin typeface="Calibri" panose="020F0502020204030204" pitchFamily="34" charset="0"/>
              <a:ea typeface="Calibri" panose="020F0502020204030204" pitchFamily="34" charset="0"/>
              <a:cs typeface="Simplified Arabic" panose="02020603050405020304" pitchFamily="18" charset="-78"/>
            </a:endParaRPr>
          </a:p>
          <a:p>
            <a:pPr marL="342900" marR="0" lvl="0" indent="-342900" algn="just" rtl="1">
              <a:lnSpc>
                <a:spcPct val="150000"/>
              </a:lnSpc>
              <a:spcBef>
                <a:spcPts val="0"/>
              </a:spcBef>
              <a:spcAft>
                <a:spcPts val="0"/>
              </a:spcAft>
              <a:buFont typeface="+mj-lt"/>
              <a:buAutoNum type="arabicPeriod"/>
              <a:tabLst>
                <a:tab pos="285750" algn="r"/>
              </a:tabLst>
            </a:pPr>
            <a:endParaRPr lang="ar-IQ" sz="1800" dirty="0">
              <a:latin typeface="Calibri" panose="020F0502020204030204" pitchFamily="34" charset="0"/>
              <a:ea typeface="Calibri" panose="020F0502020204030204" pitchFamily="34" charset="0"/>
              <a:cs typeface="Simplified Arabic" panose="02020603050405020304" pitchFamily="18" charset="-78"/>
            </a:endParaRPr>
          </a:p>
          <a:p>
            <a:pPr marL="342900" marR="0" lvl="0" indent="-342900" algn="just" rtl="1">
              <a:lnSpc>
                <a:spcPct val="150000"/>
              </a:lnSpc>
              <a:spcBef>
                <a:spcPts val="0"/>
              </a:spcBef>
              <a:spcAft>
                <a:spcPts val="0"/>
              </a:spcAft>
              <a:buFont typeface="+mj-lt"/>
              <a:buAutoNum type="arabicPeriod"/>
              <a:tabLst>
                <a:tab pos="285750" algn="r"/>
              </a:tabLst>
            </a:pPr>
            <a:r>
              <a:rPr lang="ar-SA" sz="1800" dirty="0">
                <a:effectLst/>
                <a:latin typeface="Calibri" panose="020F0502020204030204" pitchFamily="34" charset="0"/>
                <a:ea typeface="Calibri" panose="020F0502020204030204" pitchFamily="34" charset="0"/>
                <a:cs typeface="Simplified Arabic" panose="02020603050405020304" pitchFamily="18" charset="-78"/>
              </a:rPr>
              <a:t>تتكلف منظمات الأعمال كثيراً نتيجة تجاهلها الالتزام بالمعايير الأخلاقية وهنا يأتي التصرف اللاأخلاقي ليضع المنظمة في مواجهة الكثير من الدعاوى القضائية بل والجرمية في بعض الأحيان خاصة إذا ما تمادت المنظمة وأخذت تركز كثيراً على مبدأ الرشد والنموذج الاقتصادي بعيداً عن التوجه الاقتصادي الاجتماعي الأخلاقي.</a:t>
            </a:r>
            <a:endParaRPr lang="ar-IQ" sz="1800" dirty="0">
              <a:effectLst/>
              <a:latin typeface="Calibri" panose="020F0502020204030204" pitchFamily="34" charset="0"/>
              <a:ea typeface="Calibri" panose="020F0502020204030204" pitchFamily="34" charset="0"/>
              <a:cs typeface="Simplified Arabic" panose="02020603050405020304" pitchFamily="18" charset="-78"/>
            </a:endParaRPr>
          </a:p>
          <a:p>
            <a:pPr marL="0" marR="0" lvl="0" indent="0" algn="just" rtl="1">
              <a:lnSpc>
                <a:spcPct val="115000"/>
              </a:lnSpc>
              <a:spcBef>
                <a:spcPts val="0"/>
              </a:spcBef>
              <a:spcAft>
                <a:spcPts val="0"/>
              </a:spcAft>
              <a:buNone/>
              <a:tabLst>
                <a:tab pos="285750" algn="r"/>
              </a:tabLs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rtl="1">
              <a:lnSpc>
                <a:spcPct val="115000"/>
              </a:lnSpc>
              <a:spcBef>
                <a:spcPts val="0"/>
              </a:spcBef>
              <a:spcAft>
                <a:spcPts val="0"/>
              </a:spcAft>
              <a:buNone/>
              <a:tabLst>
                <a:tab pos="285750" algn="r"/>
              </a:tabLst>
            </a:pPr>
            <a:endParaRPr lang="ar-IQ" sz="1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cxnSp>
        <p:nvCxnSpPr>
          <p:cNvPr id="4" name="Straight Connector 3">
            <a:extLst>
              <a:ext uri="{FF2B5EF4-FFF2-40B4-BE49-F238E27FC236}">
                <a16:creationId xmlns:a16="http://schemas.microsoft.com/office/drawing/2014/main" xmlns="" id="{CB521B79-7977-7040-EDED-53AC83BA7BD4}"/>
              </a:ext>
            </a:extLst>
          </p:cNvPr>
          <p:cNvCxnSpPr>
            <a:cxnSpLocks/>
          </p:cNvCxnSpPr>
          <p:nvPr/>
        </p:nvCxnSpPr>
        <p:spPr>
          <a:xfrm flipH="1">
            <a:off x="6887183" y="1303506"/>
            <a:ext cx="4466617"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5986717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20DDF50-4705-F540-2C87-4850AE543D04}"/>
              </a:ext>
            </a:extLst>
          </p:cNvPr>
          <p:cNvSpPr>
            <a:spLocks noGrp="1"/>
          </p:cNvSpPr>
          <p:nvPr>
            <p:ph idx="1"/>
          </p:nvPr>
        </p:nvSpPr>
        <p:spPr>
          <a:xfrm>
            <a:off x="838200" y="651753"/>
            <a:ext cx="10515600" cy="5710035"/>
          </a:xfrm>
        </p:spPr>
        <p:txBody>
          <a:bodyPr>
            <a:normAutofit/>
          </a:bodyPr>
          <a:lstStyle/>
          <a:p>
            <a:pPr marL="342900" indent="-342900" algn="just" rtl="1">
              <a:lnSpc>
                <a:spcPct val="115000"/>
              </a:lnSpc>
              <a:spcBef>
                <a:spcPts val="0"/>
              </a:spcBef>
              <a:buFont typeface="+mj-lt"/>
              <a:buAutoNum type="arabicPeriod"/>
              <a:tabLst>
                <a:tab pos="285750" algn="r"/>
              </a:tabLst>
            </a:pPr>
            <a:endParaRPr lang="ar-IQ" sz="2100" dirty="0">
              <a:latin typeface="Calibri" panose="020F0502020204030204" pitchFamily="34" charset="0"/>
              <a:cs typeface="Simplified Arabic" panose="02020603050405020304" pitchFamily="18" charset="-78"/>
            </a:endParaRPr>
          </a:p>
          <a:p>
            <a:pPr marL="0" indent="0" algn="just" rtl="1">
              <a:lnSpc>
                <a:spcPct val="115000"/>
              </a:lnSpc>
              <a:spcBef>
                <a:spcPts val="0"/>
              </a:spcBef>
              <a:buNone/>
              <a:tabLst>
                <a:tab pos="285750" algn="r"/>
              </a:tabLst>
            </a:pPr>
            <a:r>
              <a:rPr lang="ar-IQ" sz="2100" dirty="0">
                <a:latin typeface="Calibri" panose="020F0502020204030204" pitchFamily="34" charset="0"/>
                <a:cs typeface="Simplified Arabic" panose="02020603050405020304" pitchFamily="18" charset="-78"/>
              </a:rPr>
              <a:t>3. </a:t>
            </a:r>
            <a:r>
              <a:rPr lang="ar-SA" sz="2100" dirty="0">
                <a:latin typeface="Calibri" panose="020F0502020204030204" pitchFamily="34" charset="0"/>
                <a:cs typeface="Simplified Arabic" panose="02020603050405020304" pitchFamily="18" charset="-78"/>
              </a:rPr>
              <a:t>تعزيز سمعة المنظمة على صعيد البيئة المحلية والإقليمية والدولية وهذا أيضاً له مردود إيجابي على المنظمة.</a:t>
            </a:r>
            <a:endParaRPr lang="ar-IQ" sz="2100" dirty="0">
              <a:latin typeface="Calibri" panose="020F0502020204030204" pitchFamily="34" charset="0"/>
              <a:cs typeface="Simplified Arabic" panose="02020603050405020304" pitchFamily="18" charset="-78"/>
            </a:endParaRPr>
          </a:p>
          <a:p>
            <a:pPr marL="0" marR="0" lvl="0" indent="0" algn="just" rtl="1">
              <a:lnSpc>
                <a:spcPct val="115000"/>
              </a:lnSpc>
              <a:spcBef>
                <a:spcPts val="0"/>
              </a:spcBef>
              <a:spcAft>
                <a:spcPts val="0"/>
              </a:spcAft>
              <a:buNone/>
              <a:tabLst>
                <a:tab pos="285750" algn="r"/>
              </a:tabLst>
            </a:pPr>
            <a:endParaRPr lang="ar-IQ" sz="2100" dirty="0">
              <a:latin typeface="Calibri" panose="020F0502020204030204" pitchFamily="34" charset="0"/>
              <a:cs typeface="Simplified Arabic" panose="02020603050405020304" pitchFamily="18" charset="-78"/>
            </a:endParaRPr>
          </a:p>
          <a:p>
            <a:pPr marL="0" marR="0" lvl="0" indent="0" algn="just" rtl="1">
              <a:lnSpc>
                <a:spcPct val="115000"/>
              </a:lnSpc>
              <a:spcBef>
                <a:spcPts val="0"/>
              </a:spcBef>
              <a:spcAft>
                <a:spcPts val="0"/>
              </a:spcAft>
              <a:buNone/>
              <a:tabLst>
                <a:tab pos="285750" algn="r"/>
              </a:tabLst>
            </a:pPr>
            <a:r>
              <a:rPr lang="ar-IQ" sz="2100" dirty="0">
                <a:latin typeface="Calibri" panose="020F0502020204030204" pitchFamily="34" charset="0"/>
                <a:cs typeface="Simplified Arabic" panose="02020603050405020304" pitchFamily="18" charset="-78"/>
              </a:rPr>
              <a:t>4. </a:t>
            </a:r>
            <a:r>
              <a:rPr lang="ar-SA" sz="2100" dirty="0">
                <a:latin typeface="Calibri" panose="020F0502020204030204" pitchFamily="34" charset="0"/>
                <a:cs typeface="Simplified Arabic" panose="02020603050405020304" pitchFamily="18" charset="-78"/>
              </a:rPr>
              <a:t>إن التوجهات الحديثة ترى أن تجاهل الأخلاقيات في العمل هو نزوح نحو المصلحة الذاتية الضيقة في حين أن الالتزام بالأبعاد الأخلاقية للعمل يضعها في إطار المصلحة الذاتية المستنيرة ومن المعلوم أن ردود فعل سلبية على التصرف اللا أخلاقي قد تنشأ من قبل المنافسين والحكومة وباقي فئات المجتمع وهذا يؤدي إلى الإضرار بسمعة المنظمة على المدى البعيد.</a:t>
            </a:r>
            <a:endParaRPr lang="ar-IQ" sz="2100" dirty="0">
              <a:latin typeface="Calibri" panose="020F0502020204030204" pitchFamily="34" charset="0"/>
              <a:cs typeface="Simplified Arabic" panose="02020603050405020304" pitchFamily="18" charset="-78"/>
            </a:endParaRPr>
          </a:p>
          <a:p>
            <a:pPr marL="0" marR="0" lvl="0" indent="0" algn="just" rtl="1">
              <a:lnSpc>
                <a:spcPct val="115000"/>
              </a:lnSpc>
              <a:spcBef>
                <a:spcPts val="0"/>
              </a:spcBef>
              <a:spcAft>
                <a:spcPts val="0"/>
              </a:spcAft>
              <a:buNone/>
              <a:tabLst>
                <a:tab pos="285750" algn="r"/>
              </a:tabLst>
            </a:pPr>
            <a:endParaRPr lang="en-US" sz="2100" dirty="0">
              <a:latin typeface="Calibri" panose="020F0502020204030204" pitchFamily="34" charset="0"/>
              <a:cs typeface="Simplified Arabic" panose="02020603050405020304" pitchFamily="18" charset="-78"/>
            </a:endParaRPr>
          </a:p>
          <a:p>
            <a:pPr marL="0" marR="0" lvl="0" indent="0" algn="just" rtl="1">
              <a:lnSpc>
                <a:spcPct val="115000"/>
              </a:lnSpc>
              <a:spcBef>
                <a:spcPts val="0"/>
              </a:spcBef>
              <a:spcAft>
                <a:spcPts val="0"/>
              </a:spcAft>
              <a:buNone/>
              <a:tabLst>
                <a:tab pos="285750" algn="r"/>
              </a:tabLst>
            </a:pPr>
            <a:r>
              <a:rPr lang="ar-IQ" sz="2100" dirty="0">
                <a:latin typeface="Calibri" panose="020F0502020204030204" pitchFamily="34" charset="0"/>
                <a:cs typeface="Simplified Arabic" panose="02020603050405020304" pitchFamily="18" charset="-78"/>
              </a:rPr>
              <a:t>5. </a:t>
            </a:r>
            <a:r>
              <a:rPr lang="ar-SA" sz="2100" dirty="0">
                <a:latin typeface="Calibri" panose="020F0502020204030204" pitchFamily="34" charset="0"/>
                <a:cs typeface="Simplified Arabic" panose="02020603050405020304" pitchFamily="18" charset="-78"/>
              </a:rPr>
              <a:t>إن الحصول على شهادات عالمية وامتيازات عمل خاصة (مثل ايزو 9000 ايزو 14000 يقترن بالتزام المنظمة بالعديد من المعايير الأخلاقية في إطار الإنتاج والتوزيع والاستهلاك والاستخدام والاعتراف بالخصوصيات والعمل الصادق والثقة المتبادلة ودقة وصحة المعلومة بعبارة أخرى، فإن الشهادة الدولية بالالتزام بالمعايير الفنية في إنتاج السلع والخدمات تحمل في طياتها اعترافا بمضمون أخلاقي واجتماعي مهم أظهرته منظمة الأعمال.</a:t>
            </a:r>
            <a:endParaRPr lang="en-US" sz="2100"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19710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5FECC7-E3AD-19EF-91AB-C255CF2CAE5E}"/>
              </a:ext>
            </a:extLst>
          </p:cNvPr>
          <p:cNvSpPr>
            <a:spLocks noGrp="1"/>
          </p:cNvSpPr>
          <p:nvPr>
            <p:ph type="title"/>
          </p:nvPr>
        </p:nvSpPr>
        <p:spPr/>
        <p:txBody>
          <a:bodyPr/>
          <a:lstStyle/>
          <a:p>
            <a:pPr algn="r" rtl="1"/>
            <a:r>
              <a:rPr lang="ar-IQ" b="1" dirty="0">
                <a:ln w="22225">
                  <a:solidFill>
                    <a:schemeClr val="accent2"/>
                  </a:solidFill>
                  <a:prstDash val="solid"/>
                </a:ln>
                <a:solidFill>
                  <a:schemeClr val="accent2">
                    <a:lumMod val="40000"/>
                    <a:lumOff val="60000"/>
                  </a:schemeClr>
                </a:solidFill>
              </a:rPr>
              <a:t>مصادر الاخلاقيات</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a:extLst>
              <a:ext uri="{FF2B5EF4-FFF2-40B4-BE49-F238E27FC236}">
                <a16:creationId xmlns:a16="http://schemas.microsoft.com/office/drawing/2014/main" xmlns="" id="{ED3A7E69-4408-77C9-9826-9E4C9F34D497}"/>
              </a:ext>
            </a:extLst>
          </p:cNvPr>
          <p:cNvSpPr>
            <a:spLocks noGrp="1"/>
          </p:cNvSpPr>
          <p:nvPr>
            <p:ph idx="1"/>
          </p:nvPr>
        </p:nvSpPr>
        <p:spPr>
          <a:xfrm>
            <a:off x="838200" y="1595336"/>
            <a:ext cx="10515600" cy="4897539"/>
          </a:xfrm>
        </p:spPr>
        <p:txBody>
          <a:bodyPr>
            <a:normAutofit fontScale="92500" lnSpcReduction="10000"/>
          </a:bodyPr>
          <a:lstStyle/>
          <a:p>
            <a:pPr marL="0" marR="0" indent="0" algn="just" rtl="1">
              <a:lnSpc>
                <a:spcPct val="160000"/>
              </a:lnSpc>
              <a:spcBef>
                <a:spcPts val="0"/>
              </a:spcBef>
              <a:spcAft>
                <a:spcPts val="800"/>
              </a:spcAft>
              <a:buNone/>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رأی ( 2019  .</a:t>
            </a:r>
            <a:r>
              <a:rPr lang="en-US" sz="1800" dirty="0" err="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Yiling</a:t>
            </a:r>
            <a:r>
              <a:rPr lang="en-US"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et al</a:t>
            </a: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انه بشكل عام تستند الأخلاق الى مصدرين أساسيين يمكن توضيحهما كما يأتي (الساعدي،2021: 991)</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0"/>
              </a:spcBef>
              <a:spcAft>
                <a:spcPts val="800"/>
              </a:spcAft>
              <a:buFont typeface="+mj-lt"/>
              <a:buAutoNum type="arabicPeriod"/>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نظام القيم الاجتماعية والأخلاقية والأعراف والتقاليد السائدة في المجتمع أذ في بعض الحالات من الممكن أن تكون جماعات ضغط على الفرد لتغيير سلوكه.</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0"/>
              </a:spcBef>
              <a:spcAft>
                <a:spcPts val="800"/>
              </a:spcAft>
              <a:buFont typeface="+mj-lt"/>
              <a:buAutoNum type="arabicPeriod"/>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النظام القيمي الذاتي المرتبط بالشخصية والمعتقدات التي يؤمن بها, الموظف (الفرد) وكذلك نتاج خبراته السابقة التي تعامل فيها مع الضمير الإنساني الصالح.</a:t>
            </a:r>
          </a:p>
          <a:p>
            <a:pPr marL="0" marR="0" indent="0" algn="just" rtl="1">
              <a:lnSpc>
                <a:spcPct val="160000"/>
              </a:lnSpc>
              <a:spcBef>
                <a:spcPts val="0"/>
              </a:spcBef>
              <a:spcAft>
                <a:spcPts val="800"/>
              </a:spcAft>
              <a:buNone/>
            </a:pPr>
            <a:r>
              <a:rPr lang="ar-IQ"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في حين أشار ( 2017 </a:t>
            </a:r>
            <a:r>
              <a:rPr lang="en-US" sz="1800" b="1"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Rogers</a:t>
            </a:r>
            <a:r>
              <a:rPr lang="ar-IQ"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ان هناك عدة مصادر للأخلاق يمكن توضيحها كما يأتي: </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60000"/>
              </a:lnSpc>
              <a:spcBef>
                <a:spcPts val="0"/>
              </a:spcBef>
              <a:spcAft>
                <a:spcPts val="800"/>
              </a:spcAft>
              <a:buFont typeface="+mj-cs"/>
              <a:buAutoNum type="arabic1Minus"/>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الدين في المجتمع.</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60000"/>
              </a:lnSpc>
              <a:spcBef>
                <a:spcPts val="0"/>
              </a:spcBef>
              <a:spcAft>
                <a:spcPts val="800"/>
              </a:spcAft>
              <a:buFont typeface="+mj-cs"/>
              <a:buAutoNum type="arabic1Minus"/>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قيم وأخلاقيات المجتمع.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60000"/>
              </a:lnSpc>
              <a:spcBef>
                <a:spcPts val="0"/>
              </a:spcBef>
              <a:spcAft>
                <a:spcPts val="800"/>
              </a:spcAft>
              <a:buFont typeface="+mj-cs"/>
              <a:buAutoNum type="arabic1Minus"/>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التشريعات والقوانين.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60000"/>
              </a:lnSpc>
              <a:spcBef>
                <a:spcPts val="0"/>
              </a:spcBef>
              <a:spcAft>
                <a:spcPts val="800"/>
              </a:spcAft>
              <a:buFont typeface="+mj-cs"/>
              <a:buAutoNum type="arabic1Minus"/>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قیم واخلاقیات اسر العاملين في المنظمة.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60000"/>
              </a:lnSpc>
              <a:spcBef>
                <a:spcPts val="0"/>
              </a:spcBef>
              <a:spcAft>
                <a:spcPts val="800"/>
              </a:spcAft>
              <a:buFont typeface="+mj-cs"/>
              <a:buAutoNum type="arabic1Minus"/>
            </a:pPr>
            <a:r>
              <a:rPr lang="ar-IQ"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التعليمات واللوائح المنظمة.</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A1F65B72-F853-684C-AE51-208CB0F4809E}"/>
              </a:ext>
            </a:extLst>
          </p:cNvPr>
          <p:cNvCxnSpPr>
            <a:cxnSpLocks/>
          </p:cNvCxnSpPr>
          <p:nvPr/>
        </p:nvCxnSpPr>
        <p:spPr>
          <a:xfrm flipH="1">
            <a:off x="7538936" y="1303506"/>
            <a:ext cx="3814864"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71331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EE6411-702C-3A66-3618-5148967DF73C}"/>
              </a:ext>
            </a:extLst>
          </p:cNvPr>
          <p:cNvSpPr>
            <a:spLocks noGrp="1"/>
          </p:cNvSpPr>
          <p:nvPr>
            <p:ph type="title"/>
          </p:nvPr>
        </p:nvSpPr>
        <p:spPr>
          <a:xfrm>
            <a:off x="1412132" y="51037"/>
            <a:ext cx="10515600" cy="831376"/>
          </a:xfrm>
        </p:spPr>
        <p:txBody>
          <a:bodyPr/>
          <a:lstStyle/>
          <a:p>
            <a:pPr algn="r" rtl="1"/>
            <a:r>
              <a:rPr lang="ar-IQ" b="1" dirty="0">
                <a:ln w="22225">
                  <a:solidFill>
                    <a:schemeClr val="accent2"/>
                  </a:solidFill>
                  <a:prstDash val="solid"/>
                </a:ln>
                <a:solidFill>
                  <a:schemeClr val="accent2">
                    <a:lumMod val="40000"/>
                    <a:lumOff val="60000"/>
                  </a:schemeClr>
                </a:solidFill>
              </a:rPr>
              <a:t>عناصر الاخلاق</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a:extLst>
              <a:ext uri="{FF2B5EF4-FFF2-40B4-BE49-F238E27FC236}">
                <a16:creationId xmlns:a16="http://schemas.microsoft.com/office/drawing/2014/main" xmlns="" id="{E90974BD-878D-10AB-1260-8EA0C8A4A466}"/>
              </a:ext>
            </a:extLst>
          </p:cNvPr>
          <p:cNvSpPr>
            <a:spLocks noGrp="1"/>
          </p:cNvSpPr>
          <p:nvPr>
            <p:ph idx="1"/>
          </p:nvPr>
        </p:nvSpPr>
        <p:spPr>
          <a:xfrm>
            <a:off x="838200" y="749030"/>
            <a:ext cx="10515600" cy="5427934"/>
          </a:xfrm>
        </p:spPr>
        <p:txBody>
          <a:bodyPr/>
          <a:lstStyle/>
          <a:p>
            <a:pPr marL="0" marR="0" indent="0" algn="just" rtl="1">
              <a:lnSpc>
                <a:spcPct val="150000"/>
              </a:lnSpc>
              <a:spcBef>
                <a:spcPts val="0"/>
              </a:spcBef>
              <a:spcAft>
                <a:spcPts val="800"/>
              </a:spcAft>
              <a:buNone/>
            </a:pPr>
            <a:r>
              <a:rPr lang="ar-SA" sz="1800" b="1" dirty="0">
                <a:effectLst/>
                <a:latin typeface="Calibri" panose="020F0502020204030204" pitchFamily="34" charset="0"/>
                <a:ea typeface="Calibri" panose="020F0502020204030204" pitchFamily="34" charset="0"/>
                <a:cs typeface="Simplified Arabic" panose="02020603050405020304" pitchFamily="18" charset="-78"/>
              </a:rPr>
              <a:t>ويحدد </a:t>
            </a:r>
            <a:r>
              <a:rPr lang="en-US" sz="1800" b="1" dirty="0">
                <a:effectLst/>
                <a:latin typeface="Simplified Arabic" panose="02020603050405020304" pitchFamily="18" charset="-78"/>
                <a:ea typeface="Calibri" panose="020F0502020204030204" pitchFamily="34" charset="0"/>
                <a:cs typeface="Arial" panose="020B0604020202020204" pitchFamily="34" charset="0"/>
              </a:rPr>
              <a:t>Daft</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مجموعة من العناصر التي تعمل على تشكيل الأخلاقيات الإدارية  وهي كالتالي</a:t>
            </a:r>
            <a:r>
              <a:rPr lang="ar-SA" sz="1800" dirty="0">
                <a:effectLst/>
                <a:latin typeface="Calibri" panose="020F0502020204030204" pitchFamily="34" charset="0"/>
                <a:ea typeface="Calibri" panose="020F0502020204030204" pitchFamily="34" charset="0"/>
                <a:cs typeface="Simplified Arabic" panose="02020603050405020304" pitchFamily="18"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r>
              <a:rPr lang="ar-SA" sz="1800" dirty="0">
                <a:effectLst/>
                <a:ea typeface="Calibri" panose="020F0502020204030204" pitchFamily="34" charset="0"/>
                <a:cs typeface="Simplified Arabic" panose="02020603050405020304" pitchFamily="18" charset="-78"/>
              </a:rPr>
              <a:t>المعتقدات والقيم الفردية، ثقافة المنظمة، النظم الرسمية للمنظمة، أصحاب المصالح الخارجيين و الشكل التالي يوضح ذلك:</a:t>
            </a:r>
            <a:endParaRPr lang="en-US" sz="1800" dirty="0">
              <a:effectLst/>
              <a:ea typeface="Calibri" panose="020F0502020204030204" pitchFamily="34" charset="0"/>
              <a:cs typeface="Simplified Arabic" panose="02020603050405020304" pitchFamily="18" charset="-78"/>
            </a:endParaRPr>
          </a:p>
          <a:p>
            <a:pPr marL="0" indent="0" algn="r" rtl="1">
              <a:buNone/>
            </a:pPr>
            <a:endParaRPr lang="en-US" dirty="0"/>
          </a:p>
        </p:txBody>
      </p:sp>
      <p:cxnSp>
        <p:nvCxnSpPr>
          <p:cNvPr id="4" name="Straight Connector 3">
            <a:extLst>
              <a:ext uri="{FF2B5EF4-FFF2-40B4-BE49-F238E27FC236}">
                <a16:creationId xmlns:a16="http://schemas.microsoft.com/office/drawing/2014/main" xmlns="" id="{1BE7CFA1-868A-30E6-0E7F-FB995C63C011}"/>
              </a:ext>
            </a:extLst>
          </p:cNvPr>
          <p:cNvCxnSpPr>
            <a:cxnSpLocks/>
          </p:cNvCxnSpPr>
          <p:nvPr/>
        </p:nvCxnSpPr>
        <p:spPr>
          <a:xfrm flipH="1">
            <a:off x="8507750" y="749029"/>
            <a:ext cx="3396574" cy="0"/>
          </a:xfrm>
          <a:prstGeom prst="line">
            <a:avLst/>
          </a:prstGeom>
          <a:ln w="76200"/>
        </p:spPr>
        <p:style>
          <a:lnRef idx="3">
            <a:schemeClr val="accent6"/>
          </a:lnRef>
          <a:fillRef idx="0">
            <a:schemeClr val="accent6"/>
          </a:fillRef>
          <a:effectRef idx="2">
            <a:schemeClr val="accent6"/>
          </a:effectRef>
          <a:fontRef idx="minor">
            <a:schemeClr val="tx1"/>
          </a:fontRef>
        </p:style>
      </p:cxnSp>
      <p:pic>
        <p:nvPicPr>
          <p:cNvPr id="7" name="Picture 6">
            <a:extLst>
              <a:ext uri="{FF2B5EF4-FFF2-40B4-BE49-F238E27FC236}">
                <a16:creationId xmlns:a16="http://schemas.microsoft.com/office/drawing/2014/main" xmlns="" id="{ADDC0A48-95FD-FCFF-F292-16B0BE1BFD93}"/>
              </a:ext>
            </a:extLst>
          </p:cNvPr>
          <p:cNvPicPr>
            <a:picLocks noChangeAspect="1"/>
          </p:cNvPicPr>
          <p:nvPr/>
        </p:nvPicPr>
        <p:blipFill>
          <a:blip r:embed="rId2"/>
          <a:stretch>
            <a:fillRect/>
          </a:stretch>
        </p:blipFill>
        <p:spPr>
          <a:xfrm>
            <a:off x="1264596" y="1896894"/>
            <a:ext cx="9640110" cy="4698459"/>
          </a:xfrm>
          <a:prstGeom prst="rect">
            <a:avLst/>
          </a:prstGeom>
        </p:spPr>
      </p:pic>
    </p:spTree>
    <p:extLst>
      <p:ext uri="{BB962C8B-B14F-4D97-AF65-F5344CB8AC3E}">
        <p14:creationId xmlns:p14="http://schemas.microsoft.com/office/powerpoint/2010/main" val="5653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EC368-7DBD-48E7-E46C-FB3437B05E06}"/>
              </a:ext>
            </a:extLst>
          </p:cNvPr>
          <p:cNvSpPr>
            <a:spLocks noGrp="1"/>
          </p:cNvSpPr>
          <p:nvPr>
            <p:ph type="title"/>
          </p:nvPr>
        </p:nvSpPr>
        <p:spPr>
          <a:xfrm>
            <a:off x="838200" y="365126"/>
            <a:ext cx="10515600" cy="685462"/>
          </a:xfrm>
        </p:spPr>
        <p:txBody>
          <a:bodyPr>
            <a:normAutofit fontScale="90000"/>
          </a:bodyPr>
          <a:lstStyle/>
          <a:p>
            <a:pPr algn="r" rtl="1"/>
            <a:r>
              <a:rPr lang="ar-IQ" b="1" dirty="0">
                <a:ln w="22225">
                  <a:solidFill>
                    <a:schemeClr val="accent2"/>
                  </a:solidFill>
                  <a:prstDash val="solid"/>
                </a:ln>
                <a:solidFill>
                  <a:schemeClr val="accent2">
                    <a:lumMod val="40000"/>
                    <a:lumOff val="60000"/>
                  </a:schemeClr>
                </a:solidFill>
              </a:rPr>
              <a:t>خصائص الاخلاق</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a:extLst>
              <a:ext uri="{FF2B5EF4-FFF2-40B4-BE49-F238E27FC236}">
                <a16:creationId xmlns:a16="http://schemas.microsoft.com/office/drawing/2014/main" xmlns="" id="{952D2B75-B3B9-347F-698B-99F5C895ABFA}"/>
              </a:ext>
            </a:extLst>
          </p:cNvPr>
          <p:cNvSpPr>
            <a:spLocks noGrp="1"/>
          </p:cNvSpPr>
          <p:nvPr>
            <p:ph idx="1"/>
          </p:nvPr>
        </p:nvSpPr>
        <p:spPr>
          <a:xfrm>
            <a:off x="838200" y="1186774"/>
            <a:ext cx="10515600" cy="4990189"/>
          </a:xfrm>
        </p:spPr>
        <p:txBody>
          <a:bodyPr>
            <a:normAutofit/>
          </a:bodyPr>
          <a:lstStyle/>
          <a:p>
            <a:pPr marL="0" marR="0" indent="0" algn="just" rtl="1">
              <a:lnSpc>
                <a:spcPct val="150000"/>
              </a:lnSpc>
              <a:spcBef>
                <a:spcPts val="1200"/>
              </a:spcBef>
              <a:spcAft>
                <a:spcPts val="800"/>
              </a:spcAft>
              <a:buNone/>
            </a:pPr>
            <a:r>
              <a:rPr lang="ar-IQ" sz="1800" dirty="0">
                <a:effectLst/>
                <a:latin typeface="Calibri" panose="020F0502020204030204" pitchFamily="34" charset="0"/>
                <a:ea typeface="Calibri" panose="020F0502020204030204" pitchFamily="34" charset="0"/>
                <a:cs typeface="Simplified Arabic" panose="02020603050405020304" pitchFamily="18" charset="-78"/>
              </a:rPr>
              <a:t>هناك مجموعة من الخصائص للأخلاق يمكن توضيحها كما يأتي: (الساعدي،2021: 991-992)</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1200"/>
              </a:spcBef>
              <a:spcAft>
                <a:spcPts val="800"/>
              </a:spcAft>
              <a:buFont typeface="+mj-lt"/>
              <a:buAutoNum type="arabicPeriod"/>
            </a:pPr>
            <a:r>
              <a:rPr lang="ar-IQ" sz="1800" b="1" dirty="0">
                <a:effectLst/>
                <a:latin typeface="Calibri" panose="020F0502020204030204" pitchFamily="34" charset="0"/>
                <a:ea typeface="Calibri" panose="020F0502020204030204" pitchFamily="34" charset="0"/>
                <a:cs typeface="Simplified Arabic" panose="02020603050405020304" pitchFamily="18" charset="-78"/>
              </a:rPr>
              <a:t>التطور الأخلاقي المعرفي:</a:t>
            </a:r>
            <a:r>
              <a:rPr lang="ar-IQ" sz="1800" dirty="0">
                <a:effectLst/>
                <a:latin typeface="Calibri" panose="020F0502020204030204" pitchFamily="34" charset="0"/>
                <a:ea typeface="Calibri" panose="020F0502020204030204" pitchFamily="34" charset="0"/>
                <a:cs typeface="Simplified Arabic" panose="02020603050405020304" pitchFamily="18" charset="-78"/>
              </a:rPr>
              <a:t> يمكن تقييم التطور الأخلاقي المعرفي إما بشكل مباشر أو غير مباشر ويمكن قياسه باستخدام أدوات مباشرة أو اختبار تحديد القضايا ومع ذلك فإننا نعلم أن المستويات الأعلى من التطور الأخلاقي المعرفي ترتبط بالعمر ومستويات التعليم الأعلى لذا قد توفر هذه مؤشرات غير مباشرة لأخلاقيات المتدرب الأولية.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1200"/>
              </a:spcBef>
              <a:spcAft>
                <a:spcPts val="800"/>
              </a:spcAft>
              <a:buFont typeface="+mj-lt"/>
              <a:buAutoNum type="arabicPeriod"/>
            </a:pPr>
            <a:r>
              <a:rPr lang="ar-IQ" sz="1800" b="1" dirty="0">
                <a:effectLst/>
                <a:latin typeface="Calibri" panose="020F0502020204030204" pitchFamily="34" charset="0"/>
                <a:ea typeface="Calibri" panose="020F0502020204030204" pitchFamily="34" charset="0"/>
                <a:cs typeface="Simplified Arabic" panose="02020603050405020304" pitchFamily="18" charset="-78"/>
              </a:rPr>
              <a:t>النزاهة:</a:t>
            </a:r>
            <a:r>
              <a:rPr lang="ar-IQ" sz="1800" dirty="0">
                <a:effectLst/>
                <a:latin typeface="Calibri" panose="020F0502020204030204" pitchFamily="34" charset="0"/>
                <a:ea typeface="Calibri" panose="020F0502020204030204" pitchFamily="34" charset="0"/>
                <a:cs typeface="Simplified Arabic" panose="02020603050405020304" pitchFamily="18" charset="-78"/>
              </a:rPr>
              <a:t> أن الموظفين ذوي النزاهة العالية يمثلون مجموعة متدربين أخلاقيين أكثر من الموظفين النزاهة المنخفضة إن النزاهة تبني أبعادا متفرقة : الصدق (تهتم إلى حد كبير بمواقف الموظفين تجاه السرقة من أصحاب العمل والخبرة السابقة في السرقة، والمعتقدات والسلوكيات المعادية للمجتمع والشخصية (مثل الإفساد المتهور، والانحراف التنظيمي).</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1200"/>
              </a:spcBef>
              <a:spcAft>
                <a:spcPts val="800"/>
              </a:spcAft>
              <a:buFont typeface="+mj-lt"/>
              <a:buAutoNum type="arabicPeriod"/>
            </a:pPr>
            <a:r>
              <a:rPr lang="ar-IQ" sz="1800" b="1" dirty="0">
                <a:effectLst/>
                <a:latin typeface="Calibri" panose="020F0502020204030204" pitchFamily="34" charset="0"/>
                <a:ea typeface="Calibri" panose="020F0502020204030204" pitchFamily="34" charset="0"/>
                <a:cs typeface="Simplified Arabic" panose="02020603050405020304" pitchFamily="18" charset="-78"/>
              </a:rPr>
              <a:t>الحزم:</a:t>
            </a:r>
            <a:r>
              <a:rPr lang="ar-IQ" sz="1800" dirty="0">
                <a:effectLst/>
                <a:latin typeface="Calibri" panose="020F0502020204030204" pitchFamily="34" charset="0"/>
                <a:ea typeface="Calibri" panose="020F0502020204030204" pitchFamily="34" charset="0"/>
                <a:cs typeface="Simplified Arabic" panose="02020603050405020304" pitchFamily="18" charset="-78"/>
              </a:rPr>
              <a:t> العمل قد يكون الحزم مرتبطا أيضًا بأخلاق ما قبل التدريب، وقد يكون عدم رغبة المرؤوسين أو عدم قدرتهم على التصرف بشكل حازم تجاه كبار الزبائن بنتائج غير مرغوب فيها مثل الفشل في منع الكوارث الجوية.</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cxnSp>
        <p:nvCxnSpPr>
          <p:cNvPr id="4" name="Straight Connector 3">
            <a:extLst>
              <a:ext uri="{FF2B5EF4-FFF2-40B4-BE49-F238E27FC236}">
                <a16:creationId xmlns:a16="http://schemas.microsoft.com/office/drawing/2014/main" xmlns="" id="{E1CBC76D-CEF1-5682-0A43-C057868770F1}"/>
              </a:ext>
            </a:extLst>
          </p:cNvPr>
          <p:cNvCxnSpPr>
            <a:cxnSpLocks/>
          </p:cNvCxnSpPr>
          <p:nvPr/>
        </p:nvCxnSpPr>
        <p:spPr>
          <a:xfrm flipH="1">
            <a:off x="7714034" y="1031132"/>
            <a:ext cx="3639766" cy="0"/>
          </a:xfrm>
          <a:prstGeom prst="line">
            <a:avLst/>
          </a:prstGeom>
          <a:ln w="76200"/>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981032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1563</Words>
  <Application>Microsoft Office PowerPoint</Application>
  <PresentationFormat>Widescreen</PresentationFormat>
  <Paragraphs>109</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Simplified Arabic</vt:lpstr>
      <vt:lpstr>Times New Roman</vt:lpstr>
      <vt:lpstr>Office Theme</vt:lpstr>
      <vt:lpstr>إدارة الموارد البشرية والاخلاق</vt:lpstr>
      <vt:lpstr> المقدمة</vt:lpstr>
      <vt:lpstr>المفهوم</vt:lpstr>
      <vt:lpstr>PowerPoint Presentation</vt:lpstr>
      <vt:lpstr>اهمية اخلاقيات الاعمال </vt:lpstr>
      <vt:lpstr>PowerPoint Presentation</vt:lpstr>
      <vt:lpstr>مصادر الاخلاقيات</vt:lpstr>
      <vt:lpstr>عناصر الاخلاق</vt:lpstr>
      <vt:lpstr>خصائص الاخلاق</vt:lpstr>
      <vt:lpstr>العوامل المؤثرة في السلوك الاخلاقي  </vt:lpstr>
      <vt:lpstr>PowerPoint Presentation</vt:lpstr>
      <vt:lpstr>العلاقة بين الاخلاق وادارة الموارد البشرية </vt:lpstr>
      <vt:lpstr>دور الموارد البشرية في نشر الثقافة الاخلاقية  </vt:lpstr>
      <vt:lpstr>المعضلات الأخلاقية في ادارة الموارد البشرية </vt:lpstr>
      <vt:lpstr>PowerPoint Presentation</vt:lpstr>
      <vt:lpstr>PowerPoint Presentation</vt:lpstr>
      <vt:lpstr>المدونة الأخلاقية في ادارة الموارد البشرية </vt:lpstr>
      <vt:lpstr>PowerPoint Presentation</vt:lpstr>
      <vt:lpstr>معايير تحديد الممارسات الاخلاقية في ادارة الموارد البشرية                                                                   </vt:lpstr>
      <vt:lpstr>PowerPoint Presentation</vt:lpstr>
      <vt:lpstr>معايير تحديد الممارسات الاخلاقية في ادارة الموارد البشرية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الموارد البشرية والاخلاق</dc:title>
  <dc:creator>pc</dc:creator>
  <cp:lastModifiedBy>Maher</cp:lastModifiedBy>
  <cp:revision>3</cp:revision>
  <dcterms:created xsi:type="dcterms:W3CDTF">2023-03-25T19:37:54Z</dcterms:created>
  <dcterms:modified xsi:type="dcterms:W3CDTF">2023-10-21T15:31:24Z</dcterms:modified>
</cp:coreProperties>
</file>