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4660"/>
  </p:normalViewPr>
  <p:slideViewPr>
    <p:cSldViewPr>
      <p:cViewPr varScale="1">
        <p:scale>
          <a:sx n="69" d="100"/>
          <a:sy n="69"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10/21/2023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81762"/>
            <a:ext cx="5410200" cy="1547038"/>
          </a:xfrm>
        </p:spPr>
        <p:txBody>
          <a:bodyPr>
            <a:normAutofit/>
          </a:bodyPr>
          <a:lstStyle/>
          <a:p>
            <a:pPr marL="0" marR="0" algn="r" rtl="1">
              <a:spcBef>
                <a:spcPts val="0"/>
              </a:spcBef>
            </a:pPr>
            <a:r>
              <a:rPr lang="ar-IQ" sz="2000" b="1" dirty="0" smtClean="0">
                <a:ea typeface="Times New Roman"/>
              </a:rPr>
              <a:t>وزارة </a:t>
            </a:r>
            <a:r>
              <a:rPr lang="ar-IQ" sz="2000" b="1" dirty="0">
                <a:ea typeface="Times New Roman"/>
              </a:rPr>
              <a:t>التعليم العالي </a:t>
            </a:r>
            <a:r>
              <a:rPr lang="ar-IQ" sz="2000" b="1" dirty="0" smtClean="0">
                <a:ea typeface="Times New Roman"/>
              </a:rPr>
              <a:t>والبـحث العلمي</a:t>
            </a:r>
            <a:r>
              <a:rPr lang="en-US" sz="2000" dirty="0">
                <a:ea typeface="Times New Roman"/>
              </a:rPr>
              <a:t/>
            </a:r>
            <a:br>
              <a:rPr lang="en-US" sz="2000" dirty="0">
                <a:ea typeface="Times New Roman"/>
              </a:rPr>
            </a:br>
            <a:r>
              <a:rPr lang="ar-IQ" sz="2000" b="1" dirty="0">
                <a:ea typeface="Times New Roman"/>
              </a:rPr>
              <a:t>الجامعة المستنصرية / كلية الادارة والاقتصاد </a:t>
            </a:r>
            <a:r>
              <a:rPr lang="en-US" sz="2000" dirty="0">
                <a:ea typeface="Times New Roman"/>
              </a:rPr>
              <a:t/>
            </a:r>
            <a:br>
              <a:rPr lang="en-US" sz="2000" dirty="0">
                <a:ea typeface="Times New Roman"/>
              </a:rPr>
            </a:br>
            <a:r>
              <a:rPr lang="ar-IQ" sz="2000" b="1" dirty="0">
                <a:ea typeface="Times New Roman"/>
              </a:rPr>
              <a:t>قسم ادارة الاعمال</a:t>
            </a:r>
            <a:r>
              <a:rPr lang="ar-IQ" sz="2000" dirty="0">
                <a:ea typeface="Times New Roman"/>
              </a:rPr>
              <a:t> </a:t>
            </a:r>
            <a:r>
              <a:rPr lang="en-US" sz="2000" dirty="0">
                <a:ea typeface="Times New Roman"/>
              </a:rPr>
              <a:t/>
            </a:r>
            <a:br>
              <a:rPr lang="en-US" sz="2000" dirty="0">
                <a:ea typeface="Times New Roman"/>
              </a:rPr>
            </a:br>
            <a:r>
              <a:rPr lang="ar-IQ" sz="2000" b="1" dirty="0">
                <a:ea typeface="Times New Roman"/>
              </a:rPr>
              <a:t>دبلوم عالي تخطيط </a:t>
            </a:r>
            <a:r>
              <a:rPr lang="ar-IQ" sz="2000" b="1" dirty="0" smtClean="0">
                <a:ea typeface="Times New Roman"/>
              </a:rPr>
              <a:t>استراتيجي</a:t>
            </a:r>
            <a:endParaRPr lang="en-US" sz="2000" dirty="0"/>
          </a:p>
        </p:txBody>
      </p:sp>
      <p:sp>
        <p:nvSpPr>
          <p:cNvPr id="4" name="Title 1"/>
          <p:cNvSpPr txBox="1">
            <a:spLocks/>
          </p:cNvSpPr>
          <p:nvPr/>
        </p:nvSpPr>
        <p:spPr>
          <a:xfrm>
            <a:off x="762000" y="2209800"/>
            <a:ext cx="7467600" cy="3886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lang="ar-IQ" sz="2800" b="1" u="sng" dirty="0"/>
              <a:t>((  </a:t>
            </a:r>
            <a:r>
              <a:rPr lang="ar-IQ" sz="2800" b="1" u="sng" dirty="0" smtClean="0"/>
              <a:t>إدارة المـوارد البشـرية))</a:t>
            </a:r>
            <a:endParaRPr lang="en-US" sz="2800" dirty="0"/>
          </a:p>
          <a:p>
            <a:pPr rtl="1"/>
            <a:endParaRPr lang="en-US" sz="2000" dirty="0"/>
          </a:p>
          <a:p>
            <a:pPr rtl="1"/>
            <a:r>
              <a:rPr lang="ar-IQ" sz="2400" b="1" dirty="0" smtClean="0">
                <a:solidFill>
                  <a:srgbClr val="FF0000"/>
                </a:solidFill>
              </a:rPr>
              <a:t>(إدارة تنـوع المـوارد البشـرية)</a:t>
            </a:r>
          </a:p>
          <a:p>
            <a:pPr rtl="1"/>
            <a:r>
              <a:rPr lang="ar-IQ" sz="2400" b="1" dirty="0" smtClean="0">
                <a:solidFill>
                  <a:srgbClr val="FF0000"/>
                </a:solidFill>
              </a:rPr>
              <a:t>(أدوار متخصصي المـوارد البشـرية)</a:t>
            </a:r>
          </a:p>
          <a:p>
            <a:pPr rtl="1"/>
            <a:endParaRPr lang="en-US" sz="2000" dirty="0"/>
          </a:p>
          <a:p>
            <a:pPr rtl="1"/>
            <a:r>
              <a:rPr lang="ar-IQ" sz="2400" b="1" dirty="0"/>
              <a:t>مقـــــــدم للدكتورة  / </a:t>
            </a:r>
            <a:r>
              <a:rPr lang="ar-IQ" sz="2400" b="1" dirty="0" smtClean="0"/>
              <a:t>أ.م.د. سـمية عـباس مجــيد</a:t>
            </a:r>
          </a:p>
          <a:p>
            <a:pPr rtl="1"/>
            <a:endParaRPr lang="en-US" sz="2000" dirty="0"/>
          </a:p>
          <a:p>
            <a:pPr rtl="1"/>
            <a:r>
              <a:rPr lang="ar-IQ" sz="2000" b="1" u="sng" dirty="0"/>
              <a:t>اعـــــــداد الطلبة </a:t>
            </a:r>
            <a:endParaRPr lang="en-US" sz="2000" dirty="0"/>
          </a:p>
          <a:p>
            <a:pPr rtl="1"/>
            <a:r>
              <a:rPr lang="ar-IQ" sz="2000" b="1" dirty="0"/>
              <a:t>(محمد فارس </a:t>
            </a:r>
            <a:r>
              <a:rPr lang="ar-IQ" sz="2000" b="1" dirty="0" smtClean="0"/>
              <a:t>عــبدالله)</a:t>
            </a:r>
          </a:p>
          <a:p>
            <a:pPr rtl="1"/>
            <a:endParaRPr lang="en-US" sz="2000" dirty="0"/>
          </a:p>
          <a:p>
            <a:r>
              <a:rPr lang="ar-IQ" sz="2000" b="1" dirty="0" smtClean="0"/>
              <a:t>للعام </a:t>
            </a:r>
            <a:r>
              <a:rPr lang="ar-IQ" sz="2000" b="1" dirty="0"/>
              <a:t>الدراسي 2022- 2023</a:t>
            </a:r>
            <a:endParaRPr lang="en-US" sz="2000" dirty="0"/>
          </a:p>
        </p:txBody>
      </p:sp>
      <p:pic>
        <p:nvPicPr>
          <p:cNvPr id="5" name="Picture 4" descr="C:\Users\hayder\Desktop\مستنصرية.jpg"/>
          <p:cNvPicPr/>
          <p:nvPr/>
        </p:nvPicPr>
        <p:blipFill>
          <a:blip r:embed="rId2">
            <a:extLst>
              <a:ext uri="{28A0092B-C50C-407E-A947-70E740481C1C}">
                <a14:useLocalDpi xmlns:a14="http://schemas.microsoft.com/office/drawing/2010/main" val="0"/>
              </a:ext>
            </a:extLst>
          </a:blip>
          <a:srcRect/>
          <a:stretch>
            <a:fillRect/>
          </a:stretch>
        </p:blipFill>
        <p:spPr bwMode="auto">
          <a:xfrm>
            <a:off x="444000" y="304800"/>
            <a:ext cx="1845945" cy="1524000"/>
          </a:xfrm>
          <a:prstGeom prst="rect">
            <a:avLst/>
          </a:prstGeom>
          <a:noFill/>
          <a:ln w="9525">
            <a:noFill/>
            <a:miter lim="800000"/>
            <a:headEnd/>
            <a:tailEnd/>
          </a:ln>
        </p:spPr>
      </p:pic>
    </p:spTree>
    <p:extLst>
      <p:ext uri="{BB962C8B-B14F-4D97-AF65-F5344CB8AC3E}">
        <p14:creationId xmlns:p14="http://schemas.microsoft.com/office/powerpoint/2010/main" val="967178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77000"/>
          </a:xfrm>
        </p:spPr>
        <p:txBody>
          <a:bodyPr>
            <a:normAutofit fontScale="40000" lnSpcReduction="20000"/>
          </a:bodyPr>
          <a:lstStyle/>
          <a:p>
            <a:pPr marL="0" marR="0" indent="0" algn="just" rtl="1">
              <a:lnSpc>
                <a:spcPct val="140000"/>
              </a:lnSpc>
              <a:spcBef>
                <a:spcPts val="0"/>
              </a:spcBef>
              <a:spcAft>
                <a:spcPts val="0"/>
              </a:spcAft>
              <a:buNone/>
            </a:pPr>
            <a:r>
              <a:rPr lang="ar-IQ" sz="6000" b="1" u="sng" dirty="0">
                <a:latin typeface="Times New Roman" panose="02020603050405020304" pitchFamily="18" charset="0"/>
                <a:ea typeface="Calibri"/>
                <a:cs typeface="Times New Roman" panose="02020603050405020304" pitchFamily="18" charset="0"/>
              </a:rPr>
              <a:t>فـوائد تنـوع الموارد البشـرية للمنظمات وإسهاماتها التنافسـية</a:t>
            </a:r>
            <a:endParaRPr lang="en-US" sz="6000" dirty="0">
              <a:latin typeface="Times New Roman" panose="02020603050405020304" pitchFamily="18" charset="0"/>
              <a:ea typeface="Calibri"/>
              <a:cs typeface="Times New Roman" panose="02020603050405020304" pitchFamily="18" charset="0"/>
            </a:endParaRPr>
          </a:p>
          <a:p>
            <a:pPr marL="17145" marR="0" algn="just" rtl="1">
              <a:lnSpc>
                <a:spcPct val="150000"/>
              </a:lnSpc>
              <a:spcBef>
                <a:spcPts val="0"/>
              </a:spcBef>
              <a:spcAft>
                <a:spcPts val="0"/>
              </a:spcAft>
            </a:pPr>
            <a:r>
              <a:rPr lang="ar-SA" sz="800" dirty="0">
                <a:latin typeface="Calibri"/>
                <a:ea typeface="Calibri"/>
                <a:cs typeface="Times New Roman"/>
              </a:rPr>
              <a:t> </a:t>
            </a:r>
            <a:endParaRPr lang="en-US" sz="2000" dirty="0">
              <a:latin typeface="Calibri"/>
              <a:ea typeface="Calibri"/>
              <a:cs typeface="Arial"/>
            </a:endParaRPr>
          </a:p>
          <a:p>
            <a:pPr marL="0" marR="0" indent="0" algn="just" rtl="1">
              <a:lnSpc>
                <a:spcPct val="150000"/>
              </a:lnSpc>
              <a:spcBef>
                <a:spcPts val="0"/>
              </a:spcBef>
              <a:spcAft>
                <a:spcPts val="0"/>
              </a:spcAft>
              <a:buNone/>
            </a:pPr>
            <a:r>
              <a:rPr lang="ar-SA" sz="5000" dirty="0">
                <a:latin typeface="Times New Roman" panose="02020603050405020304" pitchFamily="18" charset="0"/>
                <a:ea typeface="Calibri"/>
                <a:cs typeface="Times New Roman" panose="02020603050405020304" pitchFamily="18" charset="0"/>
              </a:rPr>
              <a:t>يحـقق التنوع في المنظمات مـيزة تنافسـية تسويقية من خلال الدعم الذي يحققه تنوع الثـقافات والتي تسـاعد في فـهم إحتياجات الزبائن المتنوعين ، كما يسـهل للمنـظمة وصولها الى أسـواق متـنوعة من خلال امتلاكها موارد بشـرية ذات قـدرة على التجـديد والابتـكار ، وبناءا عليه فـإن فوائـد التنـوع وحسب (جيرنبرج وبارون ، 2009 :227) و (</a:t>
            </a:r>
            <a:r>
              <a:rPr lang="en-US" sz="5000" dirty="0" err="1">
                <a:latin typeface="Times New Roman" panose="02020603050405020304" pitchFamily="18" charset="0"/>
                <a:ea typeface="Calibri"/>
                <a:cs typeface="Times New Roman" panose="02020603050405020304" pitchFamily="18" charset="0"/>
              </a:rPr>
              <a:t>Caseio</a:t>
            </a:r>
            <a:r>
              <a:rPr lang="en-US" sz="5000" dirty="0">
                <a:latin typeface="Times New Roman" panose="02020603050405020304" pitchFamily="18" charset="0"/>
                <a:ea typeface="Calibri"/>
                <a:cs typeface="Times New Roman" panose="02020603050405020304" pitchFamily="18" charset="0"/>
              </a:rPr>
              <a:t> , 2005 :117</a:t>
            </a:r>
            <a:r>
              <a:rPr lang="ar-IQ" sz="5000" dirty="0">
                <a:latin typeface="Times New Roman" panose="02020603050405020304" pitchFamily="18" charset="0"/>
                <a:ea typeface="Calibri"/>
                <a:cs typeface="Times New Roman" panose="02020603050405020304" pitchFamily="18" charset="0"/>
              </a:rPr>
              <a:t>) تدرج وكما يلي</a:t>
            </a:r>
            <a:r>
              <a:rPr lang="ar-IQ" sz="5000" dirty="0" smtClean="0">
                <a:latin typeface="Times New Roman" panose="02020603050405020304" pitchFamily="18" charset="0"/>
                <a:ea typeface="Calibri"/>
                <a:cs typeface="Times New Roman" panose="02020603050405020304" pitchFamily="18" charset="0"/>
              </a:rPr>
              <a:t>:-</a:t>
            </a:r>
          </a:p>
          <a:p>
            <a:pPr marL="0" marR="0" indent="0" algn="just" rtl="1">
              <a:lnSpc>
                <a:spcPct val="150000"/>
              </a:lnSpc>
              <a:spcBef>
                <a:spcPts val="0"/>
              </a:spcBef>
              <a:spcAft>
                <a:spcPts val="0"/>
              </a:spcAft>
              <a:buNone/>
            </a:pPr>
            <a:endParaRPr lang="en-US" sz="2500" dirty="0">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5000" b="1" dirty="0">
                <a:latin typeface="Times New Roman" panose="02020603050405020304" pitchFamily="18" charset="0"/>
                <a:ea typeface="Calibri"/>
                <a:cs typeface="Times New Roman" panose="02020603050405020304" pitchFamily="18" charset="0"/>
              </a:rPr>
              <a:t>يولد الشـعور بالراحة النفسـية في الأسـواق لدى الزبـائن ، مما يزيد من تكـرار التبـضع وزيادة أربـاح السـوق.</a:t>
            </a:r>
            <a:endParaRPr lang="en-US" sz="5000" b="1" dirty="0">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5000" b="1" dirty="0">
                <a:latin typeface="Times New Roman" panose="02020603050405020304" pitchFamily="18" charset="0"/>
                <a:ea typeface="Calibri"/>
                <a:cs typeface="Times New Roman" panose="02020603050405020304" pitchFamily="18" charset="0"/>
              </a:rPr>
              <a:t>زيادة ربـح المنظمات كونها تسـتخدم موارد بشـرية ذات قـدرة على تجـديد نفسـها مرات عديدة من خلال التنوع الواسع على جميع المستويات.</a:t>
            </a:r>
            <a:endParaRPr lang="en-US" sz="5000" b="1" dirty="0">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5000" b="1" dirty="0">
                <a:latin typeface="Times New Roman" panose="02020603050405020304" pitchFamily="18" charset="0"/>
                <a:ea typeface="Calibri"/>
                <a:cs typeface="Times New Roman" panose="02020603050405020304" pitchFamily="18" charset="0"/>
              </a:rPr>
              <a:t>إزدياد الولاء لدى العاملين الذين يشـعرون أن فرص التـقدم والنمـو الوظيفي لا يقتصر على جماعات أو شريحة معينة أو عدد معين.</a:t>
            </a:r>
            <a:endParaRPr lang="en-US" sz="5000" b="1" dirty="0">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5000" b="1" dirty="0">
                <a:latin typeface="Times New Roman" panose="02020603050405020304" pitchFamily="18" charset="0"/>
                <a:ea typeface="Calibri"/>
                <a:cs typeface="Times New Roman" panose="02020603050405020304" pitchFamily="18" charset="0"/>
              </a:rPr>
              <a:t>إستشعار حاجة الادارة على جـذب واسـتقرار قوة عمل ماهرة ومدربة وتعلم متبادل ومشاركة في الرأي والتصـور.</a:t>
            </a:r>
            <a:endParaRPr lang="en-US" sz="5000" b="1" dirty="0">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5000" b="1" dirty="0">
                <a:latin typeface="Times New Roman" panose="02020603050405020304" pitchFamily="18" charset="0"/>
                <a:ea typeface="Calibri"/>
                <a:cs typeface="Times New Roman" panose="02020603050405020304" pitchFamily="18" charset="0"/>
              </a:rPr>
              <a:t>التنوع ضرورة استراتيجية لاستقطاب والاحتفاظ بالمواهب العالية ، كما يقلل إستنزاف العاملين الماهرين وصـناع المـعرفة</a:t>
            </a:r>
            <a:r>
              <a:rPr lang="ar-IQ" sz="5000" b="1" dirty="0" smtClean="0">
                <a:latin typeface="Times New Roman" panose="02020603050405020304" pitchFamily="18" charset="0"/>
                <a:ea typeface="Calibri"/>
                <a:cs typeface="Times New Roman" panose="02020603050405020304" pitchFamily="18" charset="0"/>
              </a:rPr>
              <a:t>.</a:t>
            </a:r>
            <a:endParaRPr lang="en-US" sz="5000" b="1"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942897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5775325"/>
          </a:xfrm>
        </p:spPr>
        <p:txBody>
          <a:bodyPr>
            <a:normAutofit fontScale="47500" lnSpcReduction="20000"/>
          </a:bodyPr>
          <a:lstStyle/>
          <a:p>
            <a:pPr marL="0" marR="0" indent="0" algn="just" rtl="1">
              <a:lnSpc>
                <a:spcPct val="150000"/>
              </a:lnSpc>
              <a:spcBef>
                <a:spcPts val="0"/>
              </a:spcBef>
              <a:spcAft>
                <a:spcPts val="0"/>
              </a:spcAft>
              <a:buNone/>
            </a:pPr>
            <a:r>
              <a:rPr lang="ar-IQ" sz="5100" b="1" u="sng" dirty="0">
                <a:solidFill>
                  <a:schemeClr val="tx1"/>
                </a:solidFill>
                <a:latin typeface="Times New Roman" panose="02020603050405020304" pitchFamily="18" charset="0"/>
                <a:ea typeface="Calibri"/>
                <a:cs typeface="Times New Roman" panose="02020603050405020304" pitchFamily="18" charset="0"/>
              </a:rPr>
              <a:t>أدوار متخصصي ادارة الموارد البشـرية :-</a:t>
            </a:r>
            <a:endParaRPr lang="en-US" sz="5100" dirty="0">
              <a:solidFill>
                <a:schemeClr val="tx1"/>
              </a:solidFill>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r>
              <a:rPr lang="ar-IQ" sz="3800" dirty="0" smtClean="0">
                <a:solidFill>
                  <a:schemeClr val="tx1"/>
                </a:solidFill>
                <a:latin typeface="Times New Roman" panose="02020603050405020304" pitchFamily="18" charset="0"/>
                <a:ea typeface="Calibri"/>
                <a:cs typeface="Times New Roman" panose="02020603050405020304" pitchFamily="18" charset="0"/>
              </a:rPr>
              <a:t>بحسـب </a:t>
            </a:r>
            <a:r>
              <a:rPr lang="ar-IQ" sz="3800" dirty="0">
                <a:solidFill>
                  <a:schemeClr val="tx1"/>
                </a:solidFill>
                <a:latin typeface="Times New Roman" panose="02020603050405020304" pitchFamily="18" charset="0"/>
                <a:ea typeface="Calibri"/>
                <a:cs typeface="Times New Roman" panose="02020603050405020304" pitchFamily="18" charset="0"/>
              </a:rPr>
              <a:t>ما جاء في (الساعدي، مؤيد، 2021، 228) فـإن أدوار متخـصصي الموارد البشـرية الرئيسية خمسة أدوار وهي كـما يلي:-</a:t>
            </a:r>
            <a:endParaRPr lang="en-US" sz="3800" dirty="0">
              <a:solidFill>
                <a:schemeClr val="tx1"/>
              </a:solidFill>
              <a:latin typeface="Times New Roman" panose="02020603050405020304" pitchFamily="18" charset="0"/>
              <a:ea typeface="Calibri"/>
              <a:cs typeface="Times New Roman" panose="02020603050405020304" pitchFamily="18" charset="0"/>
            </a:endParaRPr>
          </a:p>
          <a:p>
            <a:pPr lvl="0"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دور داعـية الموظف/</a:t>
            </a:r>
            <a:r>
              <a:rPr lang="ar-IQ" sz="3800" dirty="0">
                <a:solidFill>
                  <a:schemeClr val="tx1"/>
                </a:solidFill>
                <a:latin typeface="Times New Roman" panose="02020603050405020304" pitchFamily="18" charset="0"/>
                <a:ea typeface="Times New Roman"/>
                <a:cs typeface="Times New Roman" panose="02020603050405020304" pitchFamily="18" charset="0"/>
              </a:rPr>
              <a:t> يركز على احتياجات الموظفين من خلال الاستماع والفـهم والتـأكـيد.</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دور مـطور رأس المال البشـري/</a:t>
            </a:r>
            <a:r>
              <a:rPr lang="ar-IQ" sz="3800" dirty="0">
                <a:solidFill>
                  <a:schemeClr val="tx1"/>
                </a:solidFill>
                <a:latin typeface="Times New Roman" panose="02020603050405020304" pitchFamily="18" charset="0"/>
                <a:ea typeface="Times New Roman"/>
                <a:cs typeface="Times New Roman" panose="02020603050405020304" pitchFamily="18" charset="0"/>
              </a:rPr>
              <a:t> يـركز على إعـداد الموظـفين للنجـاح في المسـتقبل.</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دور الخـبير الوظيفي/</a:t>
            </a:r>
            <a:r>
              <a:rPr lang="ar-IQ" sz="3800" dirty="0">
                <a:solidFill>
                  <a:schemeClr val="tx1"/>
                </a:solidFill>
                <a:latin typeface="Times New Roman" panose="02020603050405020304" pitchFamily="18" charset="0"/>
                <a:ea typeface="Times New Roman"/>
                <a:cs typeface="Times New Roman" panose="02020603050405020304" pitchFamily="18" charset="0"/>
              </a:rPr>
              <a:t> يـهتم بممارسات الموارد البشـرية التي تعـد أساسية لقـيمة الموارد البشـرية على أساس مجـموعة المـعارف التي يمتلكونها.</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دور الشـريك الاسـتراتيجي/</a:t>
            </a:r>
            <a:r>
              <a:rPr lang="ar-IQ" sz="3800" dirty="0">
                <a:solidFill>
                  <a:schemeClr val="tx1"/>
                </a:solidFill>
                <a:latin typeface="Times New Roman" panose="02020603050405020304" pitchFamily="18" charset="0"/>
                <a:ea typeface="Times New Roman"/>
                <a:cs typeface="Times New Roman" panose="02020603050405020304" pitchFamily="18" charset="0"/>
              </a:rPr>
              <a:t> يجمع بين الابعاد المتعددة لخـبير الاعمال ومدير التغـيير ومخـطط الموارد البشـرية الاسـتراتيجي ومدير المـعرفة والاستشاري في أنظمة الموارد البشـرية في تحقيق رؤية المنظمة ورسالتها ، ومساعدة المديرين لنشر التعلم في المنظمة.</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دور القـائد/</a:t>
            </a:r>
            <a:r>
              <a:rPr lang="ar-IQ" sz="3800" dirty="0">
                <a:solidFill>
                  <a:schemeClr val="tx1"/>
                </a:solidFill>
                <a:latin typeface="Times New Roman" panose="02020603050405020304" pitchFamily="18" charset="0"/>
                <a:ea typeface="Times New Roman"/>
                <a:cs typeface="Times New Roman" panose="02020603050405020304" pitchFamily="18" charset="0"/>
              </a:rPr>
              <a:t> الذي يقـود وظيفة الموارد البشرية والتعـاون مع الوظائف الاخرى ، ووضع معايير التفكير الاستراتيجي وضمان حوكمة الشركات.</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algn="just" rtl="1">
              <a:lnSpc>
                <a:spcPct val="150000"/>
              </a:lnSpc>
              <a:spcBef>
                <a:spcPts val="0"/>
              </a:spcBef>
              <a:buClrTx/>
              <a:buFont typeface="+mj-lt"/>
              <a:buAutoNum type="arabicPeriod"/>
            </a:pPr>
            <a:r>
              <a:rPr lang="ar-IQ" sz="3800" b="1" u="sng" dirty="0">
                <a:solidFill>
                  <a:schemeClr val="tx1"/>
                </a:solidFill>
                <a:latin typeface="Times New Roman" panose="02020603050405020304" pitchFamily="18" charset="0"/>
                <a:ea typeface="Times New Roman"/>
                <a:cs typeface="Times New Roman" panose="02020603050405020304" pitchFamily="18" charset="0"/>
              </a:rPr>
              <a:t>ادوار أخرى/ </a:t>
            </a:r>
            <a:r>
              <a:rPr lang="ar-IQ" sz="3800" dirty="0">
                <a:solidFill>
                  <a:schemeClr val="tx1"/>
                </a:solidFill>
                <a:latin typeface="Times New Roman" panose="02020603050405020304" pitchFamily="18" charset="0"/>
                <a:ea typeface="Times New Roman"/>
                <a:cs typeface="Times New Roman" panose="02020603050405020304" pitchFamily="18" charset="0"/>
              </a:rPr>
              <a:t>حيث يرى (الطائي والعبادي ، 2015 ، 159) أن هناك أدوار أخرى مثل (إختصاصي موارد بشرية ، تنفيذي يعمل تحت الاشراف المباشر للمدير التنفيذي العـام ، منسـق مع المديرين بكافة المستويات ، نائب لرئيس المنظمة).</a:t>
            </a:r>
            <a:endParaRPr lang="en-US" sz="3800" dirty="0">
              <a:solidFill>
                <a:schemeClr val="tx1"/>
              </a:solidFill>
              <a:latin typeface="Times New Roman" panose="02020603050405020304" pitchFamily="18" charset="0"/>
              <a:ea typeface="Times New Roman"/>
              <a:cs typeface="Times New Roman" panose="02020603050405020304" pitchFamily="18" charset="0"/>
            </a:endParaRPr>
          </a:p>
          <a:p>
            <a:pPr marL="0" indent="0" algn="just" rtl="1">
              <a:buNone/>
            </a:pPr>
            <a:endParaRPr lang="en-US" dirty="0"/>
          </a:p>
        </p:txBody>
      </p:sp>
    </p:spTree>
    <p:extLst>
      <p:ext uri="{BB962C8B-B14F-4D97-AF65-F5344CB8AC3E}">
        <p14:creationId xmlns:p14="http://schemas.microsoft.com/office/powerpoint/2010/main" val="3965132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5927725"/>
          </a:xfrm>
        </p:spPr>
        <p:txBody>
          <a:bodyPr>
            <a:normAutofit fontScale="40000" lnSpcReduction="20000"/>
          </a:bodyPr>
          <a:lstStyle/>
          <a:p>
            <a:pPr marL="0" marR="0" indent="0" algn="just" rtl="1">
              <a:lnSpc>
                <a:spcPct val="150000"/>
              </a:lnSpc>
              <a:spcBef>
                <a:spcPts val="0"/>
              </a:spcBef>
              <a:spcAft>
                <a:spcPts val="0"/>
              </a:spcAft>
              <a:buNone/>
            </a:pPr>
            <a:r>
              <a:rPr lang="ar-IQ" sz="6000" b="1" u="sng" dirty="0">
                <a:latin typeface="Times New Roman" panose="02020603050405020304" pitchFamily="18" charset="0"/>
                <a:ea typeface="Times New Roman"/>
                <a:cs typeface="Times New Roman" panose="02020603050405020304" pitchFamily="18" charset="0"/>
              </a:rPr>
              <a:t>كمـا أن الـدور الأستراتيجي لمـديري ورؤسـاء وظائف الموارد البشـرية هو </a:t>
            </a:r>
            <a:r>
              <a:rPr lang="ar-IQ" sz="6000" b="1" u="sng" dirty="0" smtClean="0">
                <a:latin typeface="Times New Roman" panose="02020603050405020304" pitchFamily="18" charset="0"/>
                <a:ea typeface="Times New Roman"/>
                <a:cs typeface="Times New Roman" panose="02020603050405020304" pitchFamily="18" charset="0"/>
              </a:rPr>
              <a:t>:-</a:t>
            </a:r>
          </a:p>
          <a:p>
            <a:pPr marL="0" marR="0" indent="0" algn="just" rtl="1">
              <a:lnSpc>
                <a:spcPct val="150000"/>
              </a:lnSpc>
              <a:spcBef>
                <a:spcPts val="0"/>
              </a:spcBef>
              <a:spcAft>
                <a:spcPts val="0"/>
              </a:spcAft>
              <a:buNone/>
            </a:pPr>
            <a:endParaRPr lang="en-US" sz="2500" dirty="0">
              <a:latin typeface="Times New Roman" panose="02020603050405020304" pitchFamily="18" charset="0"/>
              <a:ea typeface="Times New Roman"/>
              <a:cs typeface="Times New Roman" panose="02020603050405020304" pitchFamily="18" charset="0"/>
            </a:endParaRPr>
          </a:p>
          <a:p>
            <a:pPr lvl="0" algn="just" rtl="1">
              <a:lnSpc>
                <a:spcPct val="150000"/>
              </a:lnSpc>
              <a:spcBef>
                <a:spcPts val="0"/>
              </a:spcBef>
              <a:buClrTx/>
              <a:buSzPts val="1600"/>
              <a:buFont typeface="+mj-lt"/>
              <a:buAutoNum type="arabicPeriod"/>
            </a:pPr>
            <a:r>
              <a:rPr lang="ar-IQ" sz="4000" b="1" dirty="0">
                <a:latin typeface="Times New Roman" panose="02020603050405020304" pitchFamily="18" charset="0"/>
                <a:ea typeface="Times New Roman"/>
                <a:cs typeface="Times New Roman" panose="02020603050405020304" pitchFamily="18" charset="0"/>
              </a:rPr>
              <a:t>تطوير وتنـفيذ استراتيجيات الموارد البشرية التي تتكامل مع أستراتيجية المنظمة.</a:t>
            </a:r>
            <a:endParaRPr lang="en-US" sz="4000" b="1" dirty="0">
              <a:latin typeface="Times New Roman" panose="02020603050405020304" pitchFamily="18" charset="0"/>
              <a:ea typeface="Times New Roman"/>
              <a:cs typeface="Times New Roman" panose="02020603050405020304" pitchFamily="18" charset="0"/>
            </a:endParaRPr>
          </a:p>
          <a:p>
            <a:pPr lvl="0" algn="just" rtl="1">
              <a:lnSpc>
                <a:spcPct val="150000"/>
              </a:lnSpc>
              <a:spcBef>
                <a:spcPts val="0"/>
              </a:spcBef>
              <a:buClrTx/>
              <a:buSzPts val="1600"/>
              <a:buFont typeface="+mj-lt"/>
              <a:buAutoNum type="arabicPeriod"/>
            </a:pPr>
            <a:r>
              <a:rPr lang="ar-IQ" sz="4000" b="1" dirty="0">
                <a:latin typeface="Times New Roman" panose="02020603050405020304" pitchFamily="18" charset="0"/>
                <a:ea typeface="Times New Roman"/>
                <a:cs typeface="Times New Roman" panose="02020603050405020304" pitchFamily="18" charset="0"/>
              </a:rPr>
              <a:t>ضمان اعتماد نهج استراتيجي يمكن انشطة الموارد البشرية من دعم المنظمة وإضافة </a:t>
            </a:r>
            <a:r>
              <a:rPr lang="ar-IQ" sz="4000" b="1" dirty="0" smtClean="0">
                <a:latin typeface="Times New Roman" panose="02020603050405020304" pitchFamily="18" charset="0"/>
                <a:ea typeface="Times New Roman"/>
                <a:cs typeface="Times New Roman" panose="02020603050405020304" pitchFamily="18" charset="0"/>
              </a:rPr>
              <a:t>قيمة.</a:t>
            </a:r>
          </a:p>
          <a:p>
            <a:pPr lvl="0" algn="just" rtl="1">
              <a:lnSpc>
                <a:spcPct val="150000"/>
              </a:lnSpc>
              <a:spcBef>
                <a:spcPts val="0"/>
              </a:spcBef>
              <a:buClrTx/>
              <a:buSzPts val="1600"/>
              <a:buFont typeface="+mj-lt"/>
              <a:buAutoNum type="arabicPeriod"/>
            </a:pPr>
            <a:r>
              <a:rPr lang="ar-IQ" sz="4000" b="1" dirty="0" smtClean="0">
                <a:latin typeface="Times New Roman" panose="02020603050405020304" pitchFamily="18" charset="0"/>
                <a:ea typeface="Times New Roman"/>
                <a:cs typeface="Times New Roman" panose="02020603050405020304" pitchFamily="18" charset="0"/>
              </a:rPr>
              <a:t>مراعاة </a:t>
            </a:r>
            <a:r>
              <a:rPr lang="ar-IQ" sz="4000" b="1" dirty="0">
                <a:latin typeface="Times New Roman" panose="02020603050405020304" pitchFamily="18" charset="0"/>
                <a:ea typeface="Times New Roman"/>
                <a:cs typeface="Times New Roman" panose="02020603050405020304" pitchFamily="18" charset="0"/>
              </a:rPr>
              <a:t>البعـد الاخلاقي لادارة الموارد البشرية عند تنفيذ استراتيجية الموارد البشرية ، حيث يحتاج مديرو الموارد البشرية الى</a:t>
            </a:r>
            <a:r>
              <a:rPr lang="ar-IQ" sz="4000" b="1" dirty="0" smtClean="0">
                <a:latin typeface="Times New Roman" panose="02020603050405020304" pitchFamily="18" charset="0"/>
                <a:ea typeface="Times New Roman"/>
                <a:cs typeface="Times New Roman" panose="02020603050405020304" pitchFamily="18" charset="0"/>
              </a:rPr>
              <a:t>:-</a:t>
            </a:r>
          </a:p>
          <a:p>
            <a:pPr marL="0" lvl="0" indent="0" algn="just" rtl="1">
              <a:lnSpc>
                <a:spcPct val="150000"/>
              </a:lnSpc>
              <a:spcBef>
                <a:spcPts val="0"/>
              </a:spcBef>
              <a:buSzPts val="1600"/>
              <a:buNone/>
            </a:pPr>
            <a:endParaRPr lang="en-US" sz="2300" b="1" dirty="0">
              <a:latin typeface="Times New Roman" panose="02020603050405020304" pitchFamily="18" charset="0"/>
              <a:ea typeface="Times New Roman"/>
              <a:cs typeface="Times New Roman" panose="02020603050405020304" pitchFamily="18" charset="0"/>
            </a:endParaRPr>
          </a:p>
          <a:p>
            <a:pPr lvl="1" algn="just" rtl="1">
              <a:lnSpc>
                <a:spcPct val="150000"/>
              </a:lnSpc>
              <a:spcBef>
                <a:spcPts val="0"/>
              </a:spcBef>
              <a:buClrTx/>
              <a:buFont typeface="Symbol"/>
              <a:buChar char=""/>
            </a:pPr>
            <a:r>
              <a:rPr lang="ar-IQ" sz="4000" b="1" dirty="0">
                <a:latin typeface="Times New Roman" panose="02020603050405020304" pitchFamily="18" charset="0"/>
                <a:ea typeface="Times New Roman"/>
                <a:cs typeface="Times New Roman" panose="02020603050405020304" pitchFamily="18" charset="0"/>
              </a:rPr>
              <a:t>فهم الاهداف الاستراتيجية للمنظمة ، مع تقدير الضرورات التشغيلية والتجارية ومحركات الاداء المتعلقة بهذه </a:t>
            </a:r>
            <a:r>
              <a:rPr lang="ar-IQ" sz="4000" b="1" dirty="0" smtClean="0">
                <a:latin typeface="Times New Roman" panose="02020603050405020304" pitchFamily="18" charset="0"/>
                <a:ea typeface="Times New Roman"/>
                <a:cs typeface="Times New Roman" panose="02020603050405020304" pitchFamily="18" charset="0"/>
              </a:rPr>
              <a:t>الاهـداف.</a:t>
            </a:r>
          </a:p>
          <a:p>
            <a:pPr lvl="1" algn="just" rtl="1">
              <a:lnSpc>
                <a:spcPct val="150000"/>
              </a:lnSpc>
              <a:spcBef>
                <a:spcPts val="0"/>
              </a:spcBef>
              <a:buClrTx/>
              <a:buFont typeface="Symbol"/>
              <a:buChar char=""/>
            </a:pPr>
            <a:r>
              <a:rPr lang="ar-IQ" sz="4000" b="1" dirty="0" smtClean="0">
                <a:latin typeface="Times New Roman" panose="02020603050405020304" pitchFamily="18" charset="0"/>
                <a:ea typeface="Times New Roman"/>
                <a:cs typeface="Times New Roman" panose="02020603050405020304" pitchFamily="18" charset="0"/>
              </a:rPr>
              <a:t>يتطلب </a:t>
            </a:r>
            <a:r>
              <a:rPr lang="ar-IQ" sz="4000" b="1" dirty="0">
                <a:latin typeface="Times New Roman" panose="02020603050405020304" pitchFamily="18" charset="0"/>
                <a:ea typeface="Times New Roman"/>
                <a:cs typeface="Times New Roman" panose="02020603050405020304" pitchFamily="18" charset="0"/>
              </a:rPr>
              <a:t>فهم نموذج الاعمال التجارية للمنظمة القيام بـدور ابتـكار نمـوذج </a:t>
            </a:r>
            <a:r>
              <a:rPr lang="ar-IQ" sz="4000" b="1" dirty="0" smtClean="0">
                <a:latin typeface="Times New Roman" panose="02020603050405020304" pitchFamily="18" charset="0"/>
                <a:ea typeface="Times New Roman"/>
                <a:cs typeface="Times New Roman" panose="02020603050405020304" pitchFamily="18" charset="0"/>
              </a:rPr>
              <a:t>اعمال.</a:t>
            </a:r>
          </a:p>
          <a:p>
            <a:pPr lvl="1" algn="just" rtl="1">
              <a:lnSpc>
                <a:spcPct val="150000"/>
              </a:lnSpc>
              <a:spcBef>
                <a:spcPts val="0"/>
              </a:spcBef>
              <a:buClrTx/>
              <a:buFont typeface="Symbol"/>
              <a:buChar char=""/>
            </a:pPr>
            <a:r>
              <a:rPr lang="ar-IQ" sz="4000" b="1" dirty="0" smtClean="0">
                <a:latin typeface="Times New Roman" panose="02020603050405020304" pitchFamily="18" charset="0"/>
                <a:ea typeface="Times New Roman"/>
                <a:cs typeface="Times New Roman" panose="02020603050405020304" pitchFamily="18" charset="0"/>
              </a:rPr>
              <a:t>فـهم </a:t>
            </a:r>
            <a:r>
              <a:rPr lang="ar-IQ" sz="4000" b="1" dirty="0">
                <a:latin typeface="Times New Roman" panose="02020603050405020304" pitchFamily="18" charset="0"/>
                <a:ea typeface="Times New Roman"/>
                <a:cs typeface="Times New Roman" panose="02020603050405020304" pitchFamily="18" charset="0"/>
              </a:rPr>
              <a:t>كيفية الحصول على ميزة تنافسـية مسـتدامة من خلال رأس المال البشري للمنظمة وكيفية مساهمته في تحقيق الاهـداف الاستراتيجية</a:t>
            </a:r>
            <a:r>
              <a:rPr lang="ar-IQ" sz="4000" b="1" dirty="0" smtClean="0">
                <a:latin typeface="Times New Roman" panose="02020603050405020304" pitchFamily="18" charset="0"/>
                <a:ea typeface="Times New Roman"/>
                <a:cs typeface="Times New Roman" panose="02020603050405020304" pitchFamily="18" charset="0"/>
              </a:rPr>
              <a:t>.</a:t>
            </a:r>
          </a:p>
          <a:p>
            <a:pPr lvl="1" algn="just" rtl="1">
              <a:lnSpc>
                <a:spcPct val="150000"/>
              </a:lnSpc>
              <a:spcBef>
                <a:spcPts val="0"/>
              </a:spcBef>
              <a:buClrTx/>
              <a:buFont typeface="Symbol"/>
              <a:buChar char=""/>
            </a:pPr>
            <a:r>
              <a:rPr lang="en-US" sz="4000" b="1" dirty="0">
                <a:latin typeface="Times New Roman" panose="02020603050405020304" pitchFamily="18" charset="0"/>
                <a:ea typeface="Times New Roman"/>
                <a:cs typeface="Times New Roman" panose="02020603050405020304" pitchFamily="18" charset="0"/>
              </a:rPr>
              <a:t> </a:t>
            </a:r>
            <a:r>
              <a:rPr lang="ar-IQ" sz="4000" b="1" dirty="0" smtClean="0">
                <a:latin typeface="Times New Roman" panose="02020603050405020304" pitchFamily="18" charset="0"/>
                <a:ea typeface="Times New Roman"/>
                <a:cs typeface="Times New Roman" panose="02020603050405020304" pitchFamily="18" charset="0"/>
              </a:rPr>
              <a:t>تطوير </a:t>
            </a:r>
            <a:r>
              <a:rPr lang="ar-IQ" sz="4000" b="1" dirty="0">
                <a:latin typeface="Times New Roman" panose="02020603050405020304" pitchFamily="18" charset="0"/>
                <a:ea typeface="Times New Roman"/>
                <a:cs typeface="Times New Roman" panose="02020603050405020304" pitchFamily="18" charset="0"/>
              </a:rPr>
              <a:t>استراتيجية الاعمال على اساس خارجي (تحليل الزبون والمنافس ، وقضايا عمل المنظمة</a:t>
            </a:r>
            <a:r>
              <a:rPr lang="ar-IQ" sz="4000" b="1" dirty="0" smtClean="0">
                <a:latin typeface="Times New Roman" panose="02020603050405020304" pitchFamily="18" charset="0"/>
                <a:ea typeface="Times New Roman"/>
                <a:cs typeface="Times New Roman" panose="02020603050405020304" pitchFamily="18" charset="0"/>
              </a:rPr>
              <a:t>).</a:t>
            </a:r>
          </a:p>
          <a:p>
            <a:pPr lvl="1" algn="just" rtl="1">
              <a:lnSpc>
                <a:spcPct val="150000"/>
              </a:lnSpc>
              <a:spcBef>
                <a:spcPts val="0"/>
              </a:spcBef>
              <a:buClrTx/>
              <a:buFont typeface="Symbol"/>
              <a:buChar char=""/>
            </a:pPr>
            <a:r>
              <a:rPr lang="ar-IQ" sz="4000" b="1" dirty="0" smtClean="0">
                <a:latin typeface="Times New Roman" panose="02020603050405020304" pitchFamily="18" charset="0"/>
                <a:ea typeface="Times New Roman"/>
                <a:cs typeface="Times New Roman" panose="02020603050405020304" pitchFamily="18" charset="0"/>
              </a:rPr>
              <a:t>تطوير </a:t>
            </a:r>
            <a:r>
              <a:rPr lang="ar-IQ" sz="4000" b="1" dirty="0">
                <a:latin typeface="Times New Roman" panose="02020603050405020304" pitchFamily="18" charset="0"/>
                <a:ea typeface="Times New Roman"/>
                <a:cs typeface="Times New Roman" panose="02020603050405020304" pitchFamily="18" charset="0"/>
              </a:rPr>
              <a:t>تنظـيم رؤية واضحة ومجموعة قيم متكاملة ، مع فـهم أنواع سلوك الموظف المطلوبة لتنفـيذ أستراتيجية الاعـمال بنجـاح</a:t>
            </a:r>
            <a:r>
              <a:rPr lang="ar-IQ" sz="4000" b="1" dirty="0" smtClean="0">
                <a:latin typeface="Times New Roman" panose="02020603050405020304" pitchFamily="18" charset="0"/>
                <a:ea typeface="Times New Roman"/>
                <a:cs typeface="Times New Roman" panose="02020603050405020304" pitchFamily="18" charset="0"/>
              </a:rPr>
              <a:t>.</a:t>
            </a:r>
          </a:p>
          <a:p>
            <a:pPr marL="457200" lvl="1" indent="0" algn="just" rtl="1">
              <a:lnSpc>
                <a:spcPct val="150000"/>
              </a:lnSpc>
              <a:spcBef>
                <a:spcPts val="0"/>
              </a:spcBef>
              <a:buClrTx/>
              <a:buNone/>
            </a:pPr>
            <a:endParaRPr lang="en-US" sz="2500" b="1" dirty="0" smtClean="0">
              <a:latin typeface="Times New Roman" panose="02020603050405020304" pitchFamily="18" charset="0"/>
              <a:ea typeface="Times New Roman"/>
              <a:cs typeface="Times New Roman" panose="02020603050405020304" pitchFamily="18" charset="0"/>
            </a:endParaRPr>
          </a:p>
          <a:p>
            <a:pPr marL="742950" indent="-742950" algn="just" rtl="1">
              <a:lnSpc>
                <a:spcPct val="150000"/>
              </a:lnSpc>
              <a:spcBef>
                <a:spcPts val="0"/>
              </a:spcBef>
              <a:buClrTx/>
              <a:buSzPts val="1600"/>
              <a:buFont typeface="+mj-lt"/>
              <a:buAutoNum type="arabicPeriod" startAt="4"/>
            </a:pPr>
            <a:r>
              <a:rPr lang="ar-IQ" sz="4000" b="1" dirty="0">
                <a:latin typeface="Times New Roman" panose="02020603050405020304" pitchFamily="18" charset="0"/>
                <a:ea typeface="Times New Roman"/>
                <a:cs typeface="Times New Roman" panose="02020603050405020304" pitchFamily="18" charset="0"/>
              </a:rPr>
              <a:t>دور الشـريك التـجاري للمـوارد البشـرية ، حيث يعـرف شريك الاعمال في مجـال المـوارد البشـرية على أنه نمـوذج يعـمل بمـوجبه متخصصو الموارد البشـرية بشكل وثيق مع قـادة الاعـمال أو المـديرين التنـفيذيين لتحقيق الأهـداف التنظيمية المشـتركة.</a:t>
            </a:r>
            <a:endParaRPr lang="en-US" sz="4000" b="1"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082501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477000"/>
          </a:xfrm>
        </p:spPr>
        <p:txBody>
          <a:bodyPr>
            <a:normAutofit fontScale="47500" lnSpcReduction="20000"/>
          </a:bodyPr>
          <a:lstStyle/>
          <a:p>
            <a:pPr marL="0" marR="0" indent="0" algn="just" rtl="1">
              <a:lnSpc>
                <a:spcPct val="150000"/>
              </a:lnSpc>
              <a:spcBef>
                <a:spcPts val="0"/>
              </a:spcBef>
              <a:spcAft>
                <a:spcPts val="0"/>
              </a:spcAft>
              <a:buNone/>
            </a:pPr>
            <a:r>
              <a:rPr lang="ar-IQ" sz="4500" b="1" u="sng" dirty="0">
                <a:latin typeface="Times New Roman" panose="02020603050405020304" pitchFamily="18" charset="0"/>
                <a:ea typeface="Times New Roman"/>
                <a:cs typeface="Times New Roman" panose="02020603050405020304" pitchFamily="18" charset="0"/>
              </a:rPr>
              <a:t>دور شـراكة العـاملين في المـوارد البشـرية :-</a:t>
            </a:r>
            <a:endParaRPr lang="en-US" sz="45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sz="4000" dirty="0">
                <a:latin typeface="Times New Roman" panose="02020603050405020304" pitchFamily="18" charset="0"/>
                <a:ea typeface="Times New Roman"/>
                <a:cs typeface="Times New Roman" panose="02020603050405020304" pitchFamily="18" charset="0"/>
              </a:rPr>
              <a:t>عـند العـمل كشـركاء ، يجب على متخصصي الموارد البشرية أن يثبتوا للمديرين التنفـيذيين أنهم يفـهمون الوضع الذي يعمل فيه هؤلاء والضغوط التي يواجهونها ، حيث يجب تقـدير موظفي الموارد البشـرية كزملاء يـعرفون العمل ويستمعون الى المديرين ، ويعملون جنبا الى جنب مع المديرين المباشرين عند إدخال سياسة جديدة.</a:t>
            </a:r>
            <a:endParaRPr lang="en-US" sz="40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sz="1600" dirty="0">
                <a:latin typeface="Times New Roman"/>
                <a:ea typeface="Times New Roman"/>
              </a:rPr>
              <a:t> </a:t>
            </a:r>
            <a:endParaRPr lang="en-US" sz="1700" dirty="0">
              <a:latin typeface="Times New Roman"/>
              <a:ea typeface="Times New Roman"/>
            </a:endParaRPr>
          </a:p>
          <a:p>
            <a:pPr marL="0" marR="0" indent="0" algn="just" rtl="1">
              <a:lnSpc>
                <a:spcPct val="150000"/>
              </a:lnSpc>
              <a:spcBef>
                <a:spcPts val="0"/>
              </a:spcBef>
              <a:spcAft>
                <a:spcPts val="0"/>
              </a:spcAft>
              <a:buNone/>
            </a:pPr>
            <a:r>
              <a:rPr lang="ar-IQ" sz="4500" b="1" u="sng" dirty="0">
                <a:latin typeface="Times New Roman" panose="02020603050405020304" pitchFamily="18" charset="0"/>
                <a:ea typeface="Times New Roman"/>
                <a:cs typeface="Times New Roman" panose="02020603050405020304" pitchFamily="18" charset="0"/>
              </a:rPr>
              <a:t>دور الإبــداع :-</a:t>
            </a:r>
            <a:endParaRPr lang="en-US" sz="45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sz="4000" dirty="0">
                <a:latin typeface="Times New Roman" panose="02020603050405020304" pitchFamily="18" charset="0"/>
                <a:ea typeface="Times New Roman"/>
                <a:cs typeface="Times New Roman" panose="02020603050405020304" pitchFamily="18" charset="0"/>
              </a:rPr>
              <a:t>إن النهج الاسـتراتيجي الاستباقي لادارة الموارد البشرية يعني ان المتخصصين في الموارد البشرية سيحتاجون الى الابـداع لادخال العمليات والاجراءات الجـديدة التي يريـدونها لزيادة الفاعلية التنظيمية.</a:t>
            </a:r>
            <a:endParaRPr lang="en-US" sz="40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sz="1600" dirty="0">
                <a:latin typeface="Times New Roman"/>
                <a:ea typeface="Times New Roman"/>
              </a:rPr>
              <a:t> </a:t>
            </a:r>
            <a:endParaRPr lang="en-US" sz="1700" dirty="0">
              <a:latin typeface="Times New Roman"/>
              <a:ea typeface="Times New Roman"/>
            </a:endParaRPr>
          </a:p>
          <a:p>
            <a:pPr marL="0" marR="0" indent="0" algn="just" rtl="1">
              <a:lnSpc>
                <a:spcPct val="150000"/>
              </a:lnSpc>
              <a:spcBef>
                <a:spcPts val="0"/>
              </a:spcBef>
              <a:spcAft>
                <a:spcPts val="0"/>
              </a:spcAft>
              <a:buNone/>
            </a:pPr>
            <a:r>
              <a:rPr lang="ar-IQ" sz="4500" b="1" u="sng" dirty="0">
                <a:latin typeface="Times New Roman" panose="02020603050405020304" pitchFamily="18" charset="0"/>
                <a:ea typeface="Times New Roman"/>
                <a:cs typeface="Times New Roman" panose="02020603050405020304" pitchFamily="18" charset="0"/>
              </a:rPr>
              <a:t>دور عـامل التغـيير :-</a:t>
            </a:r>
            <a:endParaRPr lang="en-US" sz="45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sz="3400" dirty="0">
                <a:latin typeface="Times New Roman" panose="02020603050405020304" pitchFamily="18" charset="0"/>
                <a:ea typeface="Times New Roman"/>
                <a:cs typeface="Times New Roman" panose="02020603050405020304" pitchFamily="18" charset="0"/>
              </a:rPr>
              <a:t>إن تنـفيذ الاسـتراتيجية يعني أنه يجب على متخصصي الموارد البشرية أن يعملوا كـوكلاء للتغـيير ، وتسهيل التغيير من خلال تقـديم المشورة والدعـم ، حيث صنف (</a:t>
            </a:r>
            <a:r>
              <a:rPr lang="en-US" sz="3400" dirty="0">
                <a:latin typeface="Times New Roman" panose="02020603050405020304" pitchFamily="18" charset="0"/>
                <a:ea typeface="Times New Roman"/>
                <a:cs typeface="Times New Roman" panose="02020603050405020304" pitchFamily="18" charset="0"/>
              </a:rPr>
              <a:t>Caldwell,2001</a:t>
            </a:r>
            <a:r>
              <a:rPr lang="ar-IQ" sz="3400" dirty="0">
                <a:latin typeface="Times New Roman" panose="02020603050405020304" pitchFamily="18" charset="0"/>
                <a:ea typeface="Times New Roman"/>
                <a:cs typeface="Times New Roman" panose="02020603050405020304" pitchFamily="18" charset="0"/>
              </a:rPr>
              <a:t>) عوامل تغـيير الموارد البشرية في أربعة أبـعاد وهي:-</a:t>
            </a:r>
            <a:endParaRPr lang="en-US" sz="3400" dirty="0">
              <a:latin typeface="Times New Roman" panose="02020603050405020304" pitchFamily="18" charset="0"/>
              <a:ea typeface="Times New Roman"/>
              <a:cs typeface="Times New Roman" panose="02020603050405020304" pitchFamily="18" charset="0"/>
            </a:endParaRPr>
          </a:p>
          <a:p>
            <a:pPr lvl="0" algn="just" rtl="1">
              <a:lnSpc>
                <a:spcPct val="150000"/>
              </a:lnSpc>
              <a:spcBef>
                <a:spcPts val="0"/>
              </a:spcBef>
              <a:buClrTx/>
              <a:buSzPts val="1600"/>
              <a:buFont typeface="+mj-lt"/>
              <a:buAutoNum type="arabicPeriod"/>
            </a:pPr>
            <a:r>
              <a:rPr lang="ar-IQ" sz="3400" b="1" u="sng" dirty="0">
                <a:latin typeface="Times New Roman" panose="02020603050405020304" pitchFamily="18" charset="0"/>
                <a:ea typeface="Times New Roman"/>
                <a:cs typeface="Times New Roman" panose="02020603050405020304" pitchFamily="18" charset="0"/>
              </a:rPr>
              <a:t>التغيير التحويلي:-</a:t>
            </a:r>
            <a:r>
              <a:rPr lang="ar-IQ" sz="3400" b="1" dirty="0">
                <a:latin typeface="Times New Roman" panose="02020603050405020304" pitchFamily="18" charset="0"/>
                <a:ea typeface="Times New Roman"/>
                <a:cs typeface="Times New Roman" panose="02020603050405020304" pitchFamily="18" charset="0"/>
              </a:rPr>
              <a:t> تغيير كبير له تأثير كبير على سياسة وممارسات الموارد البشرية عبر المنظمة </a:t>
            </a:r>
            <a:r>
              <a:rPr lang="ar-IQ" sz="3400" b="1" dirty="0" smtClean="0">
                <a:latin typeface="Times New Roman" panose="02020603050405020304" pitchFamily="18" charset="0"/>
                <a:ea typeface="Times New Roman"/>
                <a:cs typeface="Times New Roman" panose="02020603050405020304" pitchFamily="18" charset="0"/>
              </a:rPr>
              <a:t>بأكملها.</a:t>
            </a:r>
          </a:p>
          <a:p>
            <a:pPr lvl="0" algn="just" rtl="1">
              <a:lnSpc>
                <a:spcPct val="150000"/>
              </a:lnSpc>
              <a:spcBef>
                <a:spcPts val="0"/>
              </a:spcBef>
              <a:buClrTx/>
              <a:buSzPts val="1600"/>
              <a:buFont typeface="+mj-lt"/>
              <a:buAutoNum type="arabicPeriod"/>
            </a:pPr>
            <a:r>
              <a:rPr lang="ar-IQ" sz="3400" b="1" u="sng" dirty="0" smtClean="0">
                <a:latin typeface="Times New Roman" panose="02020603050405020304" pitchFamily="18" charset="0"/>
                <a:ea typeface="Times New Roman"/>
                <a:cs typeface="Times New Roman" panose="02020603050405020304" pitchFamily="18" charset="0"/>
              </a:rPr>
              <a:t>التغيير </a:t>
            </a:r>
            <a:r>
              <a:rPr lang="ar-IQ" sz="3400" b="1" u="sng" dirty="0">
                <a:latin typeface="Times New Roman" panose="02020603050405020304" pitchFamily="18" charset="0"/>
                <a:ea typeface="Times New Roman"/>
                <a:cs typeface="Times New Roman" panose="02020603050405020304" pitchFamily="18" charset="0"/>
              </a:rPr>
              <a:t>التـدريجي:</a:t>
            </a:r>
            <a:r>
              <a:rPr lang="ar-IQ" sz="3400" b="1" dirty="0">
                <a:latin typeface="Times New Roman" panose="02020603050405020304" pitchFamily="18" charset="0"/>
                <a:ea typeface="Times New Roman"/>
                <a:cs typeface="Times New Roman" panose="02020603050405020304" pitchFamily="18" charset="0"/>
              </a:rPr>
              <a:t>- التعـديلات التدريجية لسياسة وممارسات الموارد البشرية التي تؤثر على الانشطة الفردية أو الوظائف المتعددة.</a:t>
            </a:r>
            <a:endParaRPr lang="en-US" sz="3400" b="1" dirty="0">
              <a:latin typeface="Times New Roman" panose="02020603050405020304" pitchFamily="18" charset="0"/>
              <a:ea typeface="Times New Roman"/>
              <a:cs typeface="Times New Roman" panose="02020603050405020304" pitchFamily="18" charset="0"/>
            </a:endParaRPr>
          </a:p>
          <a:p>
            <a:pPr lvl="0" algn="just" rtl="1">
              <a:lnSpc>
                <a:spcPct val="150000"/>
              </a:lnSpc>
              <a:spcBef>
                <a:spcPts val="0"/>
              </a:spcBef>
              <a:buClrTx/>
              <a:buSzPts val="1600"/>
              <a:buFont typeface="+mj-lt"/>
              <a:buAutoNum type="arabicPeriod"/>
            </a:pPr>
            <a:r>
              <a:rPr lang="ar-IQ" sz="3400" b="1" u="sng" dirty="0">
                <a:latin typeface="Times New Roman" panose="02020603050405020304" pitchFamily="18" charset="0"/>
                <a:ea typeface="Times New Roman"/>
                <a:cs typeface="Times New Roman" panose="02020603050405020304" pitchFamily="18" charset="0"/>
              </a:rPr>
              <a:t>رؤية الموارد البشرية:-</a:t>
            </a:r>
            <a:r>
              <a:rPr lang="ar-IQ" sz="3400" b="1" dirty="0">
                <a:latin typeface="Times New Roman" panose="02020603050405020304" pitchFamily="18" charset="0"/>
                <a:ea typeface="Times New Roman"/>
                <a:cs typeface="Times New Roman" panose="02020603050405020304" pitchFamily="18" charset="0"/>
              </a:rPr>
              <a:t> مجموعة من القيم والمعتقدات التي تؤكـد شرعية وظيفة الموارد البشرية بوصفه شريك تجاري أستراتيجي.</a:t>
            </a:r>
            <a:endParaRPr lang="en-US" sz="3400" b="1" dirty="0">
              <a:latin typeface="Times New Roman" panose="02020603050405020304" pitchFamily="18" charset="0"/>
              <a:ea typeface="Times New Roman"/>
              <a:cs typeface="Times New Roman" panose="02020603050405020304" pitchFamily="18" charset="0"/>
            </a:endParaRPr>
          </a:p>
          <a:p>
            <a:pPr lvl="0" algn="just" rtl="1">
              <a:lnSpc>
                <a:spcPct val="150000"/>
              </a:lnSpc>
              <a:spcBef>
                <a:spcPts val="0"/>
              </a:spcBef>
              <a:buClrTx/>
              <a:buSzPts val="1600"/>
              <a:buFont typeface="+mj-lt"/>
              <a:buAutoNum type="arabicPeriod"/>
            </a:pPr>
            <a:r>
              <a:rPr lang="ar-IQ" sz="3400" b="1" u="sng" dirty="0">
                <a:latin typeface="Times New Roman" panose="02020603050405020304" pitchFamily="18" charset="0"/>
                <a:ea typeface="Times New Roman"/>
                <a:cs typeface="Times New Roman" panose="02020603050405020304" pitchFamily="18" charset="0"/>
              </a:rPr>
              <a:t>الخـبرة في مجال الموارد البشـرية:-</a:t>
            </a:r>
            <a:r>
              <a:rPr lang="ar-IQ" sz="3400" b="1" dirty="0">
                <a:latin typeface="Times New Roman" panose="02020603050405020304" pitchFamily="18" charset="0"/>
                <a:ea typeface="Times New Roman"/>
                <a:cs typeface="Times New Roman" panose="02020603050405020304" pitchFamily="18" charset="0"/>
              </a:rPr>
              <a:t> المـعرفة والمهارات التي تحـدد المساهمة الفـريدة التي يمكن أن يـقدمها أخصائي الموارد البشرية.</a:t>
            </a:r>
            <a:endParaRPr lang="en-US" sz="3400" b="1" dirty="0">
              <a:latin typeface="Times New Roman" panose="02020603050405020304" pitchFamily="18" charset="0"/>
              <a:ea typeface="Times New Roman"/>
              <a:cs typeface="Times New Roman" panose="02020603050405020304" pitchFamily="18" charset="0"/>
            </a:endParaRPr>
          </a:p>
          <a:p>
            <a:pPr marL="0" indent="0" algn="just" rtl="1">
              <a:buNone/>
            </a:pPr>
            <a:endParaRPr lang="en-US" dirty="0"/>
          </a:p>
        </p:txBody>
      </p:sp>
    </p:spTree>
    <p:extLst>
      <p:ext uri="{BB962C8B-B14F-4D97-AF65-F5344CB8AC3E}">
        <p14:creationId xmlns:p14="http://schemas.microsoft.com/office/powerpoint/2010/main" val="2572809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5775325"/>
          </a:xfrm>
        </p:spPr>
        <p:txBody>
          <a:bodyPr>
            <a:normAutofit fontScale="70000" lnSpcReduction="20000"/>
          </a:bodyPr>
          <a:lstStyle/>
          <a:p>
            <a:pPr marL="0" marR="0" indent="0" algn="just" rtl="1">
              <a:lnSpc>
                <a:spcPct val="150000"/>
              </a:lnSpc>
              <a:spcBef>
                <a:spcPts val="0"/>
              </a:spcBef>
              <a:spcAft>
                <a:spcPts val="0"/>
              </a:spcAft>
              <a:buNone/>
            </a:pPr>
            <a:r>
              <a:rPr lang="ar-IQ" sz="4000" b="1" u="sng" dirty="0">
                <a:latin typeface="Times New Roman" panose="02020603050405020304" pitchFamily="18" charset="0"/>
                <a:ea typeface="Times New Roman"/>
                <a:cs typeface="Times New Roman" panose="02020603050405020304" pitchFamily="18" charset="0"/>
              </a:rPr>
              <a:t>دور تـقديم الخـدمة:-</a:t>
            </a:r>
            <a:r>
              <a:rPr lang="ar-IQ" sz="4000" dirty="0">
                <a:latin typeface="Times New Roman" panose="02020603050405020304" pitchFamily="18" charset="0"/>
                <a:ea typeface="Times New Roman"/>
                <a:cs typeface="Times New Roman" panose="02020603050405020304" pitchFamily="18" charset="0"/>
              </a:rPr>
              <a:t> </a:t>
            </a:r>
            <a:endParaRPr lang="en-US" sz="29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dirty="0">
                <a:latin typeface="Times New Roman"/>
                <a:ea typeface="Times New Roman"/>
              </a:rPr>
              <a:t>يعمل دور متخصصي الموارد البشرية عند وضع وتنفيذ أستراتيجيات الموارد البشـرية وسياسات البـرامج التي تعـزز تحقيق أهداف المنظمة ، والتركيز في مجال الموارد البشـرية يكون على الأنشـطة الإنتقالية مثل التوظيف والتدريب والتعامل مع قضايا العمالة اليومية ، والمساعدة في حل مشاكل الأشخاص والتعامل مع قضايا قانون التوظيف.</a:t>
            </a:r>
            <a:endParaRPr lang="en-US" sz="2400" dirty="0">
              <a:latin typeface="Times New Roman"/>
              <a:ea typeface="Times New Roman"/>
            </a:endParaRPr>
          </a:p>
          <a:p>
            <a:pPr marL="0" marR="0" indent="0" algn="just" rtl="1">
              <a:lnSpc>
                <a:spcPct val="150000"/>
              </a:lnSpc>
              <a:spcBef>
                <a:spcPts val="0"/>
              </a:spcBef>
              <a:spcAft>
                <a:spcPts val="0"/>
              </a:spcAft>
              <a:buNone/>
            </a:pPr>
            <a:r>
              <a:rPr lang="ar-IQ" sz="1600" dirty="0">
                <a:latin typeface="Times New Roman"/>
                <a:ea typeface="Times New Roman"/>
              </a:rPr>
              <a:t> </a:t>
            </a:r>
            <a:endParaRPr lang="en-US" sz="2400" dirty="0">
              <a:latin typeface="Times New Roman"/>
              <a:ea typeface="Times New Roman"/>
            </a:endParaRPr>
          </a:p>
          <a:p>
            <a:pPr marL="0" marR="0" indent="0" algn="just" rtl="1">
              <a:lnSpc>
                <a:spcPct val="150000"/>
              </a:lnSpc>
              <a:spcBef>
                <a:spcPts val="0"/>
              </a:spcBef>
              <a:spcAft>
                <a:spcPts val="0"/>
              </a:spcAft>
              <a:buNone/>
            </a:pPr>
            <a:r>
              <a:rPr lang="ar-IQ" sz="4000" b="1" u="sng" dirty="0">
                <a:latin typeface="Times New Roman" panose="02020603050405020304" pitchFamily="18" charset="0"/>
                <a:ea typeface="Times New Roman"/>
                <a:cs typeface="Times New Roman" panose="02020603050405020304" pitchFamily="18" charset="0"/>
              </a:rPr>
              <a:t>دور أخصائي الموارد البشـرية:-</a:t>
            </a:r>
            <a:endParaRPr lang="en-US" sz="2900" dirty="0">
              <a:latin typeface="Times New Roman" panose="02020603050405020304" pitchFamily="18" charset="0"/>
              <a:ea typeface="Times New Roman"/>
              <a:cs typeface="Times New Roman" panose="02020603050405020304" pitchFamily="18" charset="0"/>
            </a:endParaRPr>
          </a:p>
          <a:p>
            <a:pPr marL="0" marR="0" indent="0" algn="just" rtl="1">
              <a:lnSpc>
                <a:spcPct val="150000"/>
              </a:lnSpc>
              <a:spcBef>
                <a:spcPts val="0"/>
              </a:spcBef>
              <a:spcAft>
                <a:spcPts val="0"/>
              </a:spcAft>
              <a:buNone/>
            </a:pPr>
            <a:r>
              <a:rPr lang="ar-IQ" dirty="0">
                <a:latin typeface="Times New Roman"/>
                <a:ea typeface="Times New Roman"/>
              </a:rPr>
              <a:t>تعـتمد كيفية قـيام أخصائيي الموارد البشـرية بأدوارهم على السـياق الذي يعملون فيه (حجم وثقافة المنظمة ، وأنواع الأنشطة التي يجري تنفيذها ، ومتطلبات الادارة العليا لمهاراتهم وانتشـارهم) والأهـم من ذلك ، القـيم ستتـأثر بالغموض والتسـاؤلات حول وضع المهنة.</a:t>
            </a:r>
            <a:endParaRPr lang="en-US" sz="2400" dirty="0">
              <a:latin typeface="Times New Roman"/>
              <a:ea typeface="Times New Roman"/>
            </a:endParaRPr>
          </a:p>
          <a:p>
            <a:pPr marL="0" indent="0" algn="just" rtl="1">
              <a:buNone/>
            </a:pPr>
            <a:endParaRPr lang="en-US" dirty="0"/>
          </a:p>
        </p:txBody>
      </p:sp>
    </p:spTree>
    <p:extLst>
      <p:ext uri="{BB962C8B-B14F-4D97-AF65-F5344CB8AC3E}">
        <p14:creationId xmlns:p14="http://schemas.microsoft.com/office/powerpoint/2010/main" val="3867030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fontScale="62500" lnSpcReduction="20000"/>
          </a:bodyPr>
          <a:lstStyle/>
          <a:p>
            <a:pPr marL="0" marR="0" indent="0" algn="just" rtl="1">
              <a:lnSpc>
                <a:spcPct val="150000"/>
              </a:lnSpc>
              <a:spcBef>
                <a:spcPts val="0"/>
              </a:spcBef>
              <a:spcAft>
                <a:spcPts val="0"/>
              </a:spcAft>
              <a:buNone/>
            </a:pPr>
            <a:r>
              <a:rPr lang="ar-IQ" sz="4000" b="1" u="sng" dirty="0">
                <a:solidFill>
                  <a:schemeClr val="tx1"/>
                </a:solidFill>
                <a:latin typeface="Times New Roman"/>
                <a:ea typeface="Times New Roman"/>
              </a:rPr>
              <a:t>المصــادر :-</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السـالم ، مـؤيد سعيد ، إدارة الموارد البشرية المعاصرة ، 2014 ، ط2 ، إثراء للنشر والتوزيع ، الاردن – عمان.</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السالم ، مـؤيد سعيد ، عادل حرحوش ، إدارة الموارد البشرية ، 2014 ، ط1 ، دار إقرأ للنشر ، سوريا – دمشق.</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العـامري ، صالح مهدي محسن ، الغالبي ، طاهر محسن منصور ، الادارة والاعمال ، (2008) ، ط2 ، دار وائل للنشـر ، الاردن – عمان.</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الطائي ، يوسف حجيم ، العبادي ، هاشم فوزي ، ادارة الموارد البشرية (قضايا معاصرة في الفكر الاداري) ، 2015 ، ط1 ، دار صفاء للنشر والتوزيع ، الاردن – عمان.</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الربيعي ، مصطفى كاظم حيدر ، تـأثير إدارة التنوع للموارد البشرية في تعزيز الانغماس الوظيفي ، 2019 ، الجامعة المستنصرية ، كلية الادارة والاقتصاد.</a:t>
            </a:r>
            <a:endParaRPr lang="en-US" sz="2400" dirty="0">
              <a:solidFill>
                <a:schemeClr val="tx1"/>
              </a:solidFill>
              <a:latin typeface="Times New Roman"/>
              <a:ea typeface="Times New Roman"/>
            </a:endParaRPr>
          </a:p>
          <a:p>
            <a:pPr lvl="0" algn="just" rtl="1">
              <a:lnSpc>
                <a:spcPct val="150000"/>
              </a:lnSpc>
              <a:spcBef>
                <a:spcPts val="0"/>
              </a:spcBef>
              <a:buClrTx/>
              <a:buFont typeface="+mj-lt"/>
              <a:buAutoNum type="arabicPeriod"/>
            </a:pPr>
            <a:r>
              <a:rPr lang="ar-IQ" dirty="0">
                <a:solidFill>
                  <a:schemeClr val="tx1"/>
                </a:solidFill>
                <a:latin typeface="Times New Roman"/>
                <a:ea typeface="Times New Roman"/>
              </a:rPr>
              <a:t>السـاعدي ، مـؤيد ، إدارة الموارد البشـرية منهـج متقـدم ، 2021 ، ط1 ، مؤسسة دار الصادق الثقافية ، العـراق – بابل</a:t>
            </a:r>
            <a:r>
              <a:rPr lang="ar-IQ" dirty="0" smtClean="0">
                <a:solidFill>
                  <a:schemeClr val="tx1"/>
                </a:solidFill>
                <a:latin typeface="Times New Roman"/>
                <a:ea typeface="Times New Roman"/>
              </a:rPr>
              <a:t>.</a:t>
            </a:r>
            <a:endParaRPr lang="en-US" sz="2400" dirty="0">
              <a:solidFill>
                <a:schemeClr val="tx1"/>
              </a:solidFill>
              <a:latin typeface="Times New Roman"/>
              <a:ea typeface="Times New Roman"/>
            </a:endParaRPr>
          </a:p>
        </p:txBody>
      </p:sp>
    </p:spTree>
    <p:extLst>
      <p:ext uri="{BB962C8B-B14F-4D97-AF65-F5344CB8AC3E}">
        <p14:creationId xmlns:p14="http://schemas.microsoft.com/office/powerpoint/2010/main" val="3872109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762000"/>
            <a:ext cx="8153400" cy="5791200"/>
          </a:xfrm>
        </p:spPr>
        <p:txBody>
          <a:bodyPr>
            <a:noAutofit/>
          </a:bodyPr>
          <a:lstStyle/>
          <a:p>
            <a:pPr algn="just" rtl="1">
              <a:lnSpc>
                <a:spcPct val="150000"/>
              </a:lnSpc>
              <a:spcBef>
                <a:spcPts val="0"/>
              </a:spcBef>
            </a:pPr>
            <a:endParaRPr lang="en-US" sz="2200" dirty="0">
              <a:solidFill>
                <a:schemeClr val="tx1"/>
              </a:solidFill>
              <a:ea typeface="Times New Roman"/>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462126847"/>
              </p:ext>
            </p:extLst>
          </p:nvPr>
        </p:nvGraphicFramePr>
        <p:xfrm>
          <a:off x="990600" y="914399"/>
          <a:ext cx="7315200" cy="5354656"/>
        </p:xfrm>
        <a:graphic>
          <a:graphicData uri="http://schemas.openxmlformats.org/drawingml/2006/table">
            <a:tbl>
              <a:tblPr rtl="1" firstRow="1" firstCol="1" bandRow="1">
                <a:tableStyleId>{5C22544A-7EE6-4342-B048-85BDC9FD1C3A}</a:tableStyleId>
              </a:tblPr>
              <a:tblGrid>
                <a:gridCol w="601005"/>
                <a:gridCol w="5615497"/>
                <a:gridCol w="1098698"/>
              </a:tblGrid>
              <a:tr h="767164">
                <a:tc>
                  <a:txBody>
                    <a:bodyPr/>
                    <a:lstStyle/>
                    <a:p>
                      <a:pPr marL="0" marR="0" algn="ctr" rtl="1">
                        <a:lnSpc>
                          <a:spcPct val="150000"/>
                        </a:lnSpc>
                        <a:spcBef>
                          <a:spcPts val="0"/>
                        </a:spcBef>
                        <a:spcAft>
                          <a:spcPts val="0"/>
                        </a:spcAft>
                      </a:pPr>
                      <a:r>
                        <a:rPr lang="ar-IQ" sz="2000" dirty="0">
                          <a:effectLst/>
                        </a:rPr>
                        <a:t>ت</a:t>
                      </a:r>
                      <a:endParaRPr lang="en-US" sz="1100" dirty="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dirty="0">
                          <a:effectLst/>
                        </a:rPr>
                        <a:t>العـنوان</a:t>
                      </a:r>
                      <a:endParaRPr lang="en-US" sz="1100" dirty="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الصفحة</a:t>
                      </a:r>
                      <a:endParaRPr lang="en-US" sz="1100">
                        <a:effectLst/>
                        <a:latin typeface="Calibri"/>
                        <a:ea typeface="Calibri"/>
                        <a:cs typeface="Arial"/>
                      </a:endParaRPr>
                    </a:p>
                  </a:txBody>
                  <a:tcPr marL="68580" marR="68580" marT="0" marB="0"/>
                </a:tc>
              </a:tr>
              <a:tr h="432986">
                <a:tc>
                  <a:txBody>
                    <a:bodyPr/>
                    <a:lstStyle/>
                    <a:p>
                      <a:pPr marL="0" marR="0" algn="ctr" rtl="1">
                        <a:lnSpc>
                          <a:spcPct val="150000"/>
                        </a:lnSpc>
                        <a:spcBef>
                          <a:spcPts val="0"/>
                        </a:spcBef>
                        <a:spcAft>
                          <a:spcPts val="0"/>
                        </a:spcAft>
                      </a:pPr>
                      <a:r>
                        <a:rPr lang="ar-IQ" sz="2000">
                          <a:effectLst/>
                        </a:rPr>
                        <a:t>1</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المــقدمـة</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3</a:t>
                      </a:r>
                      <a:endParaRPr lang="en-US" sz="1100">
                        <a:effectLst/>
                        <a:latin typeface="Calibri"/>
                        <a:ea typeface="Calibri"/>
                        <a:cs typeface="Arial"/>
                      </a:endParaRPr>
                    </a:p>
                  </a:txBody>
                  <a:tcPr marL="68580" marR="68580" marT="0" marB="0"/>
                </a:tc>
              </a:tr>
              <a:tr h="432986">
                <a:tc>
                  <a:txBody>
                    <a:bodyPr/>
                    <a:lstStyle/>
                    <a:p>
                      <a:pPr marL="0" marR="0" algn="ctr" rtl="1">
                        <a:lnSpc>
                          <a:spcPct val="150000"/>
                        </a:lnSpc>
                        <a:spcBef>
                          <a:spcPts val="0"/>
                        </a:spcBef>
                        <a:spcAft>
                          <a:spcPts val="0"/>
                        </a:spcAft>
                      </a:pPr>
                      <a:r>
                        <a:rPr lang="ar-IQ" sz="2000">
                          <a:effectLst/>
                        </a:rPr>
                        <a:t>2</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مفـهوم ادارة تنوع الموارد البشرية</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4</a:t>
                      </a:r>
                      <a:endParaRPr lang="en-US" sz="1100">
                        <a:effectLst/>
                        <a:latin typeface="Calibri"/>
                        <a:ea typeface="Calibri"/>
                        <a:cs typeface="Arial"/>
                      </a:endParaRPr>
                    </a:p>
                  </a:txBody>
                  <a:tcPr marL="68580" marR="68580" marT="0" marB="0"/>
                </a:tc>
              </a:tr>
              <a:tr h="919564">
                <a:tc>
                  <a:txBody>
                    <a:bodyPr/>
                    <a:lstStyle/>
                    <a:p>
                      <a:pPr marL="0" marR="0" algn="ctr" rtl="1">
                        <a:lnSpc>
                          <a:spcPct val="150000"/>
                        </a:lnSpc>
                        <a:spcBef>
                          <a:spcPts val="0"/>
                        </a:spcBef>
                        <a:spcAft>
                          <a:spcPts val="0"/>
                        </a:spcAft>
                      </a:pPr>
                      <a:r>
                        <a:rPr lang="ar-IQ" sz="2000">
                          <a:effectLst/>
                        </a:rPr>
                        <a:t>3</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مـراحل نشأة وتطور ادارة التنوع للموارد البشرية</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5</a:t>
                      </a:r>
                      <a:endParaRPr lang="en-US" sz="1100">
                        <a:effectLst/>
                        <a:latin typeface="Calibri"/>
                        <a:ea typeface="Calibri"/>
                        <a:cs typeface="Arial"/>
                      </a:endParaRPr>
                    </a:p>
                  </a:txBody>
                  <a:tcPr marL="68580" marR="68580" marT="0" marB="0"/>
                </a:tc>
              </a:tr>
              <a:tr h="919564">
                <a:tc>
                  <a:txBody>
                    <a:bodyPr/>
                    <a:lstStyle/>
                    <a:p>
                      <a:pPr marL="0" marR="0" algn="ctr" rtl="1">
                        <a:lnSpc>
                          <a:spcPct val="150000"/>
                        </a:lnSpc>
                        <a:spcBef>
                          <a:spcPts val="0"/>
                        </a:spcBef>
                        <a:spcAft>
                          <a:spcPts val="0"/>
                        </a:spcAft>
                      </a:pPr>
                      <a:r>
                        <a:rPr lang="ar-IQ" sz="2000">
                          <a:effectLst/>
                        </a:rPr>
                        <a:t>4</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أسباب اهتمام منظمات الأعمال بالتنوع في بيئة العمل</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6</a:t>
                      </a:r>
                      <a:endParaRPr lang="en-US" sz="1100">
                        <a:effectLst/>
                        <a:latin typeface="Calibri"/>
                        <a:ea typeface="Calibri"/>
                        <a:cs typeface="Arial"/>
                      </a:endParaRPr>
                    </a:p>
                  </a:txBody>
                  <a:tcPr marL="68580" marR="68580" marT="0" marB="0"/>
                </a:tc>
              </a:tr>
              <a:tr h="919564">
                <a:tc>
                  <a:txBody>
                    <a:bodyPr/>
                    <a:lstStyle/>
                    <a:p>
                      <a:pPr marL="0" marR="0" algn="ctr" rtl="1">
                        <a:lnSpc>
                          <a:spcPct val="150000"/>
                        </a:lnSpc>
                        <a:spcBef>
                          <a:spcPts val="0"/>
                        </a:spcBef>
                        <a:spcAft>
                          <a:spcPts val="0"/>
                        </a:spcAft>
                      </a:pPr>
                      <a:r>
                        <a:rPr lang="ar-IQ" sz="2000">
                          <a:effectLst/>
                        </a:rPr>
                        <a:t>5</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أهمــية إدارة تـنوع المـوارد البشـرية في بيـئة العـمل</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8</a:t>
                      </a:r>
                      <a:endParaRPr lang="en-US" sz="1100">
                        <a:effectLst/>
                        <a:latin typeface="Calibri"/>
                        <a:ea typeface="Calibri"/>
                        <a:cs typeface="Arial"/>
                      </a:endParaRPr>
                    </a:p>
                  </a:txBody>
                  <a:tcPr marL="68580" marR="68580" marT="0" marB="0"/>
                </a:tc>
              </a:tr>
              <a:tr h="432986">
                <a:tc>
                  <a:txBody>
                    <a:bodyPr/>
                    <a:lstStyle/>
                    <a:p>
                      <a:pPr marL="0" marR="0" algn="ctr" rtl="1">
                        <a:lnSpc>
                          <a:spcPct val="150000"/>
                        </a:lnSpc>
                        <a:spcBef>
                          <a:spcPts val="0"/>
                        </a:spcBef>
                        <a:spcAft>
                          <a:spcPts val="0"/>
                        </a:spcAft>
                      </a:pPr>
                      <a:r>
                        <a:rPr lang="ar-IQ" sz="2000">
                          <a:effectLst/>
                        </a:rPr>
                        <a:t>6</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أدوار متخصصي ادارة الموارد البشـرية</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8</a:t>
                      </a:r>
                      <a:endParaRPr lang="en-US" sz="1100">
                        <a:effectLst/>
                        <a:latin typeface="Calibri"/>
                        <a:ea typeface="Calibri"/>
                        <a:cs typeface="Arial"/>
                      </a:endParaRPr>
                    </a:p>
                  </a:txBody>
                  <a:tcPr marL="68580" marR="68580" marT="0" marB="0"/>
                </a:tc>
              </a:tr>
              <a:tr h="432986">
                <a:tc>
                  <a:txBody>
                    <a:bodyPr/>
                    <a:lstStyle/>
                    <a:p>
                      <a:pPr marL="0" marR="0" algn="ctr" rtl="1">
                        <a:lnSpc>
                          <a:spcPct val="150000"/>
                        </a:lnSpc>
                        <a:spcBef>
                          <a:spcPts val="0"/>
                        </a:spcBef>
                        <a:spcAft>
                          <a:spcPts val="0"/>
                        </a:spcAft>
                      </a:pPr>
                      <a:r>
                        <a:rPr lang="ar-IQ" sz="2000">
                          <a:effectLst/>
                        </a:rPr>
                        <a:t>7</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a:effectLst/>
                        </a:rPr>
                        <a:t>المصــادر</a:t>
                      </a:r>
                      <a:endParaRPr lang="en-US" sz="1100">
                        <a:effectLst/>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ar-IQ" sz="2000" dirty="0">
                          <a:effectLst/>
                        </a:rPr>
                        <a:t>12</a:t>
                      </a:r>
                      <a:endParaRPr lang="en-US" sz="1100" dirty="0">
                        <a:effectLst/>
                        <a:latin typeface="Calibri"/>
                        <a:ea typeface="Calibri"/>
                        <a:cs typeface="Arial"/>
                      </a:endParaRPr>
                    </a:p>
                  </a:txBody>
                  <a:tcPr marL="68580" marR="68580" marT="0" marB="0"/>
                </a:tc>
              </a:tr>
            </a:tbl>
          </a:graphicData>
        </a:graphic>
      </p:graphicFrame>
      <p:sp>
        <p:nvSpPr>
          <p:cNvPr id="4" name="TextBox 3"/>
          <p:cNvSpPr txBox="1"/>
          <p:nvPr/>
        </p:nvSpPr>
        <p:spPr>
          <a:xfrm>
            <a:off x="2512828" y="120134"/>
            <a:ext cx="3810000" cy="646331"/>
          </a:xfrm>
          <a:prstGeom prst="rect">
            <a:avLst/>
          </a:prstGeom>
          <a:noFill/>
        </p:spPr>
        <p:txBody>
          <a:bodyPr wrap="square" rtlCol="0">
            <a:spAutoFit/>
          </a:bodyPr>
          <a:lstStyle/>
          <a:p>
            <a:pPr algn="ctr" rtl="1"/>
            <a:r>
              <a:rPr lang="ar-IQ" b="1" dirty="0" smtClean="0"/>
              <a:t>المحـــتويـات</a:t>
            </a:r>
          </a:p>
          <a:p>
            <a:pPr algn="ctr" rtl="1"/>
            <a:r>
              <a:rPr lang="ar-IQ" b="1" dirty="0" smtClean="0"/>
              <a:t>-----------------------</a:t>
            </a:r>
          </a:p>
        </p:txBody>
      </p:sp>
    </p:spTree>
    <p:extLst>
      <p:ext uri="{BB962C8B-B14F-4D97-AF65-F5344CB8AC3E}">
        <p14:creationId xmlns:p14="http://schemas.microsoft.com/office/powerpoint/2010/main" val="333657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458200" cy="6172200"/>
          </a:xfrm>
        </p:spPr>
        <p:txBody>
          <a:bodyPr>
            <a:normAutofit fontScale="70000" lnSpcReduction="20000"/>
          </a:bodyPr>
          <a:lstStyle/>
          <a:p>
            <a:pPr algn="justLow" rtl="1">
              <a:lnSpc>
                <a:spcPct val="200000"/>
              </a:lnSpc>
              <a:spcBef>
                <a:spcPts val="0"/>
              </a:spcBef>
            </a:pPr>
            <a:r>
              <a:rPr lang="ar-IQ" sz="3200" b="1" u="sng" dirty="0" smtClean="0">
                <a:latin typeface="Calibri"/>
                <a:ea typeface="Calibri"/>
                <a:cs typeface="Times New Roman"/>
              </a:rPr>
              <a:t>المقـدمة</a:t>
            </a:r>
            <a:r>
              <a:rPr lang="ar-IQ" sz="3200" b="1" u="sng" dirty="0">
                <a:latin typeface="Calibri"/>
                <a:ea typeface="Calibri"/>
                <a:cs typeface="Times New Roman"/>
              </a:rPr>
              <a:t>:-</a:t>
            </a:r>
            <a:endParaRPr lang="en-US" sz="1600" dirty="0">
              <a:latin typeface="Calibri"/>
              <a:ea typeface="Calibri"/>
              <a:cs typeface="Arial"/>
            </a:endParaRPr>
          </a:p>
          <a:p>
            <a:pPr marL="18415" marR="0" algn="just" rtl="1">
              <a:lnSpc>
                <a:spcPct val="150000"/>
              </a:lnSpc>
              <a:spcBef>
                <a:spcPts val="0"/>
              </a:spcBef>
              <a:spcAft>
                <a:spcPts val="0"/>
              </a:spcAft>
            </a:pPr>
            <a:r>
              <a:rPr lang="ar-IQ" dirty="0">
                <a:latin typeface="Times New Roman"/>
                <a:ea typeface="Times New Roman"/>
              </a:rPr>
              <a:t>	</a:t>
            </a:r>
            <a:r>
              <a:rPr lang="ar-IQ" sz="2300" dirty="0">
                <a:latin typeface="Times New Roman"/>
                <a:ea typeface="Times New Roman"/>
              </a:rPr>
              <a:t>إن التنوع مـفهوم حـديث ظـهر في أواخر الثمانينات من القرن العشـرين في الوظائف وفي سمات وصفات وطبيعة عمل كل فرد من أفراد المنظمة الواحـدة بحسب ثقافة وهوية الفرد الواحد والانماط الشخصية والعلاقات الاجتماعية ودرجات التباين طبقا للبيئات المختلفة التي عاش كل فـرد فيها ، ولأن التنـوع يحوي العـديد من التفسيرات حيث تتباين نظريات التنوع في إدارة الموارد البشرية بحسب تنـوع الأفراد واختلافهم في ثقافاتهم وخلفياتهم البيئية وطبيعتهم ومؤهلاتهم العلمية ، وكـذلك في اختلاف وتنوع الوظائف التي يشغلها هؤلاء الافراد ولأن الله سبحانه وتعالى خلقنا مختلفون ليس في الظاهر فقط ، وإنما في الباطن ، حيث هي إختلافات تـؤثر في سلوكيات الفرد عن الآخر ، حيث تجد شخصا مرحا وآخر مكتئبا وشخص إجتماعي وآخر إنطوائي ، وشخص يحب العمل الفني او الميكانيكي وآخر يفضل العمل المكتبي ، حتى تباين الدوافع ، فالبعض مدفوع ماليا ، والآخر اجتماعيا.</a:t>
            </a:r>
            <a:endParaRPr lang="en-US" sz="2300" dirty="0">
              <a:latin typeface="Times New Roman"/>
              <a:ea typeface="Times New Roman"/>
            </a:endParaRPr>
          </a:p>
          <a:p>
            <a:pPr marL="18415" marR="0" algn="just" rtl="1">
              <a:lnSpc>
                <a:spcPct val="150000"/>
              </a:lnSpc>
              <a:spcBef>
                <a:spcPts val="0"/>
              </a:spcBef>
              <a:spcAft>
                <a:spcPts val="0"/>
              </a:spcAft>
            </a:pPr>
            <a:r>
              <a:rPr lang="ar-IQ" sz="2300" dirty="0">
                <a:latin typeface="Times New Roman"/>
                <a:ea typeface="Times New Roman"/>
              </a:rPr>
              <a:t>	وتختلف الوظائف حسب طبيعة النشاط ، منها مالية او ادارية او انتاجية او تسويقية او بحثية أو غيرها ، وقد تختلف الوظائف من حيث نوعية وحجم المسؤولية الملقاة على عاتقها ، او المواصفات المطلوبة مثل التعليم ، الخبرة ، المهارات ، التدريب ، وغيرها ، وقـد تتباين بحسب المخاطر التي تتعرض لها.</a:t>
            </a:r>
            <a:endParaRPr lang="en-US" sz="2300" dirty="0">
              <a:latin typeface="Times New Roman"/>
              <a:ea typeface="Times New Roman"/>
            </a:endParaRPr>
          </a:p>
          <a:p>
            <a:pPr marL="18415" marR="0" algn="just" rtl="1">
              <a:lnSpc>
                <a:spcPct val="150000"/>
              </a:lnSpc>
              <a:spcBef>
                <a:spcPts val="0"/>
              </a:spcBef>
              <a:spcAft>
                <a:spcPts val="0"/>
              </a:spcAft>
            </a:pPr>
            <a:r>
              <a:rPr lang="ar-IQ" sz="2300" dirty="0">
                <a:latin typeface="Times New Roman"/>
                <a:ea typeface="Times New Roman"/>
              </a:rPr>
              <a:t>	وممـا تـقدم اعلاه ، فــإن الوظـيفة الأساسية للمسؤولين في إدارة المـوارد البشـرية هي التوفيق بيـن تنوع خصائص الأفـراد وتنوع خصائص الوظـائف ، ولكي يقوم أي فرد بإدارة الموارد البشرية بصورة صحيحة يجب أن يكون على علم كامل بصفات وخصائص الأفراد المتاحين أمامه وكذلك صفات وخصائص الوظائف المتـوفرة</a:t>
            </a:r>
            <a:r>
              <a:rPr lang="ar-IQ" sz="2300" dirty="0" smtClean="0">
                <a:latin typeface="Times New Roman"/>
                <a:ea typeface="Times New Roman"/>
              </a:rPr>
              <a:t>.</a:t>
            </a:r>
            <a:endParaRPr lang="ar-IQ" dirty="0" smtClean="0"/>
          </a:p>
          <a:p>
            <a:pPr marL="18415" marR="0" algn="just" rtl="1">
              <a:lnSpc>
                <a:spcPct val="150000"/>
              </a:lnSpc>
              <a:spcBef>
                <a:spcPts val="0"/>
              </a:spcBef>
              <a:spcAft>
                <a:spcPts val="0"/>
              </a:spcAft>
            </a:pPr>
            <a:endParaRPr lang="en-US" sz="2300" dirty="0">
              <a:latin typeface="Times New Roman"/>
              <a:ea typeface="Times New Roman"/>
            </a:endParaRPr>
          </a:p>
        </p:txBody>
      </p:sp>
    </p:spTree>
    <p:extLst>
      <p:ext uri="{BB962C8B-B14F-4D97-AF65-F5344CB8AC3E}">
        <p14:creationId xmlns:p14="http://schemas.microsoft.com/office/powerpoint/2010/main" val="2301067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47500" lnSpcReduction="20000"/>
          </a:bodyPr>
          <a:lstStyle/>
          <a:p>
            <a:pPr marL="0" marR="0" indent="0" algn="just" rtl="1">
              <a:lnSpc>
                <a:spcPct val="150000"/>
              </a:lnSpc>
              <a:spcBef>
                <a:spcPts val="0"/>
              </a:spcBef>
              <a:spcAft>
                <a:spcPts val="0"/>
              </a:spcAft>
              <a:buNone/>
            </a:pPr>
            <a:r>
              <a:rPr lang="ar-IQ" sz="3600" b="1" u="sng" dirty="0">
                <a:latin typeface="Times New Roman"/>
                <a:ea typeface="Times New Roman"/>
              </a:rPr>
              <a:t>مـفهوم إدارة تنـوع الموارد البشـرية :-</a:t>
            </a:r>
            <a:endParaRPr lang="en-US" sz="2400" dirty="0">
              <a:latin typeface="Times New Roman"/>
              <a:ea typeface="Times New Roman"/>
            </a:endParaRPr>
          </a:p>
          <a:p>
            <a:pPr marL="0" marR="0" indent="0" algn="just" rtl="1">
              <a:lnSpc>
                <a:spcPct val="150000"/>
              </a:lnSpc>
              <a:spcBef>
                <a:spcPts val="0"/>
              </a:spcBef>
              <a:spcAft>
                <a:spcPts val="0"/>
              </a:spcAft>
              <a:buNone/>
            </a:pPr>
            <a:r>
              <a:rPr lang="ar-IQ" dirty="0" smtClean="0">
                <a:latin typeface="Calibri"/>
                <a:ea typeface="Times New Roman"/>
                <a:cs typeface="Arial"/>
              </a:rPr>
              <a:t>	</a:t>
            </a:r>
            <a:r>
              <a:rPr lang="ar-IQ" dirty="0" smtClean="0">
                <a:latin typeface="Calibri"/>
                <a:ea typeface="Times New Roman"/>
                <a:cs typeface="Times New Roman"/>
              </a:rPr>
              <a:t>لكي </a:t>
            </a:r>
            <a:r>
              <a:rPr lang="ar-IQ" dirty="0">
                <a:latin typeface="Calibri"/>
                <a:ea typeface="Times New Roman"/>
                <a:cs typeface="Times New Roman"/>
              </a:rPr>
              <a:t>يتم توضيح مفهوم إدارة التنوع للموارد البشرية لا بد من توضيح مفهوم </a:t>
            </a:r>
            <a:r>
              <a:rPr lang="ar-IQ" b="1" u="sng" dirty="0">
                <a:latin typeface="Calibri"/>
                <a:ea typeface="Times New Roman"/>
                <a:cs typeface="Times New Roman"/>
              </a:rPr>
              <a:t>الإدارة</a:t>
            </a:r>
            <a:r>
              <a:rPr lang="ar-IQ" dirty="0">
                <a:latin typeface="Calibri"/>
                <a:ea typeface="Times New Roman"/>
                <a:cs typeface="Times New Roman"/>
              </a:rPr>
              <a:t> ، </a:t>
            </a:r>
            <a:r>
              <a:rPr lang="ar-SA" dirty="0">
                <a:latin typeface="Calibri"/>
                <a:ea typeface="Times New Roman"/>
                <a:cs typeface="Times New Roman"/>
              </a:rPr>
              <a:t>حيث تعددت مفاهيمها التي وضعها المفكرون الإداريون ، واكثرها شيوعاً واستخداماً هو مـا جــاء في    ( دياب ، 2001 :94 </a:t>
            </a:r>
            <a:r>
              <a:rPr lang="en-US" dirty="0">
                <a:latin typeface="Times New Roman"/>
                <a:ea typeface="Times New Roman"/>
                <a:cs typeface="Arial"/>
              </a:rPr>
              <a:t>( </a:t>
            </a:r>
            <a:r>
              <a:rPr lang="ar-SA" dirty="0">
                <a:latin typeface="Calibri"/>
                <a:ea typeface="Times New Roman"/>
                <a:cs typeface="Times New Roman"/>
              </a:rPr>
              <a:t>بأنها </a:t>
            </a:r>
            <a:r>
              <a:rPr lang="ar-SA" b="1" dirty="0">
                <a:latin typeface="Calibri"/>
                <a:ea typeface="Times New Roman"/>
                <a:cs typeface="Times New Roman"/>
              </a:rPr>
              <a:t>"المعرفة الصحيحة لما يُراد من الأفراد أن يؤدوه ، والتأكد من أنهم يؤدونه بأفضل طريقة  وأقل </a:t>
            </a:r>
            <a:r>
              <a:rPr lang="ar-SA" b="1" dirty="0" smtClean="0">
                <a:latin typeface="Calibri"/>
                <a:ea typeface="Times New Roman"/>
                <a:cs typeface="Times New Roman"/>
              </a:rPr>
              <a:t>التكاليف</a:t>
            </a:r>
            <a:r>
              <a:rPr lang="ar-IQ" b="1" dirty="0" smtClean="0">
                <a:latin typeface="Calibri"/>
                <a:ea typeface="Times New Roman"/>
                <a:cs typeface="Times New Roman"/>
              </a:rPr>
              <a:t>» ، </a:t>
            </a:r>
            <a:r>
              <a:rPr lang="ar-SA" dirty="0" smtClean="0">
                <a:latin typeface="Calibri"/>
                <a:ea typeface="Times New Roman"/>
                <a:cs typeface="Times New Roman"/>
              </a:rPr>
              <a:t>وعرفها </a:t>
            </a:r>
            <a:r>
              <a:rPr lang="ar-SA" dirty="0">
                <a:latin typeface="Calibri"/>
                <a:ea typeface="Times New Roman"/>
                <a:cs typeface="Times New Roman"/>
              </a:rPr>
              <a:t>( عبد الله ، 2006 :6 </a:t>
            </a:r>
            <a:r>
              <a:rPr lang="en-US" dirty="0">
                <a:latin typeface="Times New Roman"/>
                <a:ea typeface="Times New Roman"/>
                <a:cs typeface="Arial"/>
              </a:rPr>
              <a:t>(</a:t>
            </a:r>
            <a:r>
              <a:rPr lang="ar-SA" dirty="0">
                <a:latin typeface="Calibri"/>
                <a:ea typeface="Times New Roman"/>
                <a:cs typeface="Times New Roman"/>
              </a:rPr>
              <a:t> بأنها (</a:t>
            </a:r>
            <a:r>
              <a:rPr lang="ar-SA" b="1" dirty="0">
                <a:latin typeface="Calibri"/>
                <a:ea typeface="Times New Roman"/>
                <a:cs typeface="Times New Roman"/>
              </a:rPr>
              <a:t>عملية إنسانية اجتماعية تتوحد فيها جهود الموارد البشرية في المنظمة كأفراد وجماعات لتحقيق الاهداف التي وجدت المنظمة لأجلها ، من خلال الاستخدام الأمثل للإمكانيات المادية و البشرية و العينية المتاحة للمنظمة)</a:t>
            </a:r>
            <a:r>
              <a:rPr lang="ar-SA" dirty="0">
                <a:latin typeface="Calibri"/>
                <a:ea typeface="Times New Roman"/>
                <a:cs typeface="Times New Roman"/>
              </a:rPr>
              <a:t> .</a:t>
            </a:r>
            <a:endParaRPr lang="en-US" sz="2000" dirty="0">
              <a:latin typeface="Calibri"/>
              <a:ea typeface="Calibri"/>
              <a:cs typeface="Arial"/>
            </a:endParaRPr>
          </a:p>
          <a:p>
            <a:pPr marL="0" marR="0" indent="0" algn="just" rtl="1">
              <a:lnSpc>
                <a:spcPct val="150000"/>
              </a:lnSpc>
              <a:spcBef>
                <a:spcPts val="0"/>
              </a:spcBef>
              <a:spcAft>
                <a:spcPts val="0"/>
              </a:spcAft>
              <a:buNone/>
            </a:pPr>
            <a:r>
              <a:rPr lang="ar-SA" dirty="0">
                <a:latin typeface="Calibri"/>
                <a:ea typeface="Times New Roman"/>
                <a:cs typeface="Times New Roman"/>
              </a:rPr>
              <a:t>أما </a:t>
            </a:r>
            <a:r>
              <a:rPr lang="ar-SA" b="1" u="sng" dirty="0">
                <a:latin typeface="Calibri"/>
                <a:ea typeface="Times New Roman"/>
                <a:cs typeface="Times New Roman"/>
              </a:rPr>
              <a:t>التـنـوع</a:t>
            </a:r>
            <a:r>
              <a:rPr lang="ar-SA" dirty="0">
                <a:latin typeface="Calibri"/>
                <a:ea typeface="Times New Roman"/>
                <a:cs typeface="Times New Roman"/>
              </a:rPr>
              <a:t> فقد ذُكرَ في</a:t>
            </a:r>
            <a:r>
              <a:rPr lang="ar-IQ" dirty="0">
                <a:latin typeface="Calibri"/>
                <a:ea typeface="Times New Roman"/>
                <a:cs typeface="Times New Roman"/>
              </a:rPr>
              <a:t> القرآن الكريم حيث قال تعالى في محكم كتابه العزيز (</a:t>
            </a:r>
            <a:r>
              <a:rPr lang="ar-SA" dirty="0">
                <a:solidFill>
                  <a:srgbClr val="0000FF"/>
                </a:solidFill>
                <a:latin typeface="Calibri"/>
                <a:ea typeface="Times New Roman"/>
                <a:cs typeface="Times New Roman"/>
              </a:rPr>
              <a:t>يَا أَيُّهَا النَّاسُ إِنَّا خَلَقْنَاكُمْ مِنْ ذَكَرٍ وَأُنْثَى وَجَعَلْنَاكُمْ شُعُوبًا وَقَبَائِلَ لِتَعَارَفُوا إِنَّ أَكْرَمَكُمْ عِنْدَ اللَّهِ أَتْقَاكُمْ إِنَّ اللَّهَ عَلِيمٌ خَبِيرٌ</a:t>
            </a:r>
            <a:r>
              <a:rPr lang="ar-IQ" dirty="0">
                <a:latin typeface="Calibri"/>
                <a:ea typeface="Times New Roman"/>
                <a:cs typeface="Times New Roman"/>
              </a:rPr>
              <a:t>) اية 13 سورة الحجرات.إذ تشير الآية الكريمة إلى وجود أقوام ومجموعات بشرية عديدة تمثل السلاسل البشرية لديمومة الحياة (جاد الرب, 2008: 314) . وجاء في معجم (الدليل) ان التنوع هو </a:t>
            </a:r>
            <a:r>
              <a:rPr lang="ar-IQ" b="1" u="sng" dirty="0">
                <a:latin typeface="Calibri"/>
                <a:ea typeface="Times New Roman"/>
                <a:cs typeface="Times New Roman"/>
              </a:rPr>
              <a:t>(التباين أو التغاير أو التحول)</a:t>
            </a:r>
            <a:r>
              <a:rPr lang="ar-IQ" dirty="0">
                <a:latin typeface="Calibri"/>
                <a:ea typeface="Times New Roman"/>
                <a:cs typeface="Times New Roman"/>
              </a:rPr>
              <a:t>  ( مناع ، 1984 : 253) . كما وصفهُ قاموس (العصَري) على أنّه </a:t>
            </a:r>
            <a:r>
              <a:rPr lang="ar-IQ" b="1" u="sng" dirty="0">
                <a:latin typeface="Calibri"/>
                <a:ea typeface="Times New Roman"/>
                <a:cs typeface="Times New Roman"/>
              </a:rPr>
              <a:t>(اثبات الوجود من ناحية الاختلاف وعدم التشابه)</a:t>
            </a:r>
            <a:r>
              <a:rPr lang="ar-IQ" dirty="0">
                <a:latin typeface="Calibri"/>
                <a:ea typeface="Times New Roman"/>
                <a:cs typeface="Times New Roman"/>
              </a:rPr>
              <a:t> (إلياس ، 1977: 211) . وفي اللغة الانكليزية (</a:t>
            </a:r>
            <a:r>
              <a:rPr lang="en-US" dirty="0">
                <a:latin typeface="Times New Roman"/>
                <a:ea typeface="Times New Roman"/>
                <a:cs typeface="Arial"/>
              </a:rPr>
              <a:t>Diversity</a:t>
            </a:r>
            <a:r>
              <a:rPr lang="ar-IQ" dirty="0">
                <a:latin typeface="Calibri"/>
                <a:ea typeface="Times New Roman"/>
                <a:cs typeface="Times New Roman"/>
              </a:rPr>
              <a:t>) حيث وصفه قاموس ( </a:t>
            </a:r>
            <a:r>
              <a:rPr lang="en-US" dirty="0">
                <a:latin typeface="Times New Roman"/>
                <a:ea typeface="Times New Roman"/>
                <a:cs typeface="Arial"/>
              </a:rPr>
              <a:t>Oxford</a:t>
            </a:r>
            <a:r>
              <a:rPr lang="ar-IQ" dirty="0">
                <a:latin typeface="Calibri"/>
                <a:ea typeface="Times New Roman"/>
                <a:cs typeface="Times New Roman"/>
              </a:rPr>
              <a:t>) بأنه مجموعة من الاشخاص أو الناس الذين يختلفون عن بعضهم البعض. ويعرفه (العامري والغالبي ، 2008: 133) بأنه </a:t>
            </a:r>
            <a:r>
              <a:rPr lang="ar-IQ" b="1" u="sng" dirty="0">
                <a:latin typeface="Calibri"/>
                <a:ea typeface="Times New Roman"/>
                <a:cs typeface="Times New Roman"/>
              </a:rPr>
              <a:t>(الاختلافات بين أعضاء المنظمة من حيث خصائص عديدة مثل العمر والجنس والدين والعرق والانتماء السياسي والاجتماعي وغيرها).</a:t>
            </a:r>
            <a:endParaRPr lang="en-US" sz="2000" dirty="0">
              <a:latin typeface="Calibri"/>
              <a:ea typeface="Calibri"/>
              <a:cs typeface="Arial"/>
            </a:endParaRPr>
          </a:p>
          <a:p>
            <a:pPr marL="0" marR="0" indent="0" algn="just" rtl="1">
              <a:lnSpc>
                <a:spcPct val="150000"/>
              </a:lnSpc>
              <a:spcBef>
                <a:spcPts val="0"/>
              </a:spcBef>
              <a:spcAft>
                <a:spcPts val="0"/>
              </a:spcAft>
              <a:buNone/>
            </a:pPr>
            <a:r>
              <a:rPr lang="ar-IQ" dirty="0" smtClean="0">
                <a:latin typeface="Times New Roman"/>
                <a:ea typeface="Times New Roman"/>
              </a:rPr>
              <a:t>وممـا </a:t>
            </a:r>
            <a:r>
              <a:rPr lang="ar-IQ" dirty="0">
                <a:latin typeface="Times New Roman"/>
                <a:ea typeface="Times New Roman"/>
              </a:rPr>
              <a:t>تـقدم اعلاه يمكن تعريف </a:t>
            </a:r>
            <a:r>
              <a:rPr lang="ar-IQ" b="1" u="sng" dirty="0">
                <a:latin typeface="Times New Roman"/>
                <a:ea typeface="Times New Roman"/>
              </a:rPr>
              <a:t>إدارة تنوع الموارد البشرية</a:t>
            </a:r>
            <a:r>
              <a:rPr lang="ar-IQ" dirty="0">
                <a:latin typeface="Times New Roman"/>
                <a:ea typeface="Times New Roman"/>
              </a:rPr>
              <a:t> بأنها </a:t>
            </a:r>
            <a:r>
              <a:rPr lang="ar-IQ" b="1" dirty="0">
                <a:latin typeface="Times New Roman"/>
                <a:ea typeface="Times New Roman"/>
              </a:rPr>
              <a:t>(نهج طوعي تتبعه الادارة للمساهمة بخلق بيئة عمل داخل المنظمة يشعر بها جميع الافـراد بالمقبولية والتقدير وانهم جزء منها على الرغم من تبـاينهم ، وان التزام الإدارة باتباع هذا النهج هو التزام اخلاقي وخيار استراتيجي لتحقيق اهداف المنظمة وزيادة انتاجيتها من خلال سياسات وبرامج تنتهجها المنظمة تحتضن اختلافات موظفيها وتستفاد من مزاياها).</a:t>
            </a:r>
            <a:endParaRPr lang="en-US" sz="2400" dirty="0">
              <a:latin typeface="Times New Roman"/>
              <a:ea typeface="Times New Roman"/>
            </a:endParaRPr>
          </a:p>
          <a:p>
            <a:pPr marL="0" marR="0" indent="0" algn="just" rtl="1">
              <a:lnSpc>
                <a:spcPct val="150000"/>
              </a:lnSpc>
              <a:spcBef>
                <a:spcPts val="0"/>
              </a:spcBef>
              <a:spcAft>
                <a:spcPts val="0"/>
              </a:spcAft>
              <a:buNone/>
            </a:pPr>
            <a:r>
              <a:rPr lang="ar-IQ" dirty="0" smtClean="0">
                <a:latin typeface="Calibri"/>
                <a:ea typeface="Times New Roman"/>
                <a:cs typeface="Times New Roman"/>
              </a:rPr>
              <a:t>وبـذلك </a:t>
            </a:r>
            <a:r>
              <a:rPr lang="ar-IQ" dirty="0">
                <a:latin typeface="Calibri"/>
                <a:ea typeface="Times New Roman"/>
                <a:cs typeface="Times New Roman"/>
              </a:rPr>
              <a:t>يـعد مفهوم </a:t>
            </a:r>
            <a:r>
              <a:rPr lang="ar-IQ" b="1" u="sng" dirty="0">
                <a:latin typeface="Calibri"/>
                <a:ea typeface="Times New Roman"/>
                <a:cs typeface="Times New Roman"/>
              </a:rPr>
              <a:t>إدارة تنـوع الموارد البشرية</a:t>
            </a:r>
            <a:r>
              <a:rPr lang="ar-IQ" dirty="0">
                <a:latin typeface="Calibri"/>
                <a:ea typeface="Times New Roman"/>
                <a:cs typeface="Times New Roman"/>
              </a:rPr>
              <a:t> من المفاهيم الحديثة التي نالت اهتمام الباحثين والكتاب لما يحققه من ميزة اقتصادية وتنافسية للمنظمات.</a:t>
            </a:r>
            <a:endParaRPr lang="en-US" sz="2000" dirty="0">
              <a:latin typeface="Calibri"/>
              <a:ea typeface="Calibri"/>
              <a:cs typeface="Arial"/>
            </a:endParaRPr>
          </a:p>
          <a:p>
            <a:pPr marL="0" indent="0" algn="just" rtl="1">
              <a:buNone/>
            </a:pPr>
            <a:endParaRPr lang="en-US" dirty="0"/>
          </a:p>
        </p:txBody>
      </p:sp>
    </p:spTree>
    <p:extLst>
      <p:ext uri="{BB962C8B-B14F-4D97-AF65-F5344CB8AC3E}">
        <p14:creationId xmlns:p14="http://schemas.microsoft.com/office/powerpoint/2010/main" val="1577698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1341438"/>
          </a:xfrm>
        </p:spPr>
        <p:txBody>
          <a:bodyPr>
            <a:normAutofit fontScale="62500" lnSpcReduction="20000"/>
          </a:bodyPr>
          <a:lstStyle/>
          <a:p>
            <a:pPr marL="0" marR="0" indent="0" algn="just" rtl="1">
              <a:lnSpc>
                <a:spcPct val="150000"/>
              </a:lnSpc>
              <a:spcBef>
                <a:spcPts val="0"/>
              </a:spcBef>
              <a:spcAft>
                <a:spcPts val="0"/>
              </a:spcAft>
              <a:buNone/>
            </a:pPr>
            <a:r>
              <a:rPr lang="ar-IQ" sz="3600" b="1" u="sng" dirty="0">
                <a:latin typeface="Calibri"/>
                <a:ea typeface="Times New Roman"/>
                <a:cs typeface="Times New Roman"/>
              </a:rPr>
              <a:t>ثانياً : مـراحل نشأة وتطور ادارة التنوع للموارد البشرية :-</a:t>
            </a:r>
            <a:endParaRPr lang="en-US" sz="2000" dirty="0">
              <a:latin typeface="Calibri"/>
              <a:ea typeface="Calibri"/>
              <a:cs typeface="Arial"/>
            </a:endParaRPr>
          </a:p>
          <a:p>
            <a:pPr marL="0" marR="0" indent="0" algn="just" rtl="1">
              <a:lnSpc>
                <a:spcPct val="150000"/>
              </a:lnSpc>
              <a:spcBef>
                <a:spcPts val="0"/>
              </a:spcBef>
              <a:spcAft>
                <a:spcPts val="0"/>
              </a:spcAft>
              <a:buNone/>
            </a:pPr>
            <a:r>
              <a:rPr lang="ar-IQ" dirty="0" smtClean="0">
                <a:latin typeface="Calibri"/>
                <a:ea typeface="Times New Roman"/>
                <a:cs typeface="Times New Roman"/>
              </a:rPr>
              <a:t>من </a:t>
            </a:r>
            <a:r>
              <a:rPr lang="ar-IQ" dirty="0">
                <a:latin typeface="Calibri"/>
                <a:ea typeface="Times New Roman"/>
                <a:cs typeface="Times New Roman"/>
              </a:rPr>
              <a:t>خلال مراجعة عدد من الأدبيات ذات الصلة بمفهوم ادارة تنوع الموارد البشرية وجد ان المفهوم مر بأربعة مراحل ، كما مبين في الشكل ادناه:-</a:t>
            </a:r>
            <a:endParaRPr lang="en-US" sz="2000" dirty="0">
              <a:latin typeface="Calibri"/>
              <a:ea typeface="Calibri"/>
              <a:cs typeface="Arial"/>
            </a:endParaRPr>
          </a:p>
          <a:p>
            <a:pPr marL="0" indent="0" algn="r" rtl="1">
              <a:buNone/>
            </a:pPr>
            <a:endParaRPr lang="en-US" sz="1800" dirty="0"/>
          </a:p>
        </p:txBody>
      </p:sp>
      <p:sp>
        <p:nvSpPr>
          <p:cNvPr id="4" name="Content Placeholder 2"/>
          <p:cNvSpPr txBox="1">
            <a:spLocks/>
          </p:cNvSpPr>
          <p:nvPr/>
        </p:nvSpPr>
        <p:spPr>
          <a:xfrm>
            <a:off x="388088" y="1600200"/>
            <a:ext cx="8527312" cy="4419600"/>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just" rtl="1">
              <a:lnSpc>
                <a:spcPct val="150000"/>
              </a:lnSpc>
              <a:spcBef>
                <a:spcPts val="0"/>
              </a:spcBef>
              <a:buFont typeface="Wingdings 2"/>
              <a:buNone/>
            </a:pPr>
            <a:endParaRPr lang="ar-IQ" sz="3600" b="1" u="sng" dirty="0" smtClean="0">
              <a:latin typeface="Calibri"/>
              <a:ea typeface="Times New Roman"/>
              <a:cs typeface="Times New Roman"/>
            </a:endParaRPr>
          </a:p>
        </p:txBody>
      </p:sp>
      <p:sp>
        <p:nvSpPr>
          <p:cNvPr id="5" name="Rectangle 4"/>
          <p:cNvSpPr/>
          <p:nvPr/>
        </p:nvSpPr>
        <p:spPr>
          <a:xfrm>
            <a:off x="1184644" y="1676400"/>
            <a:ext cx="6934199" cy="3429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28575" cap="flat" cmpd="sng" algn="ctr">
            <a:solidFill>
              <a:sysClr val="windowText" lastClr="000000"/>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 name="سهم للأسفل 239"/>
          <p:cNvSpPr/>
          <p:nvPr/>
        </p:nvSpPr>
        <p:spPr>
          <a:xfrm>
            <a:off x="1461090" y="3038540"/>
            <a:ext cx="1114425" cy="1088065"/>
          </a:xfrm>
          <a:prstGeom prst="downArrow">
            <a:avLst>
              <a:gd name="adj1" fmla="val 86486"/>
              <a:gd name="adj2" fmla="val 28070"/>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الستينات والسبعينات</a:t>
            </a:r>
            <a:endParaRPr lang="en-US" sz="1100" dirty="0">
              <a:effectLst/>
              <a:latin typeface="Calibri"/>
              <a:ea typeface="Calibri"/>
              <a:cs typeface="Arial"/>
            </a:endParaRPr>
          </a:p>
        </p:txBody>
      </p:sp>
      <p:sp>
        <p:nvSpPr>
          <p:cNvPr id="8" name="Rounded Rectangle 7"/>
          <p:cNvSpPr/>
          <p:nvPr/>
        </p:nvSpPr>
        <p:spPr>
          <a:xfrm>
            <a:off x="1477261" y="4246245"/>
            <a:ext cx="1181100" cy="695325"/>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مرحلة فرص العمل المتساوية </a:t>
            </a:r>
            <a:endParaRPr lang="en-US" sz="1100" dirty="0">
              <a:effectLst/>
              <a:latin typeface="Calibri"/>
              <a:ea typeface="Calibri"/>
              <a:cs typeface="Arial"/>
            </a:endParaRPr>
          </a:p>
        </p:txBody>
      </p:sp>
      <p:sp>
        <p:nvSpPr>
          <p:cNvPr id="9" name="Bent Arrow 8"/>
          <p:cNvSpPr/>
          <p:nvPr/>
        </p:nvSpPr>
        <p:spPr>
          <a:xfrm>
            <a:off x="2514600" y="3990975"/>
            <a:ext cx="533400" cy="232410"/>
          </a:xfrm>
          <a:prstGeom prst="ben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 name="Rounded Rectangle 9"/>
          <p:cNvSpPr/>
          <p:nvPr/>
        </p:nvSpPr>
        <p:spPr>
          <a:xfrm>
            <a:off x="3071037" y="3747445"/>
            <a:ext cx="1171575" cy="72390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مرحلة تقدير </a:t>
            </a:r>
            <a:r>
              <a:rPr lang="ar-IQ" sz="1200" b="1" dirty="0" smtClean="0">
                <a:effectLst/>
                <a:latin typeface="Calibri"/>
                <a:ea typeface="Calibri"/>
                <a:cs typeface="Times New Roman"/>
              </a:rPr>
              <a:t>الاختلافات</a:t>
            </a:r>
            <a:r>
              <a:rPr lang="en-US" sz="1100" dirty="0">
                <a:effectLst/>
                <a:latin typeface="Calibri"/>
                <a:ea typeface="Calibri"/>
                <a:cs typeface="Arial"/>
              </a:rPr>
              <a:t> </a:t>
            </a:r>
          </a:p>
        </p:txBody>
      </p:sp>
      <p:sp>
        <p:nvSpPr>
          <p:cNvPr id="11" name="سهم للأسفل 240"/>
          <p:cNvSpPr/>
          <p:nvPr/>
        </p:nvSpPr>
        <p:spPr>
          <a:xfrm>
            <a:off x="3149618" y="2617492"/>
            <a:ext cx="1014412" cy="991352"/>
          </a:xfrm>
          <a:prstGeom prst="downArrow">
            <a:avLst>
              <a:gd name="adj1" fmla="val 97565"/>
              <a:gd name="adj2" fmla="val 28070"/>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أوائل الثمانينات</a:t>
            </a:r>
            <a:endParaRPr lang="en-US" sz="1100" dirty="0">
              <a:effectLst/>
              <a:latin typeface="Calibri"/>
              <a:ea typeface="Calibri"/>
              <a:cs typeface="Arial"/>
            </a:endParaRPr>
          </a:p>
        </p:txBody>
      </p:sp>
      <p:sp>
        <p:nvSpPr>
          <p:cNvPr id="12" name="Bent Arrow 11"/>
          <p:cNvSpPr/>
          <p:nvPr/>
        </p:nvSpPr>
        <p:spPr>
          <a:xfrm>
            <a:off x="4076697" y="3481208"/>
            <a:ext cx="609599" cy="255270"/>
          </a:xfrm>
          <a:prstGeom prst="bentArrow">
            <a:avLst>
              <a:gd name="adj1" fmla="val 25000"/>
              <a:gd name="adj2" fmla="val 23200"/>
              <a:gd name="adj3" fmla="val 25000"/>
              <a:gd name="adj4" fmla="val 43750"/>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 name="Rounded Rectangle 12"/>
          <p:cNvSpPr/>
          <p:nvPr/>
        </p:nvSpPr>
        <p:spPr>
          <a:xfrm>
            <a:off x="4686296" y="3172820"/>
            <a:ext cx="1209675" cy="564855"/>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a:effectLst/>
                <a:latin typeface="Calibri"/>
                <a:ea typeface="Calibri"/>
                <a:cs typeface="Times New Roman"/>
              </a:rPr>
              <a:t>مرحلة إدارة التنوع</a:t>
            </a:r>
            <a:endParaRPr lang="en-US" sz="1100">
              <a:effectLst/>
              <a:latin typeface="Calibri"/>
              <a:ea typeface="Calibri"/>
              <a:cs typeface="Arial"/>
            </a:endParaRPr>
          </a:p>
        </p:txBody>
      </p:sp>
      <p:sp>
        <p:nvSpPr>
          <p:cNvPr id="14" name="Rounded Rectangle 13"/>
          <p:cNvSpPr/>
          <p:nvPr/>
        </p:nvSpPr>
        <p:spPr>
          <a:xfrm>
            <a:off x="6488959" y="2794635"/>
            <a:ext cx="1209675" cy="771525"/>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مرحلة اعتبار التنوع أساس لنجاح الأعمال </a:t>
            </a:r>
            <a:endParaRPr lang="en-US" sz="1100" dirty="0">
              <a:effectLst/>
              <a:latin typeface="Calibri"/>
              <a:ea typeface="Calibri"/>
              <a:cs typeface="Arial"/>
            </a:endParaRPr>
          </a:p>
        </p:txBody>
      </p:sp>
      <p:sp>
        <p:nvSpPr>
          <p:cNvPr id="15" name="Bent Arrow 14"/>
          <p:cNvSpPr/>
          <p:nvPr/>
        </p:nvSpPr>
        <p:spPr>
          <a:xfrm>
            <a:off x="5734047" y="2928980"/>
            <a:ext cx="762000" cy="243840"/>
          </a:xfrm>
          <a:prstGeom prst="ben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6" name="سهم للأسفل 241"/>
          <p:cNvSpPr/>
          <p:nvPr/>
        </p:nvSpPr>
        <p:spPr>
          <a:xfrm>
            <a:off x="4800600" y="2054585"/>
            <a:ext cx="933447" cy="1125812"/>
          </a:xfrm>
          <a:prstGeom prst="downArrow">
            <a:avLst>
              <a:gd name="adj1" fmla="val 86486"/>
              <a:gd name="adj2" fmla="val 28070"/>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أوآخر الثمانينات الى آواخر  التسعينات</a:t>
            </a:r>
            <a:endParaRPr lang="en-US" sz="1100" dirty="0">
              <a:effectLst/>
              <a:latin typeface="Calibri"/>
              <a:ea typeface="Calibri"/>
              <a:cs typeface="Arial"/>
            </a:endParaRPr>
          </a:p>
        </p:txBody>
      </p:sp>
      <p:sp>
        <p:nvSpPr>
          <p:cNvPr id="17" name="سهم للأسفل 242"/>
          <p:cNvSpPr/>
          <p:nvPr/>
        </p:nvSpPr>
        <p:spPr>
          <a:xfrm>
            <a:off x="6715123" y="1905000"/>
            <a:ext cx="885825" cy="889635"/>
          </a:xfrm>
          <a:prstGeom prst="downArrow">
            <a:avLst>
              <a:gd name="adj1" fmla="val 86486"/>
              <a:gd name="adj2" fmla="val 28070"/>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a:lnSpc>
                <a:spcPct val="115000"/>
              </a:lnSpc>
              <a:spcBef>
                <a:spcPts val="0"/>
              </a:spcBef>
              <a:spcAft>
                <a:spcPts val="1000"/>
              </a:spcAft>
            </a:pPr>
            <a:r>
              <a:rPr lang="ar-IQ" sz="1200" b="1" dirty="0">
                <a:effectLst/>
                <a:latin typeface="Calibri"/>
                <a:ea typeface="Calibri"/>
                <a:cs typeface="Times New Roman"/>
              </a:rPr>
              <a:t>الالفية الجديدة</a:t>
            </a:r>
            <a:endParaRPr lang="en-US" sz="1100" dirty="0">
              <a:effectLst/>
              <a:latin typeface="Calibri"/>
              <a:ea typeface="Calibri"/>
              <a:cs typeface="Arial"/>
            </a:endParaRPr>
          </a:p>
        </p:txBody>
      </p:sp>
      <p:sp>
        <p:nvSpPr>
          <p:cNvPr id="18" name="Rectangle 17"/>
          <p:cNvSpPr/>
          <p:nvPr/>
        </p:nvSpPr>
        <p:spPr>
          <a:xfrm>
            <a:off x="762000" y="5257800"/>
            <a:ext cx="7543800" cy="877163"/>
          </a:xfrm>
          <a:prstGeom prst="rect">
            <a:avLst/>
          </a:prstGeom>
        </p:spPr>
        <p:txBody>
          <a:bodyPr wrap="square">
            <a:spAutoFit/>
          </a:bodyPr>
          <a:lstStyle/>
          <a:p>
            <a:pPr marL="18415" marR="0" algn="ctr" rtl="1">
              <a:lnSpc>
                <a:spcPct val="150000"/>
              </a:lnSpc>
              <a:spcBef>
                <a:spcPts val="0"/>
              </a:spcBef>
              <a:spcAft>
                <a:spcPts val="0"/>
              </a:spcAft>
            </a:pPr>
            <a:r>
              <a:rPr lang="ar-IQ" b="1" u="sng" dirty="0">
                <a:latin typeface="Times New Roman"/>
                <a:ea typeface="Times New Roman"/>
              </a:rPr>
              <a:t>مراحل تطور إدارة التنوع للموارد البشرية</a:t>
            </a:r>
            <a:endParaRPr lang="en-US" sz="1400" dirty="0">
              <a:latin typeface="Times New Roman"/>
              <a:ea typeface="Times New Roman"/>
            </a:endParaRPr>
          </a:p>
          <a:p>
            <a:pPr marL="18415" rtl="1">
              <a:lnSpc>
                <a:spcPct val="150000"/>
              </a:lnSpc>
            </a:pPr>
            <a:r>
              <a:rPr lang="ar-IQ" sz="1600" b="1" u="sng" dirty="0">
                <a:latin typeface="Times New Roman"/>
                <a:ea typeface="Times New Roman"/>
              </a:rPr>
              <a:t>(تصـميم البـاحث)</a:t>
            </a:r>
            <a:endParaRPr lang="en-US" sz="1400" dirty="0">
              <a:effectLst/>
              <a:latin typeface="Times New Roman"/>
              <a:ea typeface="Times New Roman"/>
            </a:endParaRPr>
          </a:p>
        </p:txBody>
      </p:sp>
    </p:spTree>
    <p:extLst>
      <p:ext uri="{BB962C8B-B14F-4D97-AF65-F5344CB8AC3E}">
        <p14:creationId xmlns:p14="http://schemas.microsoft.com/office/powerpoint/2010/main" val="2457683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19800"/>
          </a:xfrm>
        </p:spPr>
        <p:txBody>
          <a:bodyPr>
            <a:noAutofit/>
          </a:bodyPr>
          <a:lstStyle/>
          <a:p>
            <a:pPr marL="514350" lvl="0" indent="-514350" algn="just" rtl="1">
              <a:lnSpc>
                <a:spcPct val="150000"/>
              </a:lnSpc>
              <a:spcBef>
                <a:spcPts val="0"/>
              </a:spcBef>
              <a:buClrTx/>
              <a:buFont typeface="+mj-lt"/>
              <a:buAutoNum type="arabicParenR"/>
            </a:pPr>
            <a:r>
              <a:rPr lang="ar-SA" sz="2000" b="1" u="sng" dirty="0">
                <a:latin typeface="Calibri"/>
                <a:ea typeface="Times New Roman"/>
                <a:cs typeface="Times New Roman"/>
              </a:rPr>
              <a:t>مرحلة فرص العمل المتساوية (الستينات والسبعينات) :-</a:t>
            </a:r>
            <a:endParaRPr lang="en-US" sz="2000" dirty="0">
              <a:latin typeface="Calibri"/>
              <a:ea typeface="Calibri"/>
              <a:cs typeface="Arial"/>
            </a:endParaRPr>
          </a:p>
          <a:p>
            <a:pPr marL="0" marR="0" indent="0" algn="just" rtl="1">
              <a:lnSpc>
                <a:spcPct val="150000"/>
              </a:lnSpc>
              <a:spcBef>
                <a:spcPts val="0"/>
              </a:spcBef>
              <a:spcAft>
                <a:spcPts val="0"/>
              </a:spcAft>
              <a:buNone/>
            </a:pPr>
            <a:r>
              <a:rPr lang="ar-SA" sz="1600" dirty="0">
                <a:latin typeface="Calibri"/>
                <a:ea typeface="Times New Roman"/>
                <a:cs typeface="Times New Roman"/>
              </a:rPr>
              <a:t>نشأ الاعتراف المبكر بمفهوم </a:t>
            </a:r>
            <a:r>
              <a:rPr lang="ar-SA" sz="1600" b="1" u="sng" dirty="0">
                <a:latin typeface="Calibri"/>
                <a:ea typeface="Times New Roman"/>
                <a:cs typeface="Times New Roman"/>
              </a:rPr>
              <a:t>" ادارة التنوع "</a:t>
            </a:r>
            <a:r>
              <a:rPr lang="ar-SA" sz="1600" dirty="0">
                <a:latin typeface="Calibri"/>
                <a:ea typeface="Times New Roman"/>
                <a:cs typeface="Times New Roman"/>
              </a:rPr>
              <a:t> من الولايات المتحدة الأمريكية ضمن الباب السابع لقانون الحقوق المدنية الامريكية لعام </a:t>
            </a:r>
            <a:r>
              <a:rPr lang="en-US" sz="1600" dirty="0">
                <a:latin typeface="Times New Roman"/>
                <a:ea typeface="Times New Roman"/>
                <a:cs typeface="Arial"/>
              </a:rPr>
              <a:t>1964</a:t>
            </a:r>
            <a:r>
              <a:rPr lang="ar-SA" sz="1600" dirty="0">
                <a:latin typeface="Calibri"/>
                <a:ea typeface="Times New Roman"/>
                <a:cs typeface="Times New Roman"/>
              </a:rPr>
              <a:t> الذي ينص على تطبيق فرص العمل المتساوية</a:t>
            </a:r>
            <a:r>
              <a:rPr lang="ar-IQ" sz="1600" dirty="0">
                <a:latin typeface="Calibri"/>
                <a:ea typeface="Times New Roman"/>
                <a:cs typeface="Times New Roman"/>
              </a:rPr>
              <a:t>. وكان ذلك نتاج لحركة الحقوق المدنية </a:t>
            </a:r>
            <a:r>
              <a:rPr lang="ar-SA" sz="1600" dirty="0">
                <a:latin typeface="Calibri"/>
                <a:ea typeface="Times New Roman"/>
                <a:cs typeface="Times New Roman"/>
              </a:rPr>
              <a:t>التي تعود إلى الأمريكيين من أصل أفريقي الذين يسعون لتحقيق المساواة السياسية وتحسين الرفاهية الاقتصادية </a:t>
            </a:r>
            <a:r>
              <a:rPr lang="ar-SA" sz="1600" dirty="0" smtClean="0">
                <a:latin typeface="Calibri"/>
                <a:ea typeface="Times New Roman"/>
                <a:cs typeface="Times New Roman"/>
              </a:rPr>
              <a:t>والاجتماعية.</a:t>
            </a:r>
            <a:endParaRPr lang="ar-IQ" sz="1600" dirty="0" smtClean="0">
              <a:latin typeface="Calibri"/>
              <a:ea typeface="Times New Roman"/>
              <a:cs typeface="Times New Roman"/>
            </a:endParaRPr>
          </a:p>
          <a:p>
            <a:pPr marL="514350" marR="0" indent="-514350" algn="just" rtl="1">
              <a:lnSpc>
                <a:spcPct val="150000"/>
              </a:lnSpc>
              <a:spcBef>
                <a:spcPts val="0"/>
              </a:spcBef>
              <a:spcAft>
                <a:spcPts val="0"/>
              </a:spcAft>
              <a:buClrTx/>
              <a:buFont typeface="+mj-lt"/>
              <a:buAutoNum type="arabicParenR" startAt="2"/>
            </a:pPr>
            <a:r>
              <a:rPr lang="ar-IQ" sz="2000" b="1" u="sng" dirty="0" smtClean="0">
                <a:latin typeface="Calibri"/>
                <a:ea typeface="Times New Roman"/>
                <a:cs typeface="Times New Roman"/>
              </a:rPr>
              <a:t>مرحلة </a:t>
            </a:r>
            <a:r>
              <a:rPr lang="ar-IQ" sz="2000" b="1" u="sng" dirty="0">
                <a:latin typeface="Calibri"/>
                <a:ea typeface="Times New Roman"/>
                <a:cs typeface="Times New Roman"/>
              </a:rPr>
              <a:t>تقدير الاختلافات (أوائل الثمانينيات) :-</a:t>
            </a:r>
            <a:endParaRPr lang="en-US" sz="2000" dirty="0">
              <a:latin typeface="Calibri"/>
              <a:ea typeface="Calibri"/>
              <a:cs typeface="Arial"/>
            </a:endParaRPr>
          </a:p>
          <a:p>
            <a:pPr marL="17145" marR="0" indent="0" algn="justLow" rtl="1">
              <a:lnSpc>
                <a:spcPct val="150000"/>
              </a:lnSpc>
              <a:spcBef>
                <a:spcPts val="0"/>
              </a:spcBef>
              <a:spcAft>
                <a:spcPts val="0"/>
              </a:spcAft>
              <a:buNone/>
            </a:pPr>
            <a:r>
              <a:rPr lang="ar-IQ" sz="1600" dirty="0">
                <a:latin typeface="Calibri"/>
                <a:ea typeface="Times New Roman"/>
                <a:cs typeface="Times New Roman"/>
              </a:rPr>
              <a:t>تـــــــركـــــز هـــــذه المــــرحلة علــــى استيــعـــــاب الاقـــلـــيــــات والــمـــرأة وتــنــوع العنـــصـــر والجــنــس فـــي المنظمات حيث ازدادت اعداد الاقليات والنساء التي تم استيعابها في المنظمات. وشهدت هذه المرحلة تخفيض القيود عن المنظمات وتقليل التركيز على الالتزام بالقوانين بموجب نظرية ان التنظيم الدقيق يقيد الاعمال ويدفع المنظمات لعدم الالتزام والتركيز على الاهداف قصيرة الامد ولا يحقق الاهداف طويلة الامد المطلوبة كتقليل التمييز بين الافراد</a:t>
            </a:r>
            <a:r>
              <a:rPr lang="ar-IQ" sz="1600" dirty="0" smtClean="0">
                <a:latin typeface="Calibri"/>
                <a:ea typeface="Times New Roman"/>
                <a:cs typeface="Times New Roman"/>
              </a:rPr>
              <a:t>.</a:t>
            </a:r>
          </a:p>
          <a:p>
            <a:pPr marL="514350" lvl="0" indent="-514350" algn="just" rtl="1">
              <a:lnSpc>
                <a:spcPct val="160000"/>
              </a:lnSpc>
              <a:spcBef>
                <a:spcPts val="0"/>
              </a:spcBef>
              <a:buClrTx/>
              <a:buFont typeface="+mj-lt"/>
              <a:buAutoNum type="arabicParenR" startAt="3"/>
            </a:pPr>
            <a:r>
              <a:rPr lang="ar-SA" sz="2000" b="1" u="sng" dirty="0">
                <a:latin typeface="Calibri"/>
                <a:ea typeface="Times New Roman"/>
                <a:cs typeface="Times New Roman"/>
              </a:rPr>
              <a:t>مرحلة ادارة التنوع (أواخر الثمانينات الى اواخر التسعينات) :-</a:t>
            </a:r>
            <a:endParaRPr lang="en-US" sz="2000" b="1" u="sng" dirty="0">
              <a:latin typeface="Calibri"/>
              <a:ea typeface="Times New Roman"/>
              <a:cs typeface="Times New Roman"/>
            </a:endParaRPr>
          </a:p>
          <a:p>
            <a:pPr marL="17145" marR="0" indent="0" algn="just" rtl="1">
              <a:lnSpc>
                <a:spcPct val="160000"/>
              </a:lnSpc>
              <a:spcBef>
                <a:spcPts val="0"/>
              </a:spcBef>
              <a:spcAft>
                <a:spcPts val="0"/>
              </a:spcAft>
              <a:buNone/>
            </a:pPr>
            <a:r>
              <a:rPr lang="ar-IQ" sz="1600" dirty="0">
                <a:latin typeface="Calibri"/>
                <a:ea typeface="Times New Roman"/>
                <a:cs typeface="Times New Roman"/>
              </a:rPr>
              <a:t>شهدت هذه المرحلة قيام معهد (</a:t>
            </a:r>
            <a:r>
              <a:rPr lang="en-US" sz="1600" dirty="0">
                <a:latin typeface="Calibri"/>
                <a:ea typeface="Times New Roman"/>
                <a:cs typeface="Times New Roman"/>
              </a:rPr>
              <a:t>Hudson</a:t>
            </a:r>
            <a:r>
              <a:rPr lang="ar-IQ" sz="1600" dirty="0">
                <a:latin typeface="Calibri"/>
                <a:ea typeface="Times New Roman"/>
                <a:cs typeface="Times New Roman"/>
              </a:rPr>
              <a:t>) بنشر كتاب (</a:t>
            </a:r>
            <a:r>
              <a:rPr lang="en-US" sz="1600" dirty="0">
                <a:latin typeface="Calibri"/>
                <a:ea typeface="Times New Roman"/>
                <a:cs typeface="Times New Roman"/>
              </a:rPr>
              <a:t>Workforce2000</a:t>
            </a:r>
            <a:r>
              <a:rPr lang="ar-IQ" sz="1600" dirty="0">
                <a:latin typeface="Calibri"/>
                <a:ea typeface="Times New Roman"/>
                <a:cs typeface="Times New Roman"/>
              </a:rPr>
              <a:t>) في عام 1987 ، والذي اشار الى ان تركيبة القوى العاملة في المستقبل سوف تتغير بسبب تقاعد الموظفين ودخول المواليد الجدد والنساء والاقليات وزيادة الهجرة ، وله الفضل في وضع </a:t>
            </a:r>
            <a:r>
              <a:rPr lang="ar-IQ" sz="1600" dirty="0" smtClean="0">
                <a:latin typeface="Calibri"/>
                <a:ea typeface="Times New Roman"/>
                <a:cs typeface="Times New Roman"/>
              </a:rPr>
              <a:t>مصطلح تنوع </a:t>
            </a:r>
            <a:r>
              <a:rPr lang="ar-IQ" sz="1600" dirty="0">
                <a:latin typeface="Calibri"/>
                <a:ea typeface="Times New Roman"/>
                <a:cs typeface="Times New Roman"/>
              </a:rPr>
              <a:t>القوى العاملة في قاموس الأعمال وخلق مبررات مهمة لصناعة التنوع ، وكان التغيير الاساسي لهذه المرحلة هو التحول من الالتزام بالقوانين والتركيز على الاقليات والنساء الى التركيز على الموارد البشرية جميعاً تحت مظلة التنوع وهو ما يعرف اليوم بإدارة التنوع</a:t>
            </a:r>
            <a:r>
              <a:rPr lang="ar-IQ" sz="1600" dirty="0" smtClean="0">
                <a:latin typeface="Calibri"/>
                <a:ea typeface="Times New Roman"/>
                <a:cs typeface="Times New Roman"/>
              </a:rPr>
              <a:t>.</a:t>
            </a:r>
            <a:endParaRPr lang="en-US" sz="1600" dirty="0">
              <a:latin typeface="Calibri"/>
              <a:ea typeface="Times New Roman"/>
              <a:cs typeface="Times New Roman"/>
            </a:endParaRPr>
          </a:p>
        </p:txBody>
      </p:sp>
    </p:spTree>
    <p:extLst>
      <p:ext uri="{BB962C8B-B14F-4D97-AF65-F5344CB8AC3E}">
        <p14:creationId xmlns:p14="http://schemas.microsoft.com/office/powerpoint/2010/main" val="3410819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5943600"/>
          </a:xfrm>
        </p:spPr>
        <p:txBody>
          <a:bodyPr>
            <a:normAutofit fontScale="47500" lnSpcReduction="20000"/>
          </a:bodyPr>
          <a:lstStyle/>
          <a:p>
            <a:pPr marL="514350" lvl="0" indent="-514350" algn="just" rtl="1">
              <a:lnSpc>
                <a:spcPct val="160000"/>
              </a:lnSpc>
              <a:spcBef>
                <a:spcPts val="0"/>
              </a:spcBef>
              <a:buClrTx/>
              <a:buFont typeface="+mj-lt"/>
              <a:buAutoNum type="arabicParenR" startAt="4"/>
              <a:tabLst>
                <a:tab pos="245745" algn="r"/>
              </a:tabLst>
            </a:pPr>
            <a:r>
              <a:rPr lang="ar-SA" sz="4200" b="1" u="sng" dirty="0">
                <a:latin typeface="Calibri"/>
                <a:ea typeface="Times New Roman"/>
                <a:cs typeface="Times New Roman"/>
              </a:rPr>
              <a:t>مرحلة اعتبار التنوع اساساً لنجاح الأعمال (الألفية الجديدة) :-</a:t>
            </a:r>
            <a:endParaRPr lang="en-US" sz="4200" dirty="0">
              <a:latin typeface="Calibri"/>
              <a:ea typeface="Calibri"/>
              <a:cs typeface="Arial"/>
            </a:endParaRPr>
          </a:p>
          <a:p>
            <a:pPr marL="18415" marR="0" indent="0" algn="just" rtl="1">
              <a:lnSpc>
                <a:spcPct val="160000"/>
              </a:lnSpc>
              <a:spcBef>
                <a:spcPts val="0"/>
              </a:spcBef>
              <a:spcAft>
                <a:spcPts val="0"/>
              </a:spcAft>
              <a:buNone/>
              <a:tabLst>
                <a:tab pos="17145" algn="r"/>
              </a:tabLst>
            </a:pPr>
            <a:r>
              <a:rPr lang="ar-IQ" dirty="0">
                <a:latin typeface="Calibri"/>
                <a:ea typeface="Times New Roman"/>
                <a:cs typeface="Times New Roman"/>
              </a:rPr>
              <a:t>عُد التنوع خلال هذه المرحلة اساساً لنجاح الاعمال وتحقيق الارباح والنمو والتطور، ويركز التنوع في القرن الواحد والعشرين على بناء المهارات والكفاءات وتقييم الاختلافات واستخدامها لصالح المنظمة ، كما ان تغـير التركيبة السكانية لكل من الموظفين والزبائن وممارسة الاعمال التجارية العالمية ونقص الموارد البشرية المدربة فنياً ، أجبر المنظمات على تطوير منظمة شاملة لموارد بشرية متنوعة كفوءة</a:t>
            </a:r>
            <a:r>
              <a:rPr lang="ar-IQ" dirty="0" smtClean="0">
                <a:latin typeface="Calibri"/>
                <a:ea typeface="Times New Roman"/>
                <a:cs typeface="Times New Roman"/>
              </a:rPr>
              <a:t>.</a:t>
            </a:r>
            <a:endParaRPr lang="ar-IQ" sz="2000" dirty="0" smtClean="0">
              <a:latin typeface="Calibri"/>
              <a:ea typeface="Times New Roman"/>
              <a:cs typeface="Arial"/>
            </a:endParaRPr>
          </a:p>
          <a:p>
            <a:pPr marL="18415" marR="0" indent="0" algn="just" rtl="1">
              <a:lnSpc>
                <a:spcPct val="160000"/>
              </a:lnSpc>
              <a:spcBef>
                <a:spcPts val="0"/>
              </a:spcBef>
              <a:spcAft>
                <a:spcPts val="0"/>
              </a:spcAft>
              <a:buNone/>
              <a:tabLst>
                <a:tab pos="17145" algn="r"/>
              </a:tabLst>
            </a:pPr>
            <a:endParaRPr lang="en-US" sz="1500" dirty="0">
              <a:latin typeface="Calibri"/>
              <a:ea typeface="Calibri"/>
              <a:cs typeface="Arial"/>
            </a:endParaRPr>
          </a:p>
          <a:p>
            <a:pPr marL="0" marR="0" indent="0" algn="just" rtl="1">
              <a:lnSpc>
                <a:spcPct val="150000"/>
              </a:lnSpc>
              <a:spcBef>
                <a:spcPts val="0"/>
              </a:spcBef>
              <a:spcAft>
                <a:spcPts val="0"/>
              </a:spcAft>
              <a:buNone/>
            </a:pPr>
            <a:r>
              <a:rPr lang="ar-SA" sz="3800" b="1" u="sng" dirty="0">
                <a:latin typeface="Calibri"/>
                <a:ea typeface="Calibri"/>
                <a:cs typeface="Times New Roman"/>
              </a:rPr>
              <a:t>أسباب اهتمام منظمات الأعمال بالتنوع في بيئة العمل</a:t>
            </a:r>
            <a:r>
              <a:rPr lang="ar-SA" sz="3800" dirty="0">
                <a:latin typeface="Calibri"/>
                <a:ea typeface="Calibri"/>
                <a:cs typeface="Times New Roman"/>
              </a:rPr>
              <a:t>:</a:t>
            </a:r>
            <a:r>
              <a:rPr lang="ar-IQ" sz="3800" dirty="0">
                <a:latin typeface="Calibri"/>
                <a:ea typeface="Calibri"/>
                <a:cs typeface="Times New Roman"/>
              </a:rPr>
              <a:t>-</a:t>
            </a:r>
            <a:endParaRPr lang="en-US" sz="3800" dirty="0">
              <a:latin typeface="Calibri"/>
              <a:ea typeface="Calibri"/>
              <a:cs typeface="Arial"/>
            </a:endParaRPr>
          </a:p>
          <a:p>
            <a:pPr marL="0" marR="0" indent="0" algn="just" rtl="1">
              <a:lnSpc>
                <a:spcPct val="150000"/>
              </a:lnSpc>
              <a:spcBef>
                <a:spcPts val="0"/>
              </a:spcBef>
              <a:spcAft>
                <a:spcPts val="0"/>
              </a:spcAft>
              <a:buNone/>
            </a:pPr>
            <a:r>
              <a:rPr lang="ar-SA" sz="3400" dirty="0">
                <a:latin typeface="Calibri"/>
                <a:ea typeface="Calibri"/>
                <a:cs typeface="Times New Roman"/>
              </a:rPr>
              <a:t>يمكن ذكر أهم هذه الأسباب التي كانت وراء صعود التنوع بالآتي :-</a:t>
            </a:r>
            <a:endParaRPr lang="en-US" sz="3400" dirty="0">
              <a:latin typeface="Calibri"/>
              <a:ea typeface="Calibri"/>
              <a:cs typeface="Arial"/>
            </a:endParaRPr>
          </a:p>
          <a:p>
            <a:pPr marL="514350" lvl="0" indent="-514350" algn="just" rtl="1">
              <a:lnSpc>
                <a:spcPct val="150000"/>
              </a:lnSpc>
              <a:spcBef>
                <a:spcPts val="0"/>
              </a:spcBef>
              <a:buClrTx/>
              <a:buFont typeface="+mj-lt"/>
              <a:buAutoNum type="arabicPeriod"/>
            </a:pPr>
            <a:r>
              <a:rPr lang="ar-SA" sz="3800" b="1" u="sng" dirty="0">
                <a:latin typeface="Times New Roman" panose="02020603050405020304" pitchFamily="18" charset="0"/>
                <a:ea typeface="Calibri"/>
                <a:cs typeface="Times New Roman" panose="02020603050405020304" pitchFamily="18" charset="0"/>
              </a:rPr>
              <a:t>العـولمة:-</a:t>
            </a:r>
            <a:endParaRPr lang="en-US" sz="3800" b="1" dirty="0">
              <a:latin typeface="Times New Roman" panose="02020603050405020304" pitchFamily="18" charset="0"/>
              <a:ea typeface="Calibri"/>
              <a:cs typeface="Times New Roman" panose="02020603050405020304" pitchFamily="18" charset="0"/>
            </a:endParaRPr>
          </a:p>
          <a:p>
            <a:pPr marL="0" indent="0" algn="just" rtl="1">
              <a:lnSpc>
                <a:spcPct val="150000"/>
              </a:lnSpc>
              <a:spcBef>
                <a:spcPts val="0"/>
              </a:spcBef>
              <a:buNone/>
            </a:pPr>
            <a:r>
              <a:rPr lang="ar-SA" sz="3400" dirty="0">
                <a:latin typeface="Calibri"/>
                <a:ea typeface="Calibri"/>
                <a:cs typeface="Times New Roman"/>
              </a:rPr>
              <a:t>ازالت العولمة الحواجز بين الأسواق ، وبين البلدان ، مما أدى إلى التدفق الحر للمنتجات والخدمات والأفكار والمهارات. وعلى إثرها شعرت العديد من المنظمات بضغط قواعد السوق الجديدة ووجود منافسين جدد كما أن غياب الحواجز بين الأسواق ، وبالتالي ظهرت أهمية التنوع بسبب عدم استعداد الشركات سواء داخل فروعها وأسواقها لهذه التغيرات.</a:t>
            </a:r>
            <a:endParaRPr lang="en-US" sz="3400" dirty="0">
              <a:latin typeface="Calibri"/>
              <a:ea typeface="Calibri"/>
              <a:cs typeface="Arial"/>
            </a:endParaRPr>
          </a:p>
          <a:p>
            <a:pPr marL="0" indent="0" algn="just" rtl="1">
              <a:lnSpc>
                <a:spcPct val="150000"/>
              </a:lnSpc>
              <a:spcBef>
                <a:spcPts val="0"/>
              </a:spcBef>
              <a:buNone/>
            </a:pPr>
            <a:r>
              <a:rPr lang="ar-SA" sz="3400" dirty="0">
                <a:latin typeface="Calibri"/>
                <a:ea typeface="Calibri"/>
                <a:cs typeface="Times New Roman"/>
              </a:rPr>
              <a:t>حيث اعتبر أن "عولمة العمل هو الاتجاه الذي يجعل كفاءة التعامل مع التنوع حاجة حاسمة بالنسبة </a:t>
            </a:r>
            <a:r>
              <a:rPr lang="ar-SA" sz="3400" dirty="0" smtClean="0">
                <a:latin typeface="Calibri"/>
                <a:ea typeface="Calibri"/>
                <a:cs typeface="Times New Roman"/>
              </a:rPr>
              <a:t>للعديد </a:t>
            </a:r>
            <a:r>
              <a:rPr lang="ar-SA" sz="3400" dirty="0">
                <a:latin typeface="Calibri"/>
                <a:ea typeface="Calibri"/>
                <a:cs typeface="Times New Roman"/>
              </a:rPr>
              <a:t>من المنظمات</a:t>
            </a:r>
            <a:r>
              <a:rPr lang="ar-SA" sz="3400" dirty="0" smtClean="0">
                <a:latin typeface="Calibri"/>
                <a:ea typeface="Calibri"/>
                <a:cs typeface="Times New Roman"/>
              </a:rPr>
              <a:t>".</a:t>
            </a:r>
            <a:endParaRPr lang="ar-IQ" sz="3400" dirty="0" smtClean="0">
              <a:latin typeface="Calibri"/>
              <a:ea typeface="Calibri"/>
              <a:cs typeface="Times New Roman"/>
            </a:endParaRPr>
          </a:p>
          <a:p>
            <a:pPr marL="514350" indent="-514350" algn="just" rtl="1">
              <a:lnSpc>
                <a:spcPct val="150000"/>
              </a:lnSpc>
              <a:spcBef>
                <a:spcPts val="0"/>
              </a:spcBef>
              <a:buClrTx/>
              <a:buFont typeface="+mj-lt"/>
              <a:buAutoNum type="arabicPeriod" startAt="2"/>
            </a:pPr>
            <a:r>
              <a:rPr lang="ar-SA" sz="3800" b="1" u="sng" dirty="0">
                <a:latin typeface="Times New Roman" panose="02020603050405020304" pitchFamily="18" charset="0"/>
                <a:ea typeface="Calibri"/>
                <a:cs typeface="Times New Roman" panose="02020603050405020304" pitchFamily="18" charset="0"/>
              </a:rPr>
              <a:t>الهـجرة:-</a:t>
            </a:r>
            <a:endParaRPr lang="en-US" sz="3800" b="1" u="sng" dirty="0">
              <a:latin typeface="Times New Roman" panose="02020603050405020304" pitchFamily="18" charset="0"/>
              <a:ea typeface="Calibri"/>
              <a:cs typeface="Times New Roman" panose="02020603050405020304" pitchFamily="18" charset="0"/>
            </a:endParaRPr>
          </a:p>
          <a:p>
            <a:pPr marL="17145" marR="0" indent="0" algn="just" rtl="1">
              <a:lnSpc>
                <a:spcPct val="150000"/>
              </a:lnSpc>
              <a:spcBef>
                <a:spcPts val="0"/>
              </a:spcBef>
              <a:spcAft>
                <a:spcPts val="0"/>
              </a:spcAft>
              <a:buNone/>
            </a:pPr>
            <a:r>
              <a:rPr lang="ar-SA" sz="3300" dirty="0">
                <a:latin typeface="Calibri"/>
                <a:ea typeface="Calibri"/>
                <a:cs typeface="Times New Roman"/>
              </a:rPr>
              <a:t>بعض بلدان أمريكا الشمالية وأوروبا الغربية ذات معدلات ولادة منخفضة وبالتالي يحدث مع مرور الوقت انخفاض في الشباب ومع زيادة عدد المتقاعدين تبدأ هذه البلدان باستيراد المهاجرين الشباب لسـد النقص في قوة العمل ليضمن لها الحفاظ على مستواها الاقتصادي. أما في البلدان النامية فنجد صورة معاكسة ، هذه المناطق تعاني من ارتفاع معدلات المواليد ، وزيادة عدد الشباب. هذا الوضع يدفع الشباب الباحثين عن العمل إلى الهجرة بهدف العثور على وظائف مناسبة</a:t>
            </a:r>
            <a:r>
              <a:rPr lang="ar-SA" sz="3300" dirty="0" smtClean="0">
                <a:latin typeface="Calibri"/>
                <a:ea typeface="Calibri"/>
                <a:cs typeface="Times New Roman"/>
              </a:rPr>
              <a:t>.</a:t>
            </a:r>
            <a:endParaRPr lang="en-US" sz="3300" dirty="0">
              <a:latin typeface="Calibri"/>
              <a:ea typeface="Calibri"/>
              <a:cs typeface="Times New Roman"/>
            </a:endParaRPr>
          </a:p>
        </p:txBody>
      </p:sp>
    </p:spTree>
    <p:extLst>
      <p:ext uri="{BB962C8B-B14F-4D97-AF65-F5344CB8AC3E}">
        <p14:creationId xmlns:p14="http://schemas.microsoft.com/office/powerpoint/2010/main" val="2089046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943600"/>
          </a:xfrm>
        </p:spPr>
        <p:txBody>
          <a:bodyPr>
            <a:normAutofit fontScale="25000" lnSpcReduction="20000"/>
          </a:bodyPr>
          <a:lstStyle/>
          <a:p>
            <a:pPr marL="1143000" lvl="0" indent="-1143000" algn="just" rtl="1">
              <a:lnSpc>
                <a:spcPct val="150000"/>
              </a:lnSpc>
              <a:spcBef>
                <a:spcPts val="0"/>
              </a:spcBef>
              <a:buClrTx/>
              <a:buFont typeface="+mj-lt"/>
              <a:buAutoNum type="arabicPeriod" startAt="3"/>
            </a:pPr>
            <a:r>
              <a:rPr lang="ar-SA" sz="7200" b="1" u="sng" dirty="0">
                <a:latin typeface="Times New Roman" panose="02020603050405020304" pitchFamily="18" charset="0"/>
                <a:ea typeface="Calibri"/>
                <a:cs typeface="Times New Roman" panose="02020603050405020304" pitchFamily="18" charset="0"/>
              </a:rPr>
              <a:t>الشيخوخة السكانية:-</a:t>
            </a:r>
            <a:endParaRPr lang="en-US" sz="7200" dirty="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r>
              <a:rPr lang="ar-SA" sz="7200" dirty="0">
                <a:latin typeface="Times New Roman" panose="02020603050405020304" pitchFamily="18" charset="0"/>
                <a:ea typeface="Calibri"/>
                <a:cs typeface="Times New Roman" panose="02020603050405020304" pitchFamily="18" charset="0"/>
              </a:rPr>
              <a:t>ساهمت التطورات الحديثة في مجال الرعاية الصحية في زيادة عدد كبار السن القادرين على العمل ، الأمر الذي أدى إلى زيادة سن العمال. وبالتالي أصبحت بيئة العمل تحتوي عمالا من أعمار مختلفة</a:t>
            </a:r>
            <a:r>
              <a:rPr lang="ar-SA" sz="7200" dirty="0" smtClean="0">
                <a:latin typeface="Times New Roman" panose="02020603050405020304" pitchFamily="18" charset="0"/>
                <a:ea typeface="Calibri"/>
                <a:cs typeface="Times New Roman" panose="02020603050405020304" pitchFamily="18" charset="0"/>
              </a:rPr>
              <a:t>.</a:t>
            </a:r>
            <a:endParaRPr lang="ar-IQ" sz="7200" dirty="0" smtClean="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endParaRPr lang="en-US" dirty="0">
              <a:latin typeface="Times New Roman" panose="02020603050405020304" pitchFamily="18" charset="0"/>
              <a:ea typeface="Calibri"/>
              <a:cs typeface="Times New Roman" panose="02020603050405020304" pitchFamily="18" charset="0"/>
            </a:endParaRPr>
          </a:p>
          <a:p>
            <a:pPr marL="1143000" lvl="0" indent="-1143000" algn="just" rtl="1">
              <a:lnSpc>
                <a:spcPct val="150000"/>
              </a:lnSpc>
              <a:spcBef>
                <a:spcPts val="0"/>
              </a:spcBef>
              <a:buClrTx/>
              <a:buFont typeface="+mj-lt"/>
              <a:buAutoNum type="arabicPeriod" startAt="4"/>
            </a:pPr>
            <a:r>
              <a:rPr lang="ar-SA" sz="7200" b="1" u="sng" dirty="0">
                <a:latin typeface="Times New Roman" panose="02020603050405020304" pitchFamily="18" charset="0"/>
                <a:ea typeface="Calibri"/>
                <a:cs typeface="Times New Roman" panose="02020603050405020304" pitchFamily="18" charset="0"/>
              </a:rPr>
              <a:t>دور المـرأة:-</a:t>
            </a:r>
            <a:endParaRPr lang="en-US" sz="7200" dirty="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r>
              <a:rPr lang="ar-SA" sz="7200" dirty="0">
                <a:latin typeface="Times New Roman" panose="02020603050405020304" pitchFamily="18" charset="0"/>
                <a:ea typeface="Calibri"/>
                <a:cs typeface="Times New Roman" panose="02020603050405020304" pitchFamily="18" charset="0"/>
              </a:rPr>
              <a:t>تم في السنوات الأخيرة رفع دور المرأة بحيث بدأت بعض المهن التي يؤديها الذكور تؤدى من قبل النساء أيضا. ونتج عن هذه العملية تعديلات في القواعد والعمليات داخل المنظمات</a:t>
            </a:r>
            <a:r>
              <a:rPr lang="ar-SA" sz="7200" dirty="0" smtClean="0">
                <a:latin typeface="Times New Roman" panose="02020603050405020304" pitchFamily="18" charset="0"/>
                <a:ea typeface="Calibri"/>
                <a:cs typeface="Times New Roman" panose="02020603050405020304" pitchFamily="18" charset="0"/>
              </a:rPr>
              <a:t>.</a:t>
            </a:r>
            <a:r>
              <a:rPr lang="ar-SA" sz="7200" dirty="0">
                <a:latin typeface="Times New Roman" panose="02020603050405020304" pitchFamily="18" charset="0"/>
                <a:ea typeface="Calibri"/>
                <a:cs typeface="Times New Roman" panose="02020603050405020304" pitchFamily="18" charset="0"/>
              </a:rPr>
              <a:t> </a:t>
            </a:r>
            <a:endParaRPr lang="ar-IQ" sz="7200" dirty="0" smtClean="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endParaRPr lang="en-US" dirty="0" smtClean="0">
              <a:latin typeface="Times New Roman" panose="02020603050405020304" pitchFamily="18" charset="0"/>
              <a:ea typeface="Calibri"/>
              <a:cs typeface="Times New Roman" panose="02020603050405020304" pitchFamily="18" charset="0"/>
            </a:endParaRPr>
          </a:p>
          <a:p>
            <a:pPr marL="1143000" lvl="0" indent="-1143000" algn="just" rtl="1">
              <a:lnSpc>
                <a:spcPct val="150000"/>
              </a:lnSpc>
              <a:spcBef>
                <a:spcPts val="0"/>
              </a:spcBef>
              <a:buClrTx/>
              <a:buFont typeface="+mj-lt"/>
              <a:buAutoNum type="arabicPeriod" startAt="5"/>
            </a:pPr>
            <a:r>
              <a:rPr lang="ar-SA" sz="7200" b="1" u="sng" dirty="0" smtClean="0">
                <a:latin typeface="Times New Roman" panose="02020603050405020304" pitchFamily="18" charset="0"/>
                <a:ea typeface="Calibri"/>
                <a:cs typeface="Times New Roman" panose="02020603050405020304" pitchFamily="18" charset="0"/>
              </a:rPr>
              <a:t>تغييرات هيـكل الشركة (الاستعانة بالمصادر الخارجية والعمليات العـالمية):-</a:t>
            </a:r>
            <a:endParaRPr lang="en-US" sz="7200" dirty="0" smtClean="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r>
              <a:rPr lang="ar-SA" sz="7200" dirty="0" smtClean="0">
                <a:latin typeface="Times New Roman" panose="02020603050405020304" pitchFamily="18" charset="0"/>
                <a:ea typeface="Calibri"/>
                <a:cs typeface="Times New Roman" panose="02020603050405020304" pitchFamily="18" charset="0"/>
              </a:rPr>
              <a:t>بسبب </a:t>
            </a:r>
            <a:r>
              <a:rPr lang="ar-SA" sz="7200" dirty="0">
                <a:latin typeface="Times New Roman" panose="02020603050405020304" pitchFamily="18" charset="0"/>
                <a:ea typeface="Calibri"/>
                <a:cs typeface="Times New Roman" panose="02020603050405020304" pitchFamily="18" charset="0"/>
              </a:rPr>
              <a:t>تزايد المنافسة اليومية ، تحاول الشركات المحافظة على مركزها التنافسي من خلال خفض التكاليف ونقل إنتاجها إلى دول العالم الثالث حيث العمالة الرخيصة ، و المواد الخام اللازمة أقل تكلفة ، الأمر الذي نتج عنه زيادة التنوع بين القوى العاملة لديها</a:t>
            </a:r>
            <a:r>
              <a:rPr lang="ar-SA" sz="7200" dirty="0" smtClean="0">
                <a:latin typeface="Times New Roman" panose="02020603050405020304" pitchFamily="18" charset="0"/>
                <a:ea typeface="Calibri"/>
                <a:cs typeface="Times New Roman" panose="02020603050405020304" pitchFamily="18" charset="0"/>
              </a:rPr>
              <a:t>.</a:t>
            </a:r>
            <a:r>
              <a:rPr lang="ar-SA" sz="7200" dirty="0">
                <a:latin typeface="Times New Roman" panose="02020603050405020304" pitchFamily="18" charset="0"/>
                <a:ea typeface="Calibri"/>
                <a:cs typeface="Times New Roman" panose="02020603050405020304" pitchFamily="18" charset="0"/>
              </a:rPr>
              <a:t> </a:t>
            </a:r>
            <a:endParaRPr lang="ar-IQ" sz="7200" dirty="0" smtClean="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endParaRPr lang="en-US" dirty="0">
              <a:latin typeface="Times New Roman" panose="02020603050405020304" pitchFamily="18" charset="0"/>
              <a:ea typeface="Calibri"/>
              <a:cs typeface="Times New Roman" panose="02020603050405020304" pitchFamily="18" charset="0"/>
            </a:endParaRPr>
          </a:p>
          <a:p>
            <a:pPr marL="1143000" lvl="0" indent="-1143000" algn="just" rtl="1">
              <a:lnSpc>
                <a:spcPct val="150000"/>
              </a:lnSpc>
              <a:spcBef>
                <a:spcPts val="0"/>
              </a:spcBef>
              <a:buClrTx/>
              <a:buFont typeface="+mj-lt"/>
              <a:buAutoNum type="arabicPeriod" startAt="6"/>
            </a:pPr>
            <a:r>
              <a:rPr lang="ar-SA" sz="7200" b="1" u="sng" dirty="0">
                <a:latin typeface="Times New Roman" panose="02020603050405020304" pitchFamily="18" charset="0"/>
                <a:ea typeface="Calibri"/>
                <a:cs typeface="Times New Roman" panose="02020603050405020304" pitchFamily="18" charset="0"/>
              </a:rPr>
              <a:t>تنوع الوضع (الاتجاه نحو العالمية):-</a:t>
            </a:r>
            <a:endParaRPr lang="en-US" sz="7200" dirty="0">
              <a:latin typeface="Times New Roman" panose="02020603050405020304" pitchFamily="18" charset="0"/>
              <a:ea typeface="Calibri"/>
              <a:cs typeface="Times New Roman" panose="02020603050405020304" pitchFamily="18" charset="0"/>
            </a:endParaRPr>
          </a:p>
          <a:p>
            <a:pPr marL="0" marR="0" indent="0" algn="just" rtl="1">
              <a:lnSpc>
                <a:spcPct val="150000"/>
              </a:lnSpc>
              <a:spcBef>
                <a:spcPts val="0"/>
              </a:spcBef>
              <a:spcAft>
                <a:spcPts val="0"/>
              </a:spcAft>
              <a:buNone/>
            </a:pPr>
            <a:r>
              <a:rPr lang="ar-SA" sz="7200" dirty="0">
                <a:latin typeface="Times New Roman" panose="02020603050405020304" pitchFamily="18" charset="0"/>
                <a:ea typeface="Calibri"/>
                <a:cs typeface="Times New Roman" panose="02020603050405020304" pitchFamily="18" charset="0"/>
              </a:rPr>
              <a:t>نظرا لان العديد من الشركات تحاول الوصول إلى العـالمية ، فإن الموارد البشرية تصبح أكثر قدرة على الحركة والتنوع من خلال وجود موظفين مغتربين ومحليين يعملون معا ، على الرغم من أن التنوع سينتج عنه شروط عمل مختلفة مثل (الراتب والمزايا وفترة العمل وآفاق الترقية).</a:t>
            </a:r>
            <a:endParaRPr lang="en-US" sz="7200" dirty="0">
              <a:latin typeface="Times New Roman" panose="02020603050405020304" pitchFamily="18" charset="0"/>
              <a:ea typeface="Calibri"/>
              <a:cs typeface="Times New Roman" panose="02020603050405020304" pitchFamily="18" charset="0"/>
            </a:endParaRPr>
          </a:p>
          <a:p>
            <a:pPr marL="0" indent="0" algn="just" rtl="1">
              <a:buNone/>
            </a:pPr>
            <a:endParaRPr lang="en-US" dirty="0"/>
          </a:p>
        </p:txBody>
      </p:sp>
    </p:spTree>
    <p:extLst>
      <p:ext uri="{BB962C8B-B14F-4D97-AF65-F5344CB8AC3E}">
        <p14:creationId xmlns:p14="http://schemas.microsoft.com/office/powerpoint/2010/main" val="901653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6019800"/>
          </a:xfrm>
        </p:spPr>
        <p:txBody>
          <a:bodyPr>
            <a:normAutofit fontScale="85000" lnSpcReduction="20000"/>
          </a:bodyPr>
          <a:lstStyle/>
          <a:p>
            <a:pPr marL="0" marR="0" indent="0" algn="just" rtl="1">
              <a:lnSpc>
                <a:spcPct val="140000"/>
              </a:lnSpc>
              <a:spcBef>
                <a:spcPts val="0"/>
              </a:spcBef>
              <a:spcAft>
                <a:spcPts val="0"/>
              </a:spcAft>
              <a:buNone/>
            </a:pPr>
            <a:r>
              <a:rPr lang="ar-SA" sz="3400" b="1" u="sng" dirty="0">
                <a:latin typeface="Times New Roman" panose="02020603050405020304" pitchFamily="18" charset="0"/>
                <a:ea typeface="Calibri"/>
                <a:cs typeface="Times New Roman" panose="02020603050405020304" pitchFamily="18" charset="0"/>
              </a:rPr>
              <a:t>أهمــية إدارة تـنوع المـوارد البشـرية في بيـئة العـمل:-</a:t>
            </a:r>
            <a:endParaRPr lang="en-US" sz="3400" dirty="0">
              <a:latin typeface="Times New Roman" panose="02020603050405020304" pitchFamily="18" charset="0"/>
              <a:ea typeface="Calibri"/>
              <a:cs typeface="Times New Roman" panose="02020603050405020304" pitchFamily="18" charset="0"/>
            </a:endParaRPr>
          </a:p>
          <a:p>
            <a:pPr marL="0" marR="0" indent="0" algn="just" rtl="1">
              <a:lnSpc>
                <a:spcPct val="170000"/>
              </a:lnSpc>
              <a:spcBef>
                <a:spcPts val="0"/>
              </a:spcBef>
              <a:spcAft>
                <a:spcPts val="0"/>
              </a:spcAft>
              <a:buNone/>
            </a:pPr>
            <a:r>
              <a:rPr lang="ar-SA" sz="2900" dirty="0">
                <a:latin typeface="Times New Roman" panose="02020603050405020304" pitchFamily="18" charset="0"/>
                <a:ea typeface="Calibri"/>
                <a:cs typeface="Times New Roman" panose="02020603050405020304" pitchFamily="18" charset="0"/>
              </a:rPr>
              <a:t>بشكل عام يمكن توضيح أهمية تنوع القوى العاملة في المنظمة من خلال الآتي:-</a:t>
            </a:r>
            <a:endParaRPr lang="en-US" sz="2900" dirty="0">
              <a:latin typeface="Times New Roman" panose="02020603050405020304" pitchFamily="18" charset="0"/>
              <a:ea typeface="Calibri"/>
              <a:cs typeface="Times New Roman" panose="02020603050405020304" pitchFamily="18" charset="0"/>
            </a:endParaRPr>
          </a:p>
          <a:p>
            <a:pPr lvl="0" algn="just" rtl="1">
              <a:lnSpc>
                <a:spcPct val="170000"/>
              </a:lnSpc>
              <a:spcBef>
                <a:spcPts val="0"/>
              </a:spcBef>
              <a:buClrTx/>
              <a:buFont typeface="+mj-lt"/>
              <a:buAutoNum type="arabicPeriod"/>
            </a:pPr>
            <a:r>
              <a:rPr lang="ar-SA" sz="2900" b="1" dirty="0">
                <a:latin typeface="Times New Roman" panose="02020603050405020304" pitchFamily="18" charset="0"/>
                <a:ea typeface="Calibri"/>
                <a:cs typeface="Times New Roman" panose="02020603050405020304" pitchFamily="18" charset="0"/>
              </a:rPr>
              <a:t>يعزز للمنظمات متعددة الثقافات ميزة تنافسية في جذب أفضل المواهب والكفاءات (سياسات توظيف عادلة وشفافة).</a:t>
            </a:r>
            <a:endParaRPr lang="en-US" sz="2900" b="1" dirty="0">
              <a:latin typeface="Times New Roman" panose="02020603050405020304" pitchFamily="18" charset="0"/>
              <a:ea typeface="Calibri"/>
              <a:cs typeface="Times New Roman" panose="02020603050405020304" pitchFamily="18" charset="0"/>
            </a:endParaRPr>
          </a:p>
          <a:p>
            <a:pPr lvl="0" algn="just" rtl="1">
              <a:lnSpc>
                <a:spcPct val="170000"/>
              </a:lnSpc>
              <a:spcBef>
                <a:spcPts val="0"/>
              </a:spcBef>
              <a:buClrTx/>
              <a:buFont typeface="+mj-lt"/>
              <a:buAutoNum type="arabicPeriod"/>
            </a:pPr>
            <a:r>
              <a:rPr lang="ar-SA" sz="2900" b="1" dirty="0">
                <a:latin typeface="Times New Roman" panose="02020603050405020304" pitchFamily="18" charset="0"/>
                <a:ea typeface="Calibri"/>
                <a:cs typeface="Times New Roman" panose="02020603050405020304" pitchFamily="18" charset="0"/>
              </a:rPr>
              <a:t>تصـبح المنظمات متعددة الثقافات ذات فهم أفضل للبيئة السياسية والاجتماعية والقانونية والاقتصادية.</a:t>
            </a:r>
            <a:endParaRPr lang="en-US" sz="2900" b="1" dirty="0">
              <a:latin typeface="Times New Roman" panose="02020603050405020304" pitchFamily="18" charset="0"/>
              <a:ea typeface="Calibri"/>
              <a:cs typeface="Times New Roman" panose="02020603050405020304" pitchFamily="18" charset="0"/>
            </a:endParaRPr>
          </a:p>
          <a:p>
            <a:pPr lvl="0" algn="just" rtl="1">
              <a:lnSpc>
                <a:spcPct val="170000"/>
              </a:lnSpc>
              <a:spcBef>
                <a:spcPts val="0"/>
              </a:spcBef>
              <a:buClrTx/>
              <a:buFont typeface="+mj-lt"/>
              <a:buAutoNum type="arabicPeriod"/>
            </a:pPr>
            <a:r>
              <a:rPr lang="ar-SA" sz="2900" b="1" dirty="0">
                <a:latin typeface="Times New Roman" panose="02020603050405020304" pitchFamily="18" charset="0"/>
                <a:ea typeface="Calibri"/>
                <a:cs typeface="Times New Roman" panose="02020603050405020304" pitchFamily="18" charset="0"/>
              </a:rPr>
              <a:t>التنوع يعزز الإبداع والابتكار ويوفر مزايا جـديدة.</a:t>
            </a:r>
            <a:endParaRPr lang="en-US" sz="2900" b="1" dirty="0">
              <a:latin typeface="Times New Roman" panose="02020603050405020304" pitchFamily="18" charset="0"/>
              <a:ea typeface="Calibri"/>
              <a:cs typeface="Times New Roman" panose="02020603050405020304" pitchFamily="18" charset="0"/>
            </a:endParaRPr>
          </a:p>
          <a:p>
            <a:pPr lvl="0" algn="just" rtl="1">
              <a:lnSpc>
                <a:spcPct val="170000"/>
              </a:lnSpc>
              <a:spcBef>
                <a:spcPts val="0"/>
              </a:spcBef>
              <a:buClrTx/>
              <a:buFont typeface="+mj-lt"/>
              <a:buAutoNum type="arabicPeriod"/>
            </a:pPr>
            <a:r>
              <a:rPr lang="ar-SA" sz="2900" b="1" dirty="0">
                <a:latin typeface="Times New Roman" panose="02020603050405020304" pitchFamily="18" charset="0"/>
                <a:ea typeface="Calibri"/>
                <a:cs typeface="Times New Roman" panose="02020603050405020304" pitchFamily="18" charset="0"/>
              </a:rPr>
              <a:t>إدارة التنوع تحقق مزايا تنافسية في مجالات مثل (التسويق ، الحصول على الموارد وحل المشكلات).</a:t>
            </a:r>
            <a:endParaRPr lang="en-US" sz="2900" b="1" dirty="0">
              <a:latin typeface="Times New Roman" panose="02020603050405020304" pitchFamily="18" charset="0"/>
              <a:ea typeface="Calibri"/>
              <a:cs typeface="Times New Roman" panose="02020603050405020304" pitchFamily="18" charset="0"/>
            </a:endParaRPr>
          </a:p>
          <a:p>
            <a:pPr lvl="0" algn="just" rtl="1">
              <a:lnSpc>
                <a:spcPct val="170000"/>
              </a:lnSpc>
              <a:spcBef>
                <a:spcPts val="0"/>
              </a:spcBef>
              <a:buClrTx/>
              <a:buFont typeface="+mj-lt"/>
              <a:buAutoNum type="arabicPeriod"/>
            </a:pPr>
            <a:r>
              <a:rPr lang="ar-SA" sz="2900" b="1" dirty="0">
                <a:latin typeface="Times New Roman" panose="02020603050405020304" pitchFamily="18" charset="0"/>
                <a:ea typeface="Calibri"/>
                <a:cs typeface="Times New Roman" panose="02020603050405020304" pitchFamily="18" charset="0"/>
              </a:rPr>
              <a:t>يسـاعد على اتخـاذ قرارات أسـتراتيجية أكثر فـاعلية</a:t>
            </a:r>
            <a:r>
              <a:rPr lang="ar-SA" sz="2900" b="1" dirty="0" smtClean="0">
                <a:latin typeface="Times New Roman" panose="02020603050405020304" pitchFamily="18" charset="0"/>
                <a:ea typeface="Calibri"/>
                <a:cs typeface="Times New Roman" panose="02020603050405020304" pitchFamily="18" charset="0"/>
              </a:rPr>
              <a:t>.</a:t>
            </a:r>
            <a:endParaRPr lang="en-US" sz="2900" b="1"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7153970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510</TotalTime>
  <Words>1363</Words>
  <Application>Microsoft Office PowerPoint</Application>
  <PresentationFormat>On-screen Show (4:3)</PresentationFormat>
  <Paragraphs>147</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Franklin Gothic Book</vt:lpstr>
      <vt:lpstr>Franklin Gothic Medium</vt:lpstr>
      <vt:lpstr>Symbol</vt:lpstr>
      <vt:lpstr>Tahoma</vt:lpstr>
      <vt:lpstr>Times New Roman</vt:lpstr>
      <vt:lpstr>Wingdings 2</vt:lpstr>
      <vt:lpstr>Trek</vt:lpstr>
      <vt:lpstr>وزارة التعليم العالي والبـحث العلمي الجامعة المستنصرية / كلية الادارة والاقتصاد  قسم ادارة الاعمال  دبلوم عالي تخطيط استراتيجي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والبـحث العلمي الجامعة المستنصرية / كلية الادارة والاقتصاد  قسم ادارة الاعمال  دبلوم عالي تخطيط استراتيجي</dc:title>
  <dc:creator>user</dc:creator>
  <cp:lastModifiedBy>Maher</cp:lastModifiedBy>
  <cp:revision>28</cp:revision>
  <dcterms:created xsi:type="dcterms:W3CDTF">2006-08-16T00:00:00Z</dcterms:created>
  <dcterms:modified xsi:type="dcterms:W3CDTF">2023-10-21T15:26:42Z</dcterms:modified>
</cp:coreProperties>
</file>