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720" r:id="rId2"/>
  </p:sldMasterIdLst>
  <p:notesMasterIdLst>
    <p:notesMasterId r:id="rId11"/>
  </p:notesMasterIdLst>
  <p:sldIdLst>
    <p:sldId id="257" r:id="rId3"/>
    <p:sldId id="275" r:id="rId4"/>
    <p:sldId id="258" r:id="rId5"/>
    <p:sldId id="274" r:id="rId6"/>
    <p:sldId id="260" r:id="rId7"/>
    <p:sldId id="262" r:id="rId8"/>
    <p:sldId id="277" r:id="rId9"/>
    <p:sldId id="27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FF"/>
    <a:srgbClr val="FF99FF"/>
    <a:srgbClr val="3366FF"/>
    <a:srgbClr val="006600"/>
    <a:srgbClr val="00FF99"/>
    <a:srgbClr val="FF0066"/>
    <a:srgbClr val="99FF66"/>
    <a:srgbClr val="A2DC44"/>
    <a:srgbClr val="E3851D"/>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576" autoAdjust="0"/>
  </p:normalViewPr>
  <p:slideViewPr>
    <p:cSldViewPr>
      <p:cViewPr varScale="1">
        <p:scale>
          <a:sx n="69" d="100"/>
          <a:sy n="69" d="100"/>
        </p:scale>
        <p:origin x="1416" y="72"/>
      </p:cViewPr>
      <p:guideLst>
        <p:guide orient="horz" pos="2160"/>
        <p:guide pos="2880"/>
      </p:guideLst>
    </p:cSldViewPr>
  </p:slideViewPr>
  <p:outlineViewPr>
    <p:cViewPr>
      <p:scale>
        <a:sx n="33" d="100"/>
        <a:sy n="33" d="100"/>
      </p:scale>
      <p:origin x="0" y="4746"/>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29EC64A-3C2F-4172-819C-3252AAFC9D9E}" type="datetimeFigureOut">
              <a:rPr lang="en-US" smtClean="0"/>
              <a:pPr/>
              <a:t>10/21/2023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61C9634-DB6E-407A-87B2-A12477047D10}" type="slidenum">
              <a:rPr lang="en-US" smtClean="0"/>
              <a:pPr/>
              <a:t>‹#›</a:t>
            </a:fld>
            <a:endParaRPr lang="en-US"/>
          </a:p>
        </p:txBody>
      </p:sp>
    </p:spTree>
    <p:extLst>
      <p:ext uri="{BB962C8B-B14F-4D97-AF65-F5344CB8AC3E}">
        <p14:creationId xmlns:p14="http://schemas.microsoft.com/office/powerpoint/2010/main" val="31239593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8BB1073F-E1B5-463E-B7ED-167B4E324682}" type="datetime1">
              <a:rPr lang="en-US" smtClean="0"/>
              <a:pPr/>
              <a:t>10/21/2023</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B1369075-C674-4A2B-B15B-6029A747253B}" type="slidenum">
              <a:rPr lang="en-US" smtClean="0"/>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BA7A1C4-C2C4-4B8D-87BB-5E1003A8ECA7}" type="datetime1">
              <a:rPr lang="en-US" smtClean="0"/>
              <a:pPr/>
              <a:t>10/21/2023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369075-C674-4A2B-B15B-6029A747253B}" type="slidenum">
              <a:rPr lang="en-US" smtClean="0"/>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9E52C2D-2750-4576-9654-3FF45E3B324D}" type="datetime1">
              <a:rPr lang="en-US" smtClean="0"/>
              <a:pPr/>
              <a:t>10/21/2023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369075-C674-4A2B-B15B-6029A747253B}" type="slidenum">
              <a:rPr lang="en-US" smtClean="0"/>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8BB1073F-E1B5-463E-B7ED-167B4E324682}" type="datetime1">
              <a:rPr lang="en-US" smtClean="0"/>
              <a:pPr/>
              <a:t>10/21/2023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1369075-C674-4A2B-B15B-6029A747253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21A236C-0887-4955-A136-52833959D60A}" type="datetime1">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C94F60E6-736E-4632-835B-42317EF7EBC2}" type="datetime1">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1369075-C674-4A2B-B15B-6029A747253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34C38F7-0C3A-430B-8BD2-F12135777B2F}" type="datetime1">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D9F755E-E890-4FD0-8B5A-0FBD51374434}" type="datetime1">
              <a:rPr lang="en-US" smtClean="0"/>
              <a:pPr/>
              <a:t>10/21/2023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1CD9981-0086-42D0-88A2-9B03CECB1FE2}" type="datetime1">
              <a:rPr lang="en-US" smtClean="0"/>
              <a:pPr/>
              <a:t>10/21/2023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356266-0723-4449-A1AB-92C823266488}" type="datetime1">
              <a:rPr lang="en-US" smtClean="0"/>
              <a:pPr/>
              <a:t>10/21/2023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09BE816-2058-4719-9AA2-5FA80057EC10}" type="datetime1">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21A236C-0887-4955-A136-52833959D60A}" type="datetime1">
              <a:rPr lang="en-US" smtClean="0"/>
              <a:pPr/>
              <a:t>10/21/2023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369075-C674-4A2B-B15B-6029A747253B}"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7DEC074-92F0-444F-9023-E80D1DB878D5}" type="datetime1">
              <a:rPr lang="en-US" smtClean="0"/>
              <a:pPr/>
              <a:t>10/21/2023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BA7A1C4-C2C4-4B8D-87BB-5E1003A8ECA7}" type="datetime1">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79E52C2D-2750-4576-9654-3FF45E3B324D}" type="datetime1">
              <a:rPr lang="en-US" smtClean="0"/>
              <a:pPr/>
              <a:t>10/21/2023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369075-C674-4A2B-B15B-6029A747253B}" type="slidenum">
              <a:rPr lang="en-US" smtClean="0"/>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94F60E6-736E-4632-835B-42317EF7EBC2}" type="datetime1">
              <a:rPr lang="en-US" smtClean="0"/>
              <a:pPr/>
              <a:t>10/21/2023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1369075-C674-4A2B-B15B-6029A747253B}"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34C38F7-0C3A-430B-8BD2-F12135777B2F}" type="datetime1">
              <a:rPr lang="en-US" smtClean="0"/>
              <a:pPr/>
              <a:t>10/21/2023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369075-C674-4A2B-B15B-6029A747253B}"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D9F755E-E890-4FD0-8B5A-0FBD51374434}" type="datetime1">
              <a:rPr lang="en-US" smtClean="0"/>
              <a:pPr/>
              <a:t>10/21/2023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1369075-C674-4A2B-B15B-6029A747253B}" type="slidenum">
              <a:rPr lang="en-US" smtClean="0"/>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61CD9981-0086-42D0-88A2-9B03CECB1FE2}" type="datetime1">
              <a:rPr lang="en-US" smtClean="0"/>
              <a:pPr/>
              <a:t>10/21/2023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1369075-C674-4A2B-B15B-6029A747253B}"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C1356266-0723-4449-A1AB-92C823266488}" type="datetime1">
              <a:rPr lang="en-US" smtClean="0"/>
              <a:pPr/>
              <a:t>10/21/2023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1369075-C674-4A2B-B15B-6029A747253B}" type="slidenum">
              <a:rPr lang="en-US" smtClean="0"/>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009BE816-2058-4719-9AA2-5FA80057EC10}" type="datetime1">
              <a:rPr lang="en-US" smtClean="0"/>
              <a:pPr/>
              <a:t>10/21/2023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1369075-C674-4A2B-B15B-6029A747253B}" type="slidenum">
              <a:rPr lang="en-US" smtClean="0"/>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7DEC074-92F0-444F-9023-E80D1DB878D5}" type="datetime1">
              <a:rPr lang="en-US" smtClean="0"/>
              <a:pPr/>
              <a:t>10/21/2023</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B1369075-C674-4A2B-B15B-6029A747253B}"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A7543AC4-267C-4328-8550-0E85698EA851}" type="datetime1">
              <a:rPr lang="en-US" smtClean="0"/>
              <a:pPr/>
              <a:t>10/21/2023</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369075-C674-4A2B-B15B-6029A747253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A7543AC4-267C-4328-8550-0E85698EA851}" type="datetime1">
              <a:rPr lang="en-US" smtClean="0"/>
              <a:pPr/>
              <a:t>10/21/2023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1369075-C674-4A2B-B15B-6029A747253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524000"/>
            <a:ext cx="8001000" cy="4800600"/>
          </a:xfrm>
          <a:solidFill>
            <a:schemeClr val="bg2">
              <a:lumMod val="90000"/>
              <a:alpha val="28000"/>
            </a:schemeClr>
          </a:solidFill>
          <a:scene3d>
            <a:camera prst="orthographicFront"/>
            <a:lightRig rig="threePt" dir="t"/>
          </a:scene3d>
          <a:sp3d extrusionH="31750" contourW="31750">
            <a:bevelT w="139700" prst="relaxedInset"/>
          </a:sp3d>
        </p:spPr>
        <p:txBody>
          <a:bodyPr>
            <a:normAutofit fontScale="77500" lnSpcReduction="20000"/>
            <a:sp3d contourW="12700">
              <a:contourClr>
                <a:srgbClr val="FFC000"/>
              </a:contourClr>
            </a:sp3d>
          </a:bodyPr>
          <a:lstStyle/>
          <a:p>
            <a:pPr algn="ctr" rtl="1">
              <a:buNone/>
            </a:pPr>
            <a:r>
              <a:rPr lang="en-US" dirty="0" smtClean="0"/>
              <a:t> </a:t>
            </a:r>
            <a:r>
              <a:rPr lang="en-US" b="1" dirty="0" smtClean="0"/>
              <a:t> </a:t>
            </a:r>
            <a:r>
              <a:rPr lang="ar-IQ" sz="4000" b="1" u="sng" dirty="0" smtClean="0"/>
              <a:t>الجامعة المستنصرية </a:t>
            </a:r>
            <a:endParaRPr lang="en-US" sz="4000" dirty="0" smtClean="0"/>
          </a:p>
          <a:p>
            <a:pPr algn="ctr" rtl="1">
              <a:buNone/>
            </a:pPr>
            <a:r>
              <a:rPr lang="ar-IQ" sz="3400" b="1" dirty="0" smtClean="0"/>
              <a:t>كلية الادارة والاقتصاد / قسم ادارة الاعمال </a:t>
            </a:r>
            <a:endParaRPr lang="en-US" sz="3400" dirty="0" smtClean="0"/>
          </a:p>
          <a:p>
            <a:pPr algn="ctr" rtl="1"/>
            <a:r>
              <a:rPr lang="ar-SA" sz="2600" b="1" dirty="0" smtClean="0"/>
              <a:t> </a:t>
            </a:r>
            <a:r>
              <a:rPr lang="ar-IQ" sz="2400" dirty="0"/>
              <a:t> </a:t>
            </a:r>
            <a:endParaRPr lang="en-US" sz="2400" dirty="0"/>
          </a:p>
          <a:p>
            <a:pPr algn="ctr" rtl="1"/>
            <a:r>
              <a:rPr lang="ar-IQ" sz="2400" b="1" u="sng" dirty="0">
                <a:solidFill>
                  <a:srgbClr val="FF0000"/>
                </a:solidFill>
              </a:rPr>
              <a:t>((  </a:t>
            </a:r>
            <a:r>
              <a:rPr lang="ar-IQ" sz="3100" b="1" u="sng" dirty="0">
                <a:solidFill>
                  <a:srgbClr val="FF0000"/>
                </a:solidFill>
              </a:rPr>
              <a:t>ادارة الموارد البشرية الاستراتيجية </a:t>
            </a:r>
            <a:r>
              <a:rPr lang="ar-IQ" sz="2400" b="1" u="sng" dirty="0"/>
              <a:t>))</a:t>
            </a:r>
            <a:endParaRPr lang="en-US" sz="2400" dirty="0"/>
          </a:p>
          <a:p>
            <a:pPr algn="ctr" rtl="1"/>
            <a:r>
              <a:rPr lang="ar-IQ" sz="2400" b="1" dirty="0"/>
              <a:t> </a:t>
            </a:r>
            <a:endParaRPr lang="en-US" sz="2400" dirty="0"/>
          </a:p>
          <a:p>
            <a:pPr algn="ctr" rtl="1"/>
            <a:r>
              <a:rPr lang="ar-IQ" sz="2400" b="1" u="sng" dirty="0"/>
              <a:t>ورقة بحثية الثانية بعنوان </a:t>
            </a:r>
            <a:endParaRPr lang="en-US" sz="2400" dirty="0"/>
          </a:p>
          <a:p>
            <a:pPr algn="ctr" rtl="1"/>
            <a:r>
              <a:rPr lang="ar-IQ" sz="2400" b="1" dirty="0"/>
              <a:t>( </a:t>
            </a:r>
            <a:r>
              <a:rPr lang="ar-IQ" sz="2400" b="1" dirty="0">
                <a:solidFill>
                  <a:schemeClr val="accent1"/>
                </a:solidFill>
              </a:rPr>
              <a:t>مفهوم التخطيط الاستراتيجي والدور الاستراتيجي لادارة الموارد البشرية</a:t>
            </a:r>
            <a:r>
              <a:rPr lang="ar-IQ" sz="2400" b="1" dirty="0"/>
              <a:t>  ) </a:t>
            </a:r>
            <a:endParaRPr lang="en-US" sz="2400" dirty="0"/>
          </a:p>
          <a:p>
            <a:pPr algn="ctr" rtl="1"/>
            <a:r>
              <a:rPr lang="ar-IQ" sz="2400" dirty="0"/>
              <a:t> </a:t>
            </a:r>
            <a:endParaRPr lang="en-US" sz="2400" dirty="0"/>
          </a:p>
          <a:p>
            <a:pPr algn="ctr" rtl="1"/>
            <a:r>
              <a:rPr lang="ar-IQ" sz="2400" b="1" dirty="0"/>
              <a:t>مقـــــــدم للدكتورة  / </a:t>
            </a:r>
            <a:r>
              <a:rPr lang="ar-IQ" sz="2400" b="1" dirty="0">
                <a:solidFill>
                  <a:schemeClr val="tx2"/>
                </a:solidFill>
              </a:rPr>
              <a:t>أ.م. د . سمية عباس </a:t>
            </a:r>
            <a:r>
              <a:rPr lang="ar-IQ" sz="2400" b="1" dirty="0" smtClean="0">
                <a:solidFill>
                  <a:schemeClr val="tx2"/>
                </a:solidFill>
              </a:rPr>
              <a:t>مجيد</a:t>
            </a:r>
          </a:p>
          <a:p>
            <a:pPr algn="ctr" rtl="1"/>
            <a:endParaRPr lang="ar-IQ" sz="2400" b="1" dirty="0" smtClean="0">
              <a:solidFill>
                <a:schemeClr val="tx2"/>
              </a:solidFill>
            </a:endParaRPr>
          </a:p>
          <a:p>
            <a:pPr algn="ctr" rtl="1"/>
            <a:r>
              <a:rPr lang="ar-IQ" sz="2400" b="1" dirty="0" smtClean="0">
                <a:solidFill>
                  <a:schemeClr val="tx2"/>
                </a:solidFill>
              </a:rPr>
              <a:t>اعداد الطالب </a:t>
            </a:r>
          </a:p>
          <a:p>
            <a:pPr algn="ctr" rtl="1"/>
            <a:r>
              <a:rPr lang="ar-IQ" sz="2800" b="1" dirty="0" smtClean="0">
                <a:solidFill>
                  <a:srgbClr val="FFC000"/>
                </a:solidFill>
              </a:rPr>
              <a:t>حيدر جمال عبد الامير</a:t>
            </a:r>
            <a:r>
              <a:rPr lang="ar-IQ" sz="2400" dirty="0" smtClean="0"/>
              <a:t> </a:t>
            </a:r>
            <a:endParaRPr lang="en-US" sz="2400" dirty="0" smtClean="0"/>
          </a:p>
          <a:p>
            <a:pPr rtl="1"/>
            <a:r>
              <a:rPr lang="ar-IQ" sz="2400" dirty="0" smtClean="0"/>
              <a:t>  </a:t>
            </a:r>
            <a:endParaRPr lang="en-US" sz="2400" dirty="0" smtClean="0"/>
          </a:p>
          <a:p>
            <a:pPr algn="ctr" rtl="1"/>
            <a:r>
              <a:rPr lang="ar-IQ" sz="2400" b="1" dirty="0" smtClean="0"/>
              <a:t>الدبلوم العالي في التخطيط الاستراتيجي / 2022 - 2023</a:t>
            </a:r>
            <a:endParaRPr lang="en-US" sz="2400" dirty="0" smtClean="0"/>
          </a:p>
          <a:p>
            <a:pPr algn="ctr" rtl="1"/>
            <a:r>
              <a:rPr lang="ar-IQ" sz="2400" b="1" dirty="0" smtClean="0"/>
              <a:t> </a:t>
            </a:r>
          </a:p>
          <a:p>
            <a:pPr algn="ctr" rtl="1"/>
            <a:endParaRPr lang="ar-IQ" sz="2400" b="1" dirty="0" smtClean="0"/>
          </a:p>
          <a:p>
            <a:pPr algn="ctr" rtl="1"/>
            <a:endParaRPr lang="en-US" sz="2400" dirty="0" smtClean="0"/>
          </a:p>
          <a:p>
            <a:pPr algn="ctr" rtl="1">
              <a:buNone/>
            </a:pPr>
            <a:endParaRPr lang="en-US" sz="2600" dirty="0" smtClean="0"/>
          </a:p>
          <a:p>
            <a:pPr algn="r" rtl="1">
              <a:buNone/>
            </a:pPr>
            <a:endParaRPr lang="en-US" dirty="0"/>
          </a:p>
        </p:txBody>
      </p:sp>
      <p:sp>
        <p:nvSpPr>
          <p:cNvPr id="6" name="Slide Number Placeholder 5"/>
          <p:cNvSpPr>
            <a:spLocks noGrp="1"/>
          </p:cNvSpPr>
          <p:nvPr>
            <p:ph type="sldNum" sz="quarter" idx="12"/>
          </p:nvPr>
        </p:nvSpPr>
        <p:spPr/>
        <p:txBody>
          <a:bodyPr/>
          <a:lstStyle/>
          <a:p>
            <a:fld id="{B1369075-C674-4A2B-B15B-6029A747253B}" type="slidenum">
              <a:rPr lang="en-US" smtClean="0"/>
              <a:pPr/>
              <a:t>1</a:t>
            </a:fld>
            <a:endParaRPr lang="en-US"/>
          </a:p>
        </p:txBody>
      </p:sp>
      <p:sp>
        <p:nvSpPr>
          <p:cNvPr id="2" name="Title 1"/>
          <p:cNvSpPr>
            <a:spLocks noGrp="1"/>
          </p:cNvSpPr>
          <p:nvPr>
            <p:ph type="title"/>
          </p:nvPr>
        </p:nvSpPr>
        <p:spPr>
          <a:effectLst>
            <a:innerShdw blurRad="63500" dist="50800" dir="18900000">
              <a:prstClr val="black">
                <a:alpha val="50000"/>
              </a:prstClr>
            </a:innerShdw>
          </a:effectLst>
        </p:spPr>
        <p:txBody>
          <a:bodyPr/>
          <a:lstStyle/>
          <a:p>
            <a:r>
              <a:rPr lang="en-US" dirty="0" smtClean="0"/>
              <a:t> </a:t>
            </a:r>
            <a:endParaRPr lang="en-US" dirty="0"/>
          </a:p>
        </p:txBody>
      </p:sp>
      <p:pic>
        <p:nvPicPr>
          <p:cNvPr id="7" name="Picture 6" descr="C:\Users\hayder\Desktop\مستنصرية.jpg"/>
          <p:cNvPicPr/>
          <p:nvPr/>
        </p:nvPicPr>
        <p:blipFill>
          <a:blip r:embed="rId2"/>
          <a:srcRect/>
          <a:stretch>
            <a:fillRect/>
          </a:stretch>
        </p:blipFill>
        <p:spPr bwMode="auto">
          <a:xfrm>
            <a:off x="3352800" y="228600"/>
            <a:ext cx="1981200" cy="1295400"/>
          </a:xfrm>
          <a:prstGeom prst="rect">
            <a:avLst/>
          </a:prstGeom>
          <a:noFill/>
          <a:ln w="9525">
            <a:noFill/>
            <a:miter lim="800000"/>
            <a:headEnd/>
            <a:tailEnd/>
          </a:ln>
        </p:spPr>
      </p:pic>
    </p:spTree>
  </p:cSld>
  <p:clrMapOvr>
    <a:masterClrMapping/>
  </p:clrMapOvr>
  <p:transition spd="slow" advTm="5000">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wipe(down)">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wipe(down)">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wipe(down)">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wipe(down)">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wipe(down)">
                                      <p:cBhvr>
                                        <p:cTn id="47" dur="500"/>
                                        <p:tgtEl>
                                          <p:spTgt spid="3">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grpId="0" nodeType="clickEffect">
                                  <p:stCondLst>
                                    <p:cond delay="0"/>
                                  </p:stCondLst>
                                  <p:childTnLst>
                                    <p:set>
                                      <p:cBhvr>
                                        <p:cTn id="51" dur="1" fill="hold">
                                          <p:stCondLst>
                                            <p:cond delay="0"/>
                                          </p:stCondLst>
                                        </p:cTn>
                                        <p:tgtEl>
                                          <p:spTgt spid="3">
                                            <p:txEl>
                                              <p:pRg st="8" end="8"/>
                                            </p:txEl>
                                          </p:spTgt>
                                        </p:tgtEl>
                                        <p:attrNameLst>
                                          <p:attrName>style.visibility</p:attrName>
                                        </p:attrNameLst>
                                      </p:cBhvr>
                                      <p:to>
                                        <p:strVal val="visible"/>
                                      </p:to>
                                    </p:set>
                                    <p:animEffect transition="in" filter="wipe(down)">
                                      <p:cBhvr>
                                        <p:cTn id="52" dur="500"/>
                                        <p:tgtEl>
                                          <p:spTgt spid="3">
                                            <p:txEl>
                                              <p:pRg st="8" end="8"/>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grpId="0" nodeType="click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wipe(down)">
                                      <p:cBhvr>
                                        <p:cTn id="57" dur="500"/>
                                        <p:tgtEl>
                                          <p:spTgt spid="3">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4" fill="hold" grpId="0" nodeType="click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wipe(down)">
                                      <p:cBhvr>
                                        <p:cTn id="62" dur="500"/>
                                        <p:tgtEl>
                                          <p:spTgt spid="3">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22" presetClass="entr" presetSubtype="4" fill="hold" grpId="0" nodeType="click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wipe(down)">
                                      <p:cBhvr>
                                        <p:cTn id="67" dur="500"/>
                                        <p:tgtEl>
                                          <p:spTgt spid="3">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22" presetClass="entr" presetSubtype="4" fill="hold" grpId="0" nodeType="clickEffect">
                                  <p:stCondLst>
                                    <p:cond delay="0"/>
                                  </p:stCondLst>
                                  <p:childTnLst>
                                    <p:set>
                                      <p:cBhvr>
                                        <p:cTn id="71" dur="1" fill="hold">
                                          <p:stCondLst>
                                            <p:cond delay="0"/>
                                          </p:stCondLst>
                                        </p:cTn>
                                        <p:tgtEl>
                                          <p:spTgt spid="3">
                                            <p:txEl>
                                              <p:pRg st="13" end="13"/>
                                            </p:txEl>
                                          </p:spTgt>
                                        </p:tgtEl>
                                        <p:attrNameLst>
                                          <p:attrName>style.visibility</p:attrName>
                                        </p:attrNameLst>
                                      </p:cBhvr>
                                      <p:to>
                                        <p:strVal val="visible"/>
                                      </p:to>
                                    </p:set>
                                    <p:animEffect transition="in" filter="wipe(down)">
                                      <p:cBhvr>
                                        <p:cTn id="72" dur="500"/>
                                        <p:tgtEl>
                                          <p:spTgt spid="3">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22" presetClass="entr" presetSubtype="4" fill="hold" grpId="0" nodeType="clickEffect">
                                  <p:stCondLst>
                                    <p:cond delay="0"/>
                                  </p:stCondLst>
                                  <p:childTnLst>
                                    <p:set>
                                      <p:cBhvr>
                                        <p:cTn id="76" dur="1" fill="hold">
                                          <p:stCondLst>
                                            <p:cond delay="0"/>
                                          </p:stCondLst>
                                        </p:cTn>
                                        <p:tgtEl>
                                          <p:spTgt spid="3">
                                            <p:txEl>
                                              <p:pRg st="14" end="14"/>
                                            </p:txEl>
                                          </p:spTgt>
                                        </p:tgtEl>
                                        <p:attrNameLst>
                                          <p:attrName>style.visibility</p:attrName>
                                        </p:attrNameLst>
                                      </p:cBhvr>
                                      <p:to>
                                        <p:strVal val="visible"/>
                                      </p:to>
                                    </p:set>
                                    <p:animEffect transition="in" filter="wipe(down)">
                                      <p:cBhvr>
                                        <p:cTn id="77" dur="500"/>
                                        <p:tgtEl>
                                          <p:spTgt spid="3">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lnSpc>
                <a:spcPct val="150000"/>
              </a:lnSpc>
            </a:pPr>
            <a:r>
              <a:rPr lang="ar-SA" sz="2000" dirty="0"/>
              <a:t>يقصد </a:t>
            </a:r>
            <a:r>
              <a:rPr lang="ar-SA" sz="2000" b="1" dirty="0"/>
              <a:t>بالتخطيط  الاستراتيجي</a:t>
            </a:r>
            <a:r>
              <a:rPr lang="ar-SA" sz="2000" dirty="0"/>
              <a:t> التنبؤ بالمستقبل وإعداد التدابير اللازمة لمواجهتة بخطوات منظمة , ويعتبر التخطيط  الطريق لتحقيق أهداف المنظمة ورسالتها عن طريق إعداد وتنفيذ ومتابعة وتقييم مجموعة من الخطط والبرامج لتحقيق نتائج معينة بإستخدام إمكانيات وموارد محددة في ظل ظروف قائمة . </a:t>
            </a:r>
            <a:endParaRPr lang="ar-IQ" sz="2000" b="1" dirty="0"/>
          </a:p>
          <a:p>
            <a:pPr algn="r" rtl="1">
              <a:lnSpc>
                <a:spcPct val="150000"/>
              </a:lnSpc>
            </a:pPr>
            <a:r>
              <a:rPr lang="ar-SA" sz="2000" b="1" u="sng" dirty="0" smtClean="0">
                <a:solidFill>
                  <a:srgbClr val="FFC000"/>
                </a:solidFill>
              </a:rPr>
              <a:t>مفهوم </a:t>
            </a:r>
            <a:r>
              <a:rPr lang="ar-SA" sz="2000" b="1" u="sng" dirty="0">
                <a:solidFill>
                  <a:srgbClr val="FFC000"/>
                </a:solidFill>
              </a:rPr>
              <a:t>أخر للتخطيط الاستراتيجي </a:t>
            </a:r>
            <a:r>
              <a:rPr lang="ar-SA" sz="2000" dirty="0">
                <a:solidFill>
                  <a:srgbClr val="FFC000"/>
                </a:solidFill>
              </a:rPr>
              <a:t> </a:t>
            </a:r>
            <a:r>
              <a:rPr lang="ar-SA" sz="2000" dirty="0"/>
              <a:t>هو اساسا عملية او نشاط يتم  من الاعلى الى الاسفل غالبا ما يعتمد على إلافتراض اي ان الادارة العليا تقوم به ثم يتم توصيله للمستويات الادنى  ، ويعمل هذا النهج بشكل معقول عندما تكون التغييرات البيئية قليلة ، وهو احد أوجه القصور الرئيسة في نهج التخطيط الاستراتيجي من اعلى </a:t>
            </a:r>
            <a:r>
              <a:rPr lang="ar-SA" sz="2400" dirty="0"/>
              <a:t>الى اسفل</a:t>
            </a:r>
            <a:endParaRPr lang="en-US" sz="2400" dirty="0"/>
          </a:p>
        </p:txBody>
      </p:sp>
      <p:sp>
        <p:nvSpPr>
          <p:cNvPr id="3" name="Slide Number Placeholder 2"/>
          <p:cNvSpPr>
            <a:spLocks noGrp="1"/>
          </p:cNvSpPr>
          <p:nvPr>
            <p:ph type="sldNum" sz="quarter" idx="12"/>
          </p:nvPr>
        </p:nvSpPr>
        <p:spPr/>
        <p:txBody>
          <a:bodyPr/>
          <a:lstStyle/>
          <a:p>
            <a:fld id="{B1369075-C674-4A2B-B15B-6029A747253B}" type="slidenum">
              <a:rPr lang="en-US" smtClean="0"/>
              <a:pPr/>
              <a:t>2</a:t>
            </a:fld>
            <a:endParaRPr lang="en-US"/>
          </a:p>
        </p:txBody>
      </p:sp>
      <p:sp>
        <p:nvSpPr>
          <p:cNvPr id="4" name="Title 3"/>
          <p:cNvSpPr>
            <a:spLocks noGrp="1"/>
          </p:cNvSpPr>
          <p:nvPr>
            <p:ph type="title"/>
          </p:nvPr>
        </p:nvSpPr>
        <p:spPr>
          <a:solidFill>
            <a:srgbClr val="FF99FF"/>
          </a:solidFill>
          <a:effectLst>
            <a:outerShdw blurRad="50800" dist="50800" dir="5400000" algn="ctr" rotWithShape="0">
              <a:schemeClr val="bg1"/>
            </a:outerShdw>
          </a:effectLst>
          <a:scene3d>
            <a:camera prst="orthographicFront"/>
            <a:lightRig rig="soft" dir="t"/>
          </a:scene3d>
          <a:sp3d extrusionH="76200" contourW="12700">
            <a:extrusionClr>
              <a:srgbClr val="FFC000"/>
            </a:extrusionClr>
            <a:contourClr>
              <a:srgbClr val="FF0000"/>
            </a:contourClr>
          </a:sp3d>
        </p:spPr>
        <p:txBody>
          <a:bodyPr>
            <a:scene3d>
              <a:camera prst="orthographicFront"/>
              <a:lightRig rig="soft" dir="t"/>
            </a:scene3d>
            <a:sp3d prstMaterial="softEdge">
              <a:bevelT w="25400" h="25400"/>
            </a:sp3d>
          </a:bodyPr>
          <a:lstStyle/>
          <a:p>
            <a:pPr algn="ctr"/>
            <a:r>
              <a:rPr lang="ar-IQ" dirty="0">
                <a:effectLst/>
              </a:rPr>
              <a:t>مفهوم التخطيط  الاستراتيجي</a:t>
            </a:r>
            <a:r>
              <a:rPr lang="ar-IQ" dirty="0" smtClean="0"/>
              <a:t> </a:t>
            </a:r>
            <a:endParaRPr lang="en-US" dirty="0"/>
          </a:p>
        </p:txBody>
      </p:sp>
    </p:spTree>
    <p:extLst>
      <p:ext uri="{BB962C8B-B14F-4D97-AF65-F5344CB8AC3E}">
        <p14:creationId xmlns:p14="http://schemas.microsoft.com/office/powerpoint/2010/main" val="2669759228"/>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990600"/>
            <a:ext cx="8458200" cy="5257800"/>
          </a:xfrm>
          <a:ln/>
        </p:spPr>
        <p:style>
          <a:lnRef idx="1">
            <a:schemeClr val="accent1"/>
          </a:lnRef>
          <a:fillRef idx="2">
            <a:schemeClr val="accent1"/>
          </a:fillRef>
          <a:effectRef idx="1">
            <a:schemeClr val="accent1"/>
          </a:effectRef>
          <a:fontRef idx="minor">
            <a:schemeClr val="dk1"/>
          </a:fontRef>
        </p:style>
        <p:txBody>
          <a:bodyPr>
            <a:normAutofit lnSpcReduction="10000"/>
          </a:bodyPr>
          <a:lstStyle/>
          <a:p>
            <a:pPr algn="r" rtl="1">
              <a:lnSpc>
                <a:spcPct val="200000"/>
              </a:lnSpc>
            </a:pPr>
            <a:r>
              <a:rPr lang="ar-SA" sz="2000" b="1" u="sng" dirty="0">
                <a:solidFill>
                  <a:srgbClr val="FF0000"/>
                </a:solidFill>
              </a:rPr>
              <a:t>إن التخطيط الإستراتيجي على جميع المستويات يمكن أن ينقسم إلى أربع خطوات :</a:t>
            </a:r>
            <a:r>
              <a:rPr lang="ar-SA" sz="1800" b="1" u="sng" dirty="0"/>
              <a:t> </a:t>
            </a:r>
            <a:endParaRPr lang="en-US" sz="1800" dirty="0"/>
          </a:p>
          <a:p>
            <a:pPr algn="r" rtl="1">
              <a:lnSpc>
                <a:spcPct val="200000"/>
              </a:lnSpc>
            </a:pPr>
            <a:r>
              <a:rPr lang="ar-SA" sz="1800" dirty="0"/>
              <a:t>(۱) تحديد مهمة المؤسسة </a:t>
            </a:r>
            <a:endParaRPr lang="en-US" sz="1800" dirty="0"/>
          </a:p>
          <a:p>
            <a:pPr algn="r" rtl="1">
              <a:lnSpc>
                <a:spcPct val="200000"/>
              </a:lnSpc>
            </a:pPr>
            <a:r>
              <a:rPr lang="ar-SA" sz="1800" dirty="0"/>
              <a:t>(۲) تقييم المؤسسة وبينتها الخاصة </a:t>
            </a:r>
            <a:endParaRPr lang="en-US" sz="1800" dirty="0"/>
          </a:p>
          <a:p>
            <a:pPr algn="r" rtl="1">
              <a:lnSpc>
                <a:spcPct val="200000"/>
              </a:lnSpc>
            </a:pPr>
            <a:r>
              <a:rPr lang="ar-SA" sz="1800" dirty="0"/>
              <a:t>۳) وضع اتجاه أو أهداف محددة </a:t>
            </a:r>
            <a:endParaRPr lang="en-US" sz="1800" dirty="0"/>
          </a:p>
          <a:p>
            <a:pPr algn="r" rtl="1">
              <a:lnSpc>
                <a:spcPct val="200000"/>
              </a:lnSpc>
            </a:pPr>
            <a:r>
              <a:rPr lang="ar-SA" sz="1800" dirty="0"/>
              <a:t>(٤) تحديد الإستراتيجيات المستخدمة في تحقيق هذه الأهداف.</a:t>
            </a:r>
            <a:endParaRPr lang="en-US" sz="1800" dirty="0"/>
          </a:p>
          <a:p>
            <a:pPr algn="r" rtl="1">
              <a:lnSpc>
                <a:spcPct val="200000"/>
              </a:lnSpc>
            </a:pPr>
            <a:r>
              <a:rPr lang="ar-SA" sz="1800" dirty="0"/>
              <a:t>إن عملية التخطيط الإستراتيجي المذكورة هنا مشتقة أساسا من الإطار الخاص بتحليل </a:t>
            </a:r>
            <a:r>
              <a:rPr lang="en-US" sz="1800" dirty="0"/>
              <a:t>SWOT</a:t>
            </a:r>
            <a:r>
              <a:rPr lang="ar-SA" sz="1800" dirty="0"/>
              <a:t> (نقاط القوة ، ونقاط الضعف ، والفرص ، والمخاطر) الذي يؤثر على أداء المؤسسة ، ولكنه أقل تنظيما . </a:t>
            </a:r>
            <a:endParaRPr lang="en-US" sz="1800" dirty="0"/>
          </a:p>
          <a:p>
            <a:pPr marL="109728" indent="0" algn="r" rtl="1">
              <a:buNone/>
            </a:pPr>
            <a:endParaRPr lang="en-US" sz="1800" b="1" u="sng" dirty="0"/>
          </a:p>
          <a:p>
            <a:pPr lvl="0" algn="r" rtl="1">
              <a:lnSpc>
                <a:spcPct val="150000"/>
              </a:lnSpc>
            </a:pPr>
            <a:endParaRPr lang="en-US" sz="2400" b="1" u="sng" dirty="0" smtClean="0"/>
          </a:p>
          <a:p>
            <a:pPr lvl="8" algn="r" rtl="1"/>
            <a:r>
              <a:rPr lang="ar-SA" sz="900" dirty="0" smtClean="0"/>
              <a:t> </a:t>
            </a:r>
            <a:endParaRPr lang="en-US" sz="900" dirty="0" smtClean="0"/>
          </a:p>
          <a:p>
            <a:pPr algn="just" rtl="1">
              <a:lnSpc>
                <a:spcPct val="150000"/>
              </a:lnSpc>
            </a:pPr>
            <a:endParaRPr lang="en-US" sz="1800" dirty="0"/>
          </a:p>
        </p:txBody>
      </p:sp>
      <p:sp>
        <p:nvSpPr>
          <p:cNvPr id="4" name="Slide Number Placeholder 3"/>
          <p:cNvSpPr>
            <a:spLocks noGrp="1"/>
          </p:cNvSpPr>
          <p:nvPr>
            <p:ph type="sldNum" sz="quarter" idx="12"/>
          </p:nvPr>
        </p:nvSpPr>
        <p:spPr/>
        <p:txBody>
          <a:bodyPr/>
          <a:lstStyle/>
          <a:p>
            <a:fld id="{B1369075-C674-4A2B-B15B-6029A747253B}" type="slidenum">
              <a:rPr lang="en-US" smtClean="0"/>
              <a:pPr/>
              <a:t>3</a:t>
            </a:fld>
            <a:endParaRPr lang="en-US"/>
          </a:p>
        </p:txBody>
      </p:sp>
      <p:sp>
        <p:nvSpPr>
          <p:cNvPr id="2" name="Title 1"/>
          <p:cNvSpPr>
            <a:spLocks noGrp="1"/>
          </p:cNvSpPr>
          <p:nvPr>
            <p:ph type="title"/>
          </p:nvPr>
        </p:nvSpPr>
        <p:spPr>
          <a:xfrm>
            <a:off x="838200" y="0"/>
            <a:ext cx="7315200" cy="838200"/>
          </a:xfrm>
          <a:solidFill>
            <a:srgbClr val="3366FF">
              <a:alpha val="43000"/>
            </a:srgbClr>
          </a:solidFill>
          <a:scene3d>
            <a:camera prst="orthographicFront"/>
            <a:lightRig rig="threePt" dir="t"/>
          </a:scene3d>
          <a:sp3d extrusionH="50800" contourW="25400">
            <a:bevelT w="139700" prst="relaxedInset"/>
          </a:sp3d>
        </p:spPr>
        <p:txBody>
          <a:bodyPr>
            <a:normAutofit/>
          </a:bodyPr>
          <a:lstStyle/>
          <a:p>
            <a:pPr lvl="0" algn="ctr" rtl="1"/>
            <a:r>
              <a:rPr lang="ar-SA" sz="3600" dirty="0">
                <a:effectLst/>
              </a:rPr>
              <a:t>خطوات التخطيط الاستراتيجي</a:t>
            </a:r>
            <a:endParaRPr lang="en-US" sz="3600" dirty="0">
              <a:effectLst/>
            </a:endParaRPr>
          </a:p>
        </p:txBody>
      </p:sp>
    </p:spTree>
  </p:cSld>
  <p:clrMapOvr>
    <a:masterClrMapping/>
  </p:clrMapOvr>
  <p:transition spd="slow" advTm="7000">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76400"/>
            <a:ext cx="8305800" cy="4449763"/>
          </a:xfrm>
          <a:solidFill>
            <a:schemeClr val="accent3">
              <a:lumMod val="20000"/>
              <a:lumOff val="80000"/>
            </a:schemeClr>
          </a:solidFill>
          <a:ln>
            <a:solidFill>
              <a:srgbClr val="FFC000"/>
            </a:solidFill>
          </a:ln>
        </p:spPr>
        <p:txBody>
          <a:bodyPr>
            <a:normAutofit/>
          </a:bodyPr>
          <a:lstStyle/>
          <a:p>
            <a:pPr algn="ctr" rtl="1">
              <a:lnSpc>
                <a:spcPct val="150000"/>
              </a:lnSpc>
            </a:pPr>
            <a:endParaRPr lang="en-US" sz="1400" b="1" dirty="0" smtClean="0"/>
          </a:p>
          <a:p>
            <a:pPr lvl="0" algn="just" rtl="1">
              <a:lnSpc>
                <a:spcPct val="150000"/>
              </a:lnSpc>
            </a:pPr>
            <a:endParaRPr lang="ar-IQ" sz="1800" b="1" dirty="0" smtClean="0">
              <a:solidFill>
                <a:srgbClr val="3333FF"/>
              </a:solidFill>
            </a:endParaRPr>
          </a:p>
          <a:p>
            <a:pPr lvl="0" algn="just" rtl="1">
              <a:lnSpc>
                <a:spcPct val="150000"/>
              </a:lnSpc>
            </a:pPr>
            <a:endParaRPr lang="ar-IQ" sz="2000" b="1" u="sng" dirty="0" smtClean="0">
              <a:solidFill>
                <a:srgbClr val="3333FF"/>
              </a:solidFill>
            </a:endParaRPr>
          </a:p>
          <a:p>
            <a:pPr lvl="0" algn="just" rtl="1">
              <a:lnSpc>
                <a:spcPct val="150000"/>
              </a:lnSpc>
            </a:pPr>
            <a:endParaRPr lang="en-US" sz="2000" b="1" u="sng" dirty="0">
              <a:solidFill>
                <a:srgbClr val="3333FF"/>
              </a:solidFill>
            </a:endParaRPr>
          </a:p>
          <a:p>
            <a:pPr algn="just" rtl="1">
              <a:lnSpc>
                <a:spcPct val="150000"/>
              </a:lnSpc>
            </a:pPr>
            <a:endParaRPr lang="ar-IQ" sz="1800" dirty="0" smtClean="0"/>
          </a:p>
          <a:p>
            <a:pPr algn="just" rtl="1">
              <a:lnSpc>
                <a:spcPct val="150000"/>
              </a:lnSpc>
            </a:pPr>
            <a:endParaRPr lang="ar-IQ" sz="1800" dirty="0"/>
          </a:p>
          <a:p>
            <a:pPr algn="just" rtl="1">
              <a:lnSpc>
                <a:spcPct val="150000"/>
              </a:lnSpc>
            </a:pPr>
            <a:endParaRPr lang="ar-IQ" sz="1800" dirty="0" smtClean="0"/>
          </a:p>
          <a:p>
            <a:pPr algn="just" rtl="1">
              <a:lnSpc>
                <a:spcPct val="150000"/>
              </a:lnSpc>
            </a:pPr>
            <a:endParaRPr lang="ar-IQ" sz="1800" dirty="0"/>
          </a:p>
          <a:p>
            <a:pPr algn="ctr" rtl="1">
              <a:lnSpc>
                <a:spcPct val="150000"/>
              </a:lnSpc>
            </a:pPr>
            <a:r>
              <a:rPr lang="ar-SA" sz="1800" b="1" dirty="0"/>
              <a:t>شكل يوضح (خطوات التخطيط الاستراتيجي )</a:t>
            </a:r>
            <a:endParaRPr lang="en-US" sz="1800" dirty="0"/>
          </a:p>
          <a:p>
            <a:pPr algn="ctr" rtl="1">
              <a:lnSpc>
                <a:spcPct val="150000"/>
              </a:lnSpc>
            </a:pPr>
            <a:endParaRPr lang="en-US" sz="1800" dirty="0"/>
          </a:p>
        </p:txBody>
      </p:sp>
      <p:sp>
        <p:nvSpPr>
          <p:cNvPr id="4" name="Slide Number Placeholder 3"/>
          <p:cNvSpPr>
            <a:spLocks noGrp="1"/>
          </p:cNvSpPr>
          <p:nvPr>
            <p:ph type="sldNum" sz="quarter" idx="12"/>
          </p:nvPr>
        </p:nvSpPr>
        <p:spPr/>
        <p:txBody>
          <a:bodyPr/>
          <a:lstStyle/>
          <a:p>
            <a:fld id="{B1369075-C674-4A2B-B15B-6029A747253B}" type="slidenum">
              <a:rPr lang="en-US" smtClean="0"/>
              <a:pPr/>
              <a:t>4</a:t>
            </a:fld>
            <a:endParaRPr lang="en-US"/>
          </a:p>
        </p:txBody>
      </p:sp>
      <p:sp>
        <p:nvSpPr>
          <p:cNvPr id="2" name="Title 1"/>
          <p:cNvSpPr>
            <a:spLocks noGrp="1"/>
          </p:cNvSpPr>
          <p:nvPr>
            <p:ph type="title"/>
          </p:nvPr>
        </p:nvSpPr>
        <p:spPr>
          <a:xfrm>
            <a:off x="990600" y="533400"/>
            <a:ext cx="7315200" cy="838200"/>
          </a:xfrm>
          <a:solidFill>
            <a:srgbClr val="3366FF">
              <a:alpha val="43000"/>
            </a:srgbClr>
          </a:solidFill>
          <a:scene3d>
            <a:camera prst="orthographicFront"/>
            <a:lightRig rig="threePt" dir="t"/>
          </a:scene3d>
          <a:sp3d extrusionH="50800" contourW="25400">
            <a:bevelT w="139700" prst="relaxedInset"/>
          </a:sp3d>
        </p:spPr>
        <p:txBody>
          <a:bodyPr>
            <a:normAutofit/>
          </a:bodyPr>
          <a:lstStyle/>
          <a:p>
            <a:pPr algn="ctr" rtl="1"/>
            <a:r>
              <a:rPr lang="ar-SA" sz="3200" dirty="0">
                <a:solidFill>
                  <a:srgbClr val="FF0000"/>
                </a:solidFill>
                <a:effectLst/>
              </a:rPr>
              <a:t>خطوات التخطيط الاستراتيجي</a:t>
            </a:r>
            <a:endParaRPr lang="en-US" sz="3200" dirty="0">
              <a:solidFill>
                <a:srgbClr val="FF0000"/>
              </a:solidFill>
              <a:effectLst>
                <a:outerShdw blurRad="38100" dist="38100" dir="2700000" algn="tl">
                  <a:srgbClr val="000000">
                    <a:alpha val="43137"/>
                  </a:srgbClr>
                </a:outerShdw>
              </a:effectLst>
            </a:endParaRPr>
          </a:p>
        </p:txBody>
      </p:sp>
      <p:sp>
        <p:nvSpPr>
          <p:cNvPr id="33" name="Rounded Rectangle 32"/>
          <p:cNvSpPr/>
          <p:nvPr/>
        </p:nvSpPr>
        <p:spPr>
          <a:xfrm>
            <a:off x="5105400" y="2525486"/>
            <a:ext cx="1905000" cy="8382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rtl="1"/>
            <a:r>
              <a:rPr lang="ar-IQ" b="1" dirty="0"/>
              <a:t>1-تحديد مهمة </a:t>
            </a:r>
            <a:endParaRPr lang="en-US" dirty="0"/>
          </a:p>
          <a:p>
            <a:pPr algn="ctr"/>
            <a:r>
              <a:rPr lang="ar-IQ" b="1" dirty="0"/>
              <a:t>المؤسسة</a:t>
            </a:r>
            <a:endParaRPr lang="en-US" dirty="0"/>
          </a:p>
        </p:txBody>
      </p:sp>
      <p:sp>
        <p:nvSpPr>
          <p:cNvPr id="34" name="Rounded Rectangle 33"/>
          <p:cNvSpPr/>
          <p:nvPr/>
        </p:nvSpPr>
        <p:spPr>
          <a:xfrm>
            <a:off x="2175164" y="2449286"/>
            <a:ext cx="1828800" cy="9144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rtl="1"/>
            <a:r>
              <a:rPr lang="ar-IQ" b="1" dirty="0"/>
              <a:t>2-تقييم المؤسسة </a:t>
            </a:r>
            <a:endParaRPr lang="en-US" dirty="0"/>
          </a:p>
          <a:p>
            <a:pPr algn="ctr"/>
            <a:r>
              <a:rPr lang="ar-IQ" b="1" dirty="0"/>
              <a:t>وبيئتها الخاصة</a:t>
            </a:r>
            <a:endParaRPr lang="en-US" dirty="0"/>
          </a:p>
        </p:txBody>
      </p:sp>
      <p:sp>
        <p:nvSpPr>
          <p:cNvPr id="35" name="Rounded Rectangle 34"/>
          <p:cNvSpPr/>
          <p:nvPr/>
        </p:nvSpPr>
        <p:spPr>
          <a:xfrm>
            <a:off x="2175164" y="4038600"/>
            <a:ext cx="1752600" cy="9906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rtl="1"/>
            <a:r>
              <a:rPr lang="ar-IQ" b="1" dirty="0" smtClean="0"/>
              <a:t>4-تحديد </a:t>
            </a:r>
            <a:r>
              <a:rPr lang="ar-IQ" b="1" dirty="0"/>
              <a:t>الاستراتيجيات في تحقيق الاهداف</a:t>
            </a:r>
            <a:endParaRPr lang="en-US" dirty="0"/>
          </a:p>
        </p:txBody>
      </p:sp>
      <p:sp>
        <p:nvSpPr>
          <p:cNvPr id="36" name="Rounded Rectangle 35"/>
          <p:cNvSpPr/>
          <p:nvPr/>
        </p:nvSpPr>
        <p:spPr>
          <a:xfrm>
            <a:off x="5270665" y="4038600"/>
            <a:ext cx="1752600" cy="990600"/>
          </a:xfrm>
          <a:prstGeom prst="roundRect">
            <a:avLst/>
          </a:prstGeom>
        </p:spPr>
        <p:style>
          <a:lnRef idx="3">
            <a:schemeClr val="lt1"/>
          </a:lnRef>
          <a:fillRef idx="1">
            <a:schemeClr val="accent3"/>
          </a:fillRef>
          <a:effectRef idx="1">
            <a:schemeClr val="accent3"/>
          </a:effectRef>
          <a:fontRef idx="minor">
            <a:schemeClr val="lt1"/>
          </a:fontRef>
        </p:style>
        <p:txBody>
          <a:bodyPr rtlCol="0" anchor="ctr"/>
          <a:lstStyle/>
          <a:p>
            <a:pPr algn="ctr" rtl="1"/>
            <a:r>
              <a:rPr lang="ar-IQ" b="1" dirty="0"/>
              <a:t>3-وضع اتجاه او اهداف محددة </a:t>
            </a:r>
            <a:endParaRPr lang="en-US" dirty="0"/>
          </a:p>
        </p:txBody>
      </p:sp>
      <p:sp>
        <p:nvSpPr>
          <p:cNvPr id="37" name="Quad Arrow 36"/>
          <p:cNvSpPr/>
          <p:nvPr/>
        </p:nvSpPr>
        <p:spPr>
          <a:xfrm>
            <a:off x="3810001" y="2615045"/>
            <a:ext cx="1524000" cy="2109355"/>
          </a:xfrm>
          <a:prstGeom prst="quad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advTm="7000">
        <p14:ripple/>
      </p:transition>
    </mc:Choice>
    <mc:Fallback xmlns="">
      <p:transition spd="slow" advTm="700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20000"/>
                <a:lumOff val="80000"/>
              </a:schemeClr>
            </a:gs>
            <a:gs pos="17999">
              <a:srgbClr val="FEE7F2"/>
            </a:gs>
            <a:gs pos="36000">
              <a:srgbClr val="FAC77D"/>
            </a:gs>
            <a:gs pos="61000">
              <a:srgbClr val="FBA97D"/>
            </a:gs>
            <a:gs pos="82001">
              <a:srgbClr val="FBD49C"/>
            </a:gs>
            <a:gs pos="100000">
              <a:srgbClr val="FEE7F2"/>
            </a:gs>
          </a:gsLst>
          <a:lin ang="5400000" scaled="0"/>
        </a:gradFill>
        <a:effectLst/>
      </p:bgPr>
    </p:bg>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B1369075-C674-4A2B-B15B-6029A747253B}" type="slidenum">
              <a:rPr lang="en-US" smtClean="0"/>
              <a:pPr/>
              <a:t>5</a:t>
            </a:fld>
            <a:endParaRPr lang="en-US"/>
          </a:p>
        </p:txBody>
      </p:sp>
      <p:sp>
        <p:nvSpPr>
          <p:cNvPr id="5" name="Content Placeholder 4"/>
          <p:cNvSpPr>
            <a:spLocks noGrp="1"/>
          </p:cNvSpPr>
          <p:nvPr>
            <p:ph idx="1"/>
          </p:nvPr>
        </p:nvSpPr>
        <p:spPr>
          <a:xfrm>
            <a:off x="381000" y="1447800"/>
            <a:ext cx="8305800" cy="4800600"/>
          </a:xfrm>
          <a:ln>
            <a:solidFill>
              <a:srgbClr val="3333FF"/>
            </a:solidFill>
          </a:ln>
        </p:spPr>
        <p:style>
          <a:lnRef idx="2">
            <a:schemeClr val="accent2"/>
          </a:lnRef>
          <a:fillRef idx="1">
            <a:schemeClr val="lt1"/>
          </a:fillRef>
          <a:effectRef idx="0">
            <a:schemeClr val="accent2"/>
          </a:effectRef>
          <a:fontRef idx="minor">
            <a:schemeClr val="dk1"/>
          </a:fontRef>
        </p:style>
        <p:txBody>
          <a:bodyPr>
            <a:normAutofit/>
          </a:bodyPr>
          <a:lstStyle/>
          <a:p>
            <a:pPr algn="r" rtl="1"/>
            <a:r>
              <a:rPr lang="ar-SA" b="1" dirty="0" smtClean="0"/>
              <a:t> </a:t>
            </a:r>
            <a:r>
              <a:rPr lang="ar-SA" sz="2000" dirty="0" smtClean="0"/>
              <a:t>ان </a:t>
            </a:r>
            <a:r>
              <a:rPr lang="ar-SA" sz="2000" b="1" u="sng" dirty="0">
                <a:solidFill>
                  <a:schemeClr val="accent3"/>
                </a:solidFill>
              </a:rPr>
              <a:t>مفهوم ادارة الموارد البشرية </a:t>
            </a:r>
            <a:r>
              <a:rPr lang="ar-SA" sz="2000" b="1" u="sng" dirty="0" smtClean="0">
                <a:solidFill>
                  <a:schemeClr val="accent3"/>
                </a:solidFill>
              </a:rPr>
              <a:t>الاستراتيجية</a:t>
            </a:r>
            <a:r>
              <a:rPr lang="ar-IQ" sz="2000" b="1" u="sng" dirty="0" smtClean="0">
                <a:solidFill>
                  <a:schemeClr val="accent3"/>
                </a:solidFill>
              </a:rPr>
              <a:t>:</a:t>
            </a:r>
          </a:p>
          <a:p>
            <a:pPr marL="109728" indent="0" algn="just" rtl="1">
              <a:lnSpc>
                <a:spcPct val="150000"/>
              </a:lnSpc>
              <a:buNone/>
            </a:pPr>
            <a:r>
              <a:rPr lang="ar-SA" sz="2000" dirty="0" smtClean="0"/>
              <a:t> </a:t>
            </a:r>
            <a:r>
              <a:rPr lang="ar-SA" sz="2000" dirty="0"/>
              <a:t>يشير الى ان المورد البشري للمنظمة هو مورد استراتيجي لتحقيق الميزة التنافسية  وذلك  من خلال تركيزها على الافعال التي تميز المنظمة عن غيرها من </a:t>
            </a:r>
            <a:r>
              <a:rPr lang="ar-SA" sz="2000" dirty="0" smtClean="0"/>
              <a:t>المنافسين</a:t>
            </a:r>
            <a:r>
              <a:rPr lang="ar-IQ" sz="2000" dirty="0" smtClean="0"/>
              <a:t>.</a:t>
            </a:r>
          </a:p>
          <a:p>
            <a:pPr algn="r" rtl="1"/>
            <a:r>
              <a:rPr lang="ar-SA" sz="2000" b="1" dirty="0">
                <a:solidFill>
                  <a:srgbClr val="FF0000"/>
                </a:solidFill>
              </a:rPr>
              <a:t>ادارة الموارد البشرية والذي يتضمن على الاقل اربعة عناصر أساسية هي: </a:t>
            </a:r>
            <a:endParaRPr lang="en-US" sz="2000" b="1" dirty="0">
              <a:solidFill>
                <a:srgbClr val="FF0000"/>
              </a:solidFill>
            </a:endParaRPr>
          </a:p>
          <a:p>
            <a:pPr marL="566928" lvl="0" indent="-457200" algn="r" rtl="1">
              <a:buFont typeface="+mj-lt"/>
              <a:buAutoNum type="arabicPeriod"/>
            </a:pPr>
            <a:r>
              <a:rPr lang="ar-SA" sz="2000" dirty="0"/>
              <a:t>الموارد البشرية للمنظمة بوصفها مصدر أساسي للميزة التنافسية.</a:t>
            </a:r>
            <a:endParaRPr lang="en-US" sz="2000" dirty="0"/>
          </a:p>
          <a:p>
            <a:pPr marL="566928" lvl="0" indent="-457200" algn="r" rtl="1">
              <a:buFont typeface="+mj-lt"/>
              <a:buAutoNum type="arabicPeriod"/>
            </a:pPr>
            <a:r>
              <a:rPr lang="ar-SA" sz="2000" dirty="0"/>
              <a:t>مفهوم الانشطة هو برامج وسياسات وممارسات يستطيع من خلالها المورد البشري ان يصل الى تحقيق الميزة التنافسية.</a:t>
            </a:r>
            <a:endParaRPr lang="en-US" sz="2000" dirty="0"/>
          </a:p>
          <a:p>
            <a:pPr marL="566928" lvl="0" indent="-457200" algn="r" rtl="1">
              <a:buFont typeface="+mj-lt"/>
              <a:buAutoNum type="arabicPeriod"/>
            </a:pPr>
            <a:r>
              <a:rPr lang="ar-SA" sz="2000" dirty="0"/>
              <a:t> ان كلمة نمط أو خطة يقصد فيها عملية وهدف استراتيجة المنظمة.</a:t>
            </a:r>
            <a:endParaRPr lang="en-US" sz="2000" dirty="0"/>
          </a:p>
          <a:p>
            <a:pPr marL="566928" lvl="0" indent="-457200" algn="r" rtl="1">
              <a:buFont typeface="+mj-lt"/>
              <a:buAutoNum type="arabicPeriod"/>
            </a:pPr>
            <a:r>
              <a:rPr lang="ar-SA" sz="2000" dirty="0"/>
              <a:t>ان الموارد البشرية والممارسات والنمط المخطط كلها هادفة وذات غرض ومغزى ومتجه نحو تحقيق الأهداف التنظيمية.  </a:t>
            </a:r>
            <a:endParaRPr lang="en-US" sz="2000" dirty="0"/>
          </a:p>
          <a:p>
            <a:pPr rtl="1"/>
            <a:r>
              <a:rPr lang="ar-SA" sz="2000" dirty="0"/>
              <a:t> </a:t>
            </a:r>
            <a:endParaRPr lang="en-US" sz="2000" dirty="0"/>
          </a:p>
          <a:p>
            <a:pPr marL="109728" indent="0" algn="just" rtl="1">
              <a:lnSpc>
                <a:spcPct val="150000"/>
              </a:lnSpc>
              <a:buNone/>
            </a:pPr>
            <a:endParaRPr lang="ar-IQ" sz="2000" dirty="0" smtClean="0">
              <a:solidFill>
                <a:srgbClr val="3333FF"/>
              </a:solidFill>
            </a:endParaRPr>
          </a:p>
          <a:p>
            <a:pPr algn="just" rtl="1">
              <a:lnSpc>
                <a:spcPct val="150000"/>
              </a:lnSpc>
            </a:pPr>
            <a:endParaRPr lang="ar-IQ" sz="2000" dirty="0">
              <a:solidFill>
                <a:srgbClr val="3333FF"/>
              </a:solidFill>
            </a:endParaRPr>
          </a:p>
          <a:p>
            <a:pPr algn="just" rtl="1">
              <a:lnSpc>
                <a:spcPct val="150000"/>
              </a:lnSpc>
            </a:pPr>
            <a:endParaRPr lang="en-US" sz="2000" dirty="0">
              <a:solidFill>
                <a:srgbClr val="3333FF"/>
              </a:solidFill>
            </a:endParaRPr>
          </a:p>
        </p:txBody>
      </p:sp>
      <p:sp>
        <p:nvSpPr>
          <p:cNvPr id="8" name="Title 1"/>
          <p:cNvSpPr txBox="1">
            <a:spLocks/>
          </p:cNvSpPr>
          <p:nvPr/>
        </p:nvSpPr>
        <p:spPr>
          <a:xfrm>
            <a:off x="990600" y="340426"/>
            <a:ext cx="7315200" cy="838200"/>
          </a:xfrm>
          <a:prstGeom prst="rect">
            <a:avLst/>
          </a:prstGeom>
        </p:spPr>
        <p:style>
          <a:lnRef idx="3">
            <a:schemeClr val="lt1"/>
          </a:lnRef>
          <a:fillRef idx="1">
            <a:schemeClr val="accent5"/>
          </a:fillRef>
          <a:effectRef idx="1">
            <a:schemeClr val="accent5"/>
          </a:effectRef>
          <a:fontRef idx="minor">
            <a:schemeClr val="lt1"/>
          </a:fontRef>
        </p:style>
        <p:txBody>
          <a:bodyPr vert="horz" rtlCol="0" anchor="ctr">
            <a:norm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lvl="0" algn="ctr" rtl="1">
              <a:spcBef>
                <a:spcPct val="0"/>
              </a:spcBef>
            </a:pPr>
            <a:r>
              <a:rPr lang="en-US" sz="3600" b="1" dirty="0"/>
              <a:t> </a:t>
            </a:r>
            <a:r>
              <a:rPr lang="ar-SA" sz="3600" b="1" dirty="0"/>
              <a:t>مفهوم الموارد البشرية الاستراتيجية</a:t>
            </a:r>
            <a:endParaRPr kumimoji="0" lang="en-US" sz="3600" b="1" i="0" u="none" strike="noStrike" kern="1200" normalizeH="0" baseline="0" noProof="0" dirty="0">
              <a:ln/>
              <a:solidFill>
                <a:schemeClr val="bg2">
                  <a:lumMod val="50000"/>
                </a:schemeClr>
              </a:solidFill>
              <a:uLnTx/>
              <a:uFillTx/>
              <a:latin typeface="+mj-lt"/>
              <a:ea typeface="+mj-ea"/>
              <a:cs typeface="+mj-cs"/>
            </a:endParaRPr>
          </a:p>
        </p:txBody>
      </p:sp>
    </p:spTree>
  </p:cSld>
  <p:clrMapOvr>
    <a:masterClrMapping/>
  </p:clrMapOvr>
  <p:transition spd="slow" advTm="5000">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071872"/>
          </a:xfrm>
        </p:spPr>
        <p:txBody>
          <a:bodyPr>
            <a:normAutofit/>
          </a:bodyPr>
          <a:lstStyle/>
          <a:p>
            <a:pPr rtl="1"/>
            <a:r>
              <a:rPr lang="ar-SA" sz="1800" dirty="0"/>
              <a:t> </a:t>
            </a:r>
            <a:endParaRPr lang="en-US" sz="1800" dirty="0"/>
          </a:p>
          <a:p>
            <a:pPr algn="r" rtl="1"/>
            <a:r>
              <a:rPr lang="ar-SA" sz="1800" b="1" dirty="0">
                <a:solidFill>
                  <a:srgbClr val="FF0000"/>
                </a:solidFill>
              </a:rPr>
              <a:t>تركز ادارة الموارد البشرية التقليدية على الجوانب التشغيلة والادارية في حين تركز     (</a:t>
            </a:r>
            <a:r>
              <a:rPr lang="en-US" sz="1800" b="1" dirty="0">
                <a:solidFill>
                  <a:srgbClr val="FF0000"/>
                </a:solidFill>
              </a:rPr>
              <a:t>SHRM</a:t>
            </a:r>
            <a:r>
              <a:rPr lang="ar-SA" sz="1800" b="1" dirty="0">
                <a:solidFill>
                  <a:srgbClr val="FF0000"/>
                </a:solidFill>
              </a:rPr>
              <a:t>) </a:t>
            </a:r>
            <a:r>
              <a:rPr lang="ar-SA" sz="1800" b="1" dirty="0" smtClean="0">
                <a:solidFill>
                  <a:srgbClr val="FF0000"/>
                </a:solidFill>
              </a:rPr>
              <a:t>(على </a:t>
            </a:r>
            <a:r>
              <a:rPr lang="ar-SA" sz="1800" b="1" dirty="0">
                <a:solidFill>
                  <a:srgbClr val="FF0000"/>
                </a:solidFill>
              </a:rPr>
              <a:t>الجوانب الاستراتيجية لعمل المنظمة. </a:t>
            </a:r>
            <a:endParaRPr lang="ar-IQ" sz="1800" b="1" dirty="0">
              <a:solidFill>
                <a:srgbClr val="FF0000"/>
              </a:solidFill>
            </a:endParaRPr>
          </a:p>
          <a:p>
            <a:pPr algn="r" rtl="1"/>
            <a:r>
              <a:rPr lang="ar-SA" sz="1800" dirty="0" smtClean="0"/>
              <a:t>1- </a:t>
            </a:r>
            <a:r>
              <a:rPr lang="ar-SA" sz="1800" dirty="0"/>
              <a:t>تهتم ادارة الموارد البشرية التقليدية بالمشكلات المرتبطة بالافراد العاملين في حين تهتم (</a:t>
            </a:r>
            <a:r>
              <a:rPr lang="en-US" sz="1800" dirty="0"/>
              <a:t>SHRM</a:t>
            </a:r>
            <a:r>
              <a:rPr lang="ar-SA" sz="1800" dirty="0"/>
              <a:t>) بالقضايا والمشكلات المرتبطة برسالة ورؤية المنظمة.</a:t>
            </a:r>
            <a:endParaRPr lang="en-US" sz="1800" dirty="0"/>
          </a:p>
          <a:p>
            <a:pPr algn="r" rtl="1"/>
            <a:r>
              <a:rPr lang="ar-SA" sz="1800" dirty="0"/>
              <a:t> 2-عمودياً، تستلزم ادارة الموارد البشرية التقليدية تحقيق الترابط بين ممارسات ادارة الموارد البشرية واهداف المنظمة، في حين تستلزم (</a:t>
            </a:r>
            <a:r>
              <a:rPr lang="en-US" sz="1800" dirty="0"/>
              <a:t>SHRM</a:t>
            </a:r>
            <a:r>
              <a:rPr lang="ar-SA" sz="1800" dirty="0"/>
              <a:t>) تحقيق الترابط بين ممارسات ادارة الموارد البشرية وعمليات الادارة الاستراتيجية للمنظمة.</a:t>
            </a:r>
            <a:endParaRPr lang="en-US" sz="1800" dirty="0"/>
          </a:p>
          <a:p>
            <a:pPr algn="r" rtl="1"/>
            <a:r>
              <a:rPr lang="ar-SA" sz="1800" dirty="0"/>
              <a:t> 3- افقياً ، تركز ادارة الموارد البشرية على ممارسات الموارد البشرية بشكل مستقل ، في حين تركز (</a:t>
            </a:r>
            <a:r>
              <a:rPr lang="en-US" sz="1800" dirty="0"/>
              <a:t>SHRM</a:t>
            </a:r>
            <a:r>
              <a:rPr lang="ar-SA" sz="1800" dirty="0"/>
              <a:t>) على تحقيق التناسق والتلائم ما بين ممارسات الموارد البشرية . </a:t>
            </a:r>
            <a:endParaRPr lang="en-US" sz="1800" dirty="0"/>
          </a:p>
          <a:p>
            <a:pPr algn="r" rtl="1"/>
            <a:r>
              <a:rPr lang="ar-SA" sz="1800" dirty="0"/>
              <a:t>4-تهتم إدارة الموارد البشرية التقليدية بالقضايا الجزئية لعمل المنظمة (</a:t>
            </a:r>
            <a:r>
              <a:rPr lang="en-US" sz="1800" dirty="0"/>
              <a:t>Micro</a:t>
            </a:r>
            <a:r>
              <a:rPr lang="ar-SA" sz="1800" dirty="0"/>
              <a:t>)</a:t>
            </a:r>
            <a:endParaRPr lang="en-US" sz="1800" dirty="0"/>
          </a:p>
          <a:p>
            <a:pPr algn="r" rtl="1"/>
            <a:r>
              <a:rPr lang="ar-SA" sz="1800" dirty="0"/>
              <a:t>وتركز على اداء الفرد في حين تهتم (</a:t>
            </a:r>
            <a:r>
              <a:rPr lang="en-US" sz="1800" dirty="0"/>
              <a:t>SHRM</a:t>
            </a:r>
            <a:r>
              <a:rPr lang="ar-SA" sz="1800" dirty="0"/>
              <a:t>) بالقضايا الكلية لعمل المنظمة (</a:t>
            </a:r>
            <a:r>
              <a:rPr lang="en-US" sz="1800" dirty="0"/>
              <a:t>Macro</a:t>
            </a:r>
            <a:r>
              <a:rPr lang="ar-SA" sz="1800" dirty="0"/>
              <a:t>) وتركز على اداء المنظمة.</a:t>
            </a:r>
            <a:endParaRPr lang="en-US" sz="1800" dirty="0"/>
          </a:p>
          <a:p>
            <a:pPr algn="r" rtl="1"/>
            <a:r>
              <a:rPr lang="ar-SA" sz="1800" dirty="0"/>
              <a:t> 5- تعكس إدارة الموارد البشرية التقليدية الكفاءة التشغيلية للافراد العاملين اما (</a:t>
            </a:r>
            <a:r>
              <a:rPr lang="en-US" sz="1800" dirty="0"/>
              <a:t>SHRM</a:t>
            </a:r>
            <a:r>
              <a:rPr lang="ar-SA" sz="1800" dirty="0"/>
              <a:t>) تعكس الكفاءة الادارية للمنظمة ككل. </a:t>
            </a:r>
            <a:endParaRPr lang="en-US" sz="1800" dirty="0"/>
          </a:p>
          <a:p>
            <a:pPr algn="r" rtl="1"/>
            <a:endParaRPr lang="en-US" sz="1800" u="sng" dirty="0">
              <a:solidFill>
                <a:schemeClr val="bg2">
                  <a:lumMod val="25000"/>
                </a:schemeClr>
              </a:solidFill>
            </a:endParaRPr>
          </a:p>
        </p:txBody>
      </p:sp>
      <p:sp>
        <p:nvSpPr>
          <p:cNvPr id="4" name="Slide Number Placeholder 3"/>
          <p:cNvSpPr>
            <a:spLocks noGrp="1"/>
          </p:cNvSpPr>
          <p:nvPr>
            <p:ph type="sldNum" sz="quarter" idx="12"/>
          </p:nvPr>
        </p:nvSpPr>
        <p:spPr/>
        <p:txBody>
          <a:bodyPr/>
          <a:lstStyle/>
          <a:p>
            <a:fld id="{B1369075-C674-4A2B-B15B-6029A747253B}" type="slidenum">
              <a:rPr lang="en-US" smtClean="0"/>
              <a:pPr/>
              <a:t>6</a:t>
            </a:fld>
            <a:endParaRPr lang="en-US"/>
          </a:p>
        </p:txBody>
      </p:sp>
      <p:sp>
        <p:nvSpPr>
          <p:cNvPr id="2" name="Title 1"/>
          <p:cNvSpPr>
            <a:spLocks noGrp="1"/>
          </p:cNvSpPr>
          <p:nvPr>
            <p:ph type="title"/>
          </p:nvPr>
        </p:nvSpPr>
        <p:spPr>
          <a:solidFill>
            <a:srgbClr val="FFC000">
              <a:alpha val="46000"/>
            </a:srgbClr>
          </a:solidFill>
          <a:scene3d>
            <a:camera prst="orthographicFront"/>
            <a:lightRig rig="soft" dir="t"/>
          </a:scene3d>
          <a:sp3d extrusionH="88900" contourW="19050">
            <a:bevelT w="171450" prst="relaxedInset"/>
          </a:sp3d>
        </p:spPr>
        <p:txBody>
          <a:bodyPr>
            <a:normAutofit/>
            <a:scene3d>
              <a:camera prst="orthographicFront"/>
              <a:lightRig rig="soft" dir="t"/>
            </a:scene3d>
            <a:sp3d prstMaterial="softEdge">
              <a:bevelT w="25400" h="25400"/>
            </a:sp3d>
          </a:bodyPr>
          <a:lstStyle/>
          <a:p>
            <a:pPr algn="ctr" rtl="1"/>
            <a:r>
              <a:rPr lang="en-US" sz="3600" dirty="0">
                <a:effectLst/>
              </a:rPr>
              <a:t> </a:t>
            </a:r>
            <a:r>
              <a:rPr lang="ar-SA" sz="3600" dirty="0">
                <a:solidFill>
                  <a:srgbClr val="3333FF"/>
                </a:solidFill>
                <a:effectLst/>
              </a:rPr>
              <a:t>دور الموارد البشرية الاستراتيجية </a:t>
            </a:r>
            <a:endParaRPr lang="en-US" sz="3600" dirty="0">
              <a:solidFill>
                <a:srgbClr val="3333FF"/>
              </a:solidFill>
              <a:effectLst/>
            </a:endParaRPr>
          </a:p>
        </p:txBody>
      </p:sp>
    </p:spTree>
  </p:cSld>
  <p:clrMapOvr>
    <a:masterClrMapping/>
  </p:clrMapOvr>
  <p:transition spd="slow" advTm="7000">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20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81328"/>
            <a:ext cx="8229600" cy="5071872"/>
          </a:xfrm>
        </p:spPr>
        <p:txBody>
          <a:bodyPr>
            <a:normAutofit/>
          </a:bodyPr>
          <a:lstStyle/>
          <a:p>
            <a:pPr algn="r" rtl="1"/>
            <a:r>
              <a:rPr lang="ar-SA" sz="1800" dirty="0"/>
              <a:t> </a:t>
            </a:r>
            <a:r>
              <a:rPr lang="ar-SA" sz="2000" b="1" dirty="0">
                <a:solidFill>
                  <a:schemeClr val="accent3"/>
                </a:solidFill>
              </a:rPr>
              <a:t>وهناك العديد من الأسباب والعوامل للاهتمام بهذا الدور ومن هذه الأسباب</a:t>
            </a:r>
            <a:r>
              <a:rPr lang="ar-SA" sz="2000" b="1" dirty="0" smtClean="0">
                <a:solidFill>
                  <a:schemeClr val="accent3"/>
                </a:solidFill>
              </a:rPr>
              <a:t>:</a:t>
            </a:r>
            <a:endParaRPr lang="ar-IQ" sz="2000" b="1" dirty="0" smtClean="0">
              <a:solidFill>
                <a:schemeClr val="accent3"/>
              </a:solidFill>
            </a:endParaRPr>
          </a:p>
          <a:p>
            <a:pPr rtl="1"/>
            <a:r>
              <a:rPr lang="ar-SA" sz="2000" dirty="0"/>
              <a:t> </a:t>
            </a:r>
            <a:endParaRPr lang="en-US" sz="2000" dirty="0"/>
          </a:p>
          <a:p>
            <a:pPr algn="r" rtl="1"/>
            <a:r>
              <a:rPr lang="ar-SA" sz="2000" dirty="0"/>
              <a:t>1-التغيرات البيئية الخارجية والتحديات الاستراتيجية العديدة التي تواجهها المنظمات.</a:t>
            </a:r>
            <a:endParaRPr lang="en-US" sz="2000" dirty="0"/>
          </a:p>
          <a:p>
            <a:pPr algn="r" rtl="1"/>
            <a:r>
              <a:rPr lang="ar-SA" sz="2000" dirty="0"/>
              <a:t>2- الاهتمام بأداء المنظمة ومحاولة الوصول إلى الأداء المتصير ممن خلال توافر موارد بشرية ذات كفاءات محورية لديها الحافزية لإعطاء المنظمة ذلك الأداء المتميز. </a:t>
            </a:r>
            <a:endParaRPr lang="en-US" sz="2000" dirty="0"/>
          </a:p>
          <a:p>
            <a:pPr algn="r" rtl="1"/>
            <a:r>
              <a:rPr lang="ar-SA" sz="2000" dirty="0"/>
              <a:t>3-الاهتمام المتزايد بمفهوم رأس المال البشري الذي يمثل القيمة الكلية الإجمالية للموارد البشرية التي تمتلكها المنظمة والتي تشمل القدرات والخبرات والمؤهلات والمهارات التي يمتلكها العاملون في المنظمة مما ينعكس على إدارة الموارد البشرية من منطلق الاهتمام بعملية الاستقطاب ،والتوظيف والتدريب والتطوير وتنمية القدرات، وتحفيز الإدارة، وتقويم الأداء.</a:t>
            </a:r>
            <a:endParaRPr lang="en-US" sz="2000" dirty="0"/>
          </a:p>
          <a:p>
            <a:pPr algn="r" rtl="1"/>
            <a:r>
              <a:rPr lang="ar-SA" sz="2000" dirty="0"/>
              <a:t>4-السعي نحو ما يسمى بالمنظمات ذات الأداء المرتفع، إذ إن إحدى المدخلات الرئيسة للوصول إلى هذا الأداء المرتفع هو مدى كفاءة وفاعلية إدارة الموارد البشرية فيما يختص بالقيام بوظائفها ومهامها وحسن استثمار هذه الموارد، وإدارة المنظمة بأفضل العناصر البشرية والعمل معاً كفريق واحد. </a:t>
            </a:r>
            <a:endParaRPr lang="en-US" sz="2000" dirty="0"/>
          </a:p>
          <a:p>
            <a:pPr algn="r" rtl="1"/>
            <a:endParaRPr lang="en-US" sz="2000" b="1" dirty="0">
              <a:solidFill>
                <a:schemeClr val="accent3"/>
              </a:solidFill>
            </a:endParaRPr>
          </a:p>
        </p:txBody>
      </p:sp>
      <p:sp>
        <p:nvSpPr>
          <p:cNvPr id="4" name="Slide Number Placeholder 3"/>
          <p:cNvSpPr>
            <a:spLocks noGrp="1"/>
          </p:cNvSpPr>
          <p:nvPr>
            <p:ph type="sldNum" sz="quarter" idx="12"/>
          </p:nvPr>
        </p:nvSpPr>
        <p:spPr/>
        <p:txBody>
          <a:bodyPr/>
          <a:lstStyle/>
          <a:p>
            <a:fld id="{B1369075-C674-4A2B-B15B-6029A747253B}" type="slidenum">
              <a:rPr lang="en-US" smtClean="0"/>
              <a:pPr/>
              <a:t>7</a:t>
            </a:fld>
            <a:endParaRPr lang="en-US"/>
          </a:p>
        </p:txBody>
      </p:sp>
      <p:sp>
        <p:nvSpPr>
          <p:cNvPr id="2" name="Title 1"/>
          <p:cNvSpPr>
            <a:spLocks noGrp="1"/>
          </p:cNvSpPr>
          <p:nvPr>
            <p:ph type="title"/>
          </p:nvPr>
        </p:nvSpPr>
        <p:spPr>
          <a:solidFill>
            <a:srgbClr val="FFC000">
              <a:alpha val="46000"/>
            </a:srgbClr>
          </a:solidFill>
          <a:scene3d>
            <a:camera prst="orthographicFront"/>
            <a:lightRig rig="soft" dir="t"/>
          </a:scene3d>
          <a:sp3d extrusionH="88900" contourW="19050">
            <a:bevelT w="171450" prst="relaxedInset"/>
          </a:sp3d>
        </p:spPr>
        <p:txBody>
          <a:bodyPr>
            <a:normAutofit/>
            <a:scene3d>
              <a:camera prst="orthographicFront"/>
              <a:lightRig rig="soft" dir="t"/>
            </a:scene3d>
            <a:sp3d prstMaterial="softEdge">
              <a:bevelT w="25400" h="25400"/>
            </a:sp3d>
          </a:bodyPr>
          <a:lstStyle/>
          <a:p>
            <a:pPr algn="ctr" rtl="1"/>
            <a:r>
              <a:rPr lang="en-US" sz="3600" dirty="0">
                <a:effectLst/>
              </a:rPr>
              <a:t> </a:t>
            </a:r>
            <a:r>
              <a:rPr lang="ar-SA" sz="3200" dirty="0">
                <a:solidFill>
                  <a:schemeClr val="accent4"/>
                </a:solidFill>
                <a:effectLst/>
              </a:rPr>
              <a:t>الدور الاستراتيجي لإدارة الموارد </a:t>
            </a:r>
            <a:r>
              <a:rPr lang="ar-SA" sz="3200" dirty="0" smtClean="0">
                <a:solidFill>
                  <a:schemeClr val="accent4"/>
                </a:solidFill>
                <a:effectLst/>
              </a:rPr>
              <a:t>البشرية</a:t>
            </a:r>
            <a:endParaRPr lang="en-US" sz="3200" dirty="0">
              <a:solidFill>
                <a:schemeClr val="accent4"/>
              </a:solidFill>
              <a:effectLst/>
            </a:endParaRPr>
          </a:p>
        </p:txBody>
      </p:sp>
    </p:spTree>
    <p:extLst>
      <p:ext uri="{BB962C8B-B14F-4D97-AF65-F5344CB8AC3E}">
        <p14:creationId xmlns:p14="http://schemas.microsoft.com/office/powerpoint/2010/main" val="3221519293"/>
      </p:ext>
    </p:extLst>
  </p:cSld>
  <p:clrMapOvr>
    <a:masterClrMapping/>
  </p:clrMapOvr>
  <p:transition spd="slow" advTm="7000">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gradFill>
          <a:gsLst>
            <a:gs pos="12000">
              <a:srgbClr val="FFC000">
                <a:alpha val="92000"/>
              </a:srgbClr>
            </a:gs>
            <a:gs pos="53000">
              <a:srgbClr val="D4DEFF"/>
            </a:gs>
            <a:gs pos="83000">
              <a:srgbClr val="D4DEFF"/>
            </a:gs>
            <a:gs pos="100000">
              <a:srgbClr val="96AB94"/>
            </a:gs>
          </a:gsLst>
          <a:lin ang="5400000" scaled="0"/>
        </a:gradFill>
        <a:effectLst/>
      </p:bgPr>
    </p:bg>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B1369075-C674-4A2B-B15B-6029A747253B}" type="slidenum">
              <a:rPr lang="en-US" smtClean="0"/>
              <a:pPr/>
              <a:t>8</a:t>
            </a:fld>
            <a:endParaRPr lang="en-US"/>
          </a:p>
        </p:txBody>
      </p:sp>
      <p:sp>
        <p:nvSpPr>
          <p:cNvPr id="2" name="Content Placeholder 1"/>
          <p:cNvSpPr>
            <a:spLocks noGrp="1"/>
          </p:cNvSpPr>
          <p:nvPr>
            <p:ph idx="4294967295"/>
          </p:nvPr>
        </p:nvSpPr>
        <p:spPr>
          <a:xfrm>
            <a:off x="685800" y="1524000"/>
            <a:ext cx="8229600" cy="4525962"/>
          </a:xfrm>
        </p:spPr>
        <p:txBody>
          <a:bodyPr>
            <a:scene3d>
              <a:camera prst="perspectiveAbove"/>
              <a:lightRig rig="threePt" dir="t"/>
            </a:scene3d>
            <a:sp3d extrusionH="57150">
              <a:bevelT w="95250" h="38100" prst="relaxedInset"/>
            </a:sp3d>
          </a:bodyPr>
          <a:lstStyle/>
          <a:p>
            <a:pPr algn="ctr">
              <a:buNone/>
            </a:pPr>
            <a:endParaRPr lang="en-US" dirty="0" smtClean="0"/>
          </a:p>
          <a:p>
            <a:pPr algn="ctr">
              <a:buNone/>
            </a:pPr>
            <a:endParaRPr lang="en-US" dirty="0" smtClean="0"/>
          </a:p>
          <a:p>
            <a:pPr algn="ctr">
              <a:buNone/>
            </a:pPr>
            <a:endParaRPr lang="en-US" dirty="0" smtClean="0"/>
          </a:p>
          <a:p>
            <a:pPr algn="ctr">
              <a:buNone/>
            </a:pPr>
            <a:r>
              <a:rPr lang="en-US"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THANKS  FOR  WATCHING  </a:t>
            </a:r>
            <a:endParaRPr lang="ar-IQ" sz="3600"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endParaRPr>
          </a:p>
          <a:p>
            <a:pPr algn="ctr">
              <a:buNone/>
            </a:pPr>
            <a:endParaRPr lang="en-US" sz="3600"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cSld>
  <p:clrMapOvr>
    <a:masterClrMapping/>
  </p:clrMapOvr>
  <p:transition spd="slow" advTm="10000">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1097</TotalTime>
  <Words>236</Words>
  <Application>Microsoft Office PowerPoint</Application>
  <PresentationFormat>On-screen Show (4:3)</PresentationFormat>
  <Paragraphs>85</Paragraphs>
  <Slides>8</Slides>
  <Notes>0</Notes>
  <HiddenSlides>0</HiddenSlides>
  <MMClips>0</MMClips>
  <ScaleCrop>false</ScaleCrop>
  <HeadingPairs>
    <vt:vector size="6" baseType="variant">
      <vt:variant>
        <vt:lpstr>Fonts Used</vt:lpstr>
      </vt:variant>
      <vt:variant>
        <vt:i4>10</vt:i4>
      </vt:variant>
      <vt:variant>
        <vt:lpstr>Theme</vt:lpstr>
      </vt:variant>
      <vt:variant>
        <vt:i4>2</vt:i4>
      </vt:variant>
      <vt:variant>
        <vt:lpstr>Slide Titles</vt:lpstr>
      </vt:variant>
      <vt:variant>
        <vt:i4>8</vt:i4>
      </vt:variant>
    </vt:vector>
  </HeadingPairs>
  <TitlesOfParts>
    <vt:vector size="20" baseType="lpstr">
      <vt:lpstr>Arial</vt:lpstr>
      <vt:lpstr>Book Antiqua</vt:lpstr>
      <vt:lpstr>Calibri</vt:lpstr>
      <vt:lpstr>Lucida Sans</vt:lpstr>
      <vt:lpstr>Lucida Sans Unicode</vt:lpstr>
      <vt:lpstr>Times New Roman</vt:lpstr>
      <vt:lpstr>Verdana</vt:lpstr>
      <vt:lpstr>Wingdings</vt:lpstr>
      <vt:lpstr>Wingdings 2</vt:lpstr>
      <vt:lpstr>Wingdings 3</vt:lpstr>
      <vt:lpstr>Concourse</vt:lpstr>
      <vt:lpstr>Apex</vt:lpstr>
      <vt:lpstr> </vt:lpstr>
      <vt:lpstr>مفهوم التخطيط  الاستراتيجي </vt:lpstr>
      <vt:lpstr>خطوات التخطيط الاستراتيجي</vt:lpstr>
      <vt:lpstr>خطوات التخطيط الاستراتيجي</vt:lpstr>
      <vt:lpstr>PowerPoint Presentation</vt:lpstr>
      <vt:lpstr> دور الموارد البشرية الاستراتيجية </vt:lpstr>
      <vt:lpstr> الدور الاستراتيجي لإدارة الموارد البشرية</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hayder</dc:creator>
  <cp:lastModifiedBy>Maher</cp:lastModifiedBy>
  <cp:revision>242</cp:revision>
  <dcterms:created xsi:type="dcterms:W3CDTF">2022-08-13T17:52:21Z</dcterms:created>
  <dcterms:modified xsi:type="dcterms:W3CDTF">2023-10-21T15:25:29Z</dcterms:modified>
</cp:coreProperties>
</file>