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93" r:id="rId5"/>
    <p:sldId id="290" r:id="rId6"/>
    <p:sldId id="291" r:id="rId7"/>
    <p:sldId id="295" r:id="rId8"/>
    <p:sldId id="296" r:id="rId9"/>
    <p:sldId id="297" r:id="rId10"/>
    <p:sldId id="271" r:id="rId11"/>
    <p:sldId id="298" r:id="rId12"/>
    <p:sldId id="299" r:id="rId13"/>
    <p:sldId id="300" r:id="rId14"/>
    <p:sldId id="273" r:id="rId15"/>
    <p:sldId id="288" r:id="rId16"/>
    <p:sldId id="289" r:id="rId17"/>
    <p:sldId id="301" r:id="rId18"/>
    <p:sldId id="286" r:id="rId19"/>
    <p:sldId id="292" r:id="rId20"/>
    <p:sldId id="270" r:id="rId21"/>
    <p:sldId id="268" r:id="rId22"/>
    <p:sldId id="287" r:id="rId23"/>
    <p:sldId id="302"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10/21/2023</a:t>
            </a:fld>
            <a:endParaRPr lang="en-US" dirty="0"/>
          </a:p>
        </p:txBody>
      </p:sp>
      <p:sp>
        <p:nvSpPr>
          <p:cNvPr id="4" name="Footer Placeholder 3">
            <a:extLst>
              <a:ext uri="{FF2B5EF4-FFF2-40B4-BE49-F238E27FC236}">
                <a16:creationId xmlns:a16="http://schemas.microsoft.com/office/drawing/2014/main" xmlns=""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10/21/2023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60457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293796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260908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16</a:t>
            </a:fld>
            <a:endParaRPr lang="en-US" dirty="0"/>
          </a:p>
        </p:txBody>
      </p:sp>
    </p:spTree>
    <p:extLst>
      <p:ext uri="{BB962C8B-B14F-4D97-AF65-F5344CB8AC3E}">
        <p14:creationId xmlns:p14="http://schemas.microsoft.com/office/powerpoint/2010/main" val="89353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191231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18</a:t>
            </a:fld>
            <a:endParaRPr lang="en-US" dirty="0"/>
          </a:p>
        </p:txBody>
      </p:sp>
    </p:spTree>
    <p:extLst>
      <p:ext uri="{BB962C8B-B14F-4D97-AF65-F5344CB8AC3E}">
        <p14:creationId xmlns:p14="http://schemas.microsoft.com/office/powerpoint/2010/main" val="1327980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19</a:t>
            </a:fld>
            <a:endParaRPr lang="en-US" dirty="0"/>
          </a:p>
        </p:txBody>
      </p:sp>
    </p:spTree>
    <p:extLst>
      <p:ext uri="{BB962C8B-B14F-4D97-AF65-F5344CB8AC3E}">
        <p14:creationId xmlns:p14="http://schemas.microsoft.com/office/powerpoint/2010/main" val="314206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20</a:t>
            </a:fld>
            <a:endParaRPr lang="en-US" dirty="0"/>
          </a:p>
        </p:txBody>
      </p:sp>
    </p:spTree>
    <p:extLst>
      <p:ext uri="{BB962C8B-B14F-4D97-AF65-F5344CB8AC3E}">
        <p14:creationId xmlns:p14="http://schemas.microsoft.com/office/powerpoint/2010/main" val="402782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21</a:t>
            </a:fld>
            <a:endParaRPr lang="en-US" dirty="0"/>
          </a:p>
        </p:txBody>
      </p:sp>
    </p:spTree>
    <p:extLst>
      <p:ext uri="{BB962C8B-B14F-4D97-AF65-F5344CB8AC3E}">
        <p14:creationId xmlns:p14="http://schemas.microsoft.com/office/powerpoint/2010/main" val="361140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314102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133513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91131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226089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344788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33541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403274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322885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xmlns=""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a:lstStyle/>
          <a:p>
            <a:fld id="{8DA08ED5-AEFE-4443-9040-726EF6690995}" type="datetime1">
              <a:rPr lang="en-US" noProof="0" smtClean="0"/>
              <a:t>10/21/2023</a:t>
            </a:fld>
            <a:endParaRPr lang="en-US" noProof="0" dirty="0"/>
          </a:p>
        </p:txBody>
      </p:sp>
      <p:sp>
        <p:nvSpPr>
          <p:cNvPr id="5" name="Footer Placeholder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Horisontal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xmlns=""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endParaRPr lang="en-US" noProof="0" dirty="0"/>
          </a:p>
        </p:txBody>
      </p:sp>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xmlns="" id="{4B647ABC-6745-43B6-8A64-6E191BD65CA2}"/>
              </a:ext>
            </a:extLst>
          </p:cNvPr>
          <p:cNvSpPr>
            <a:spLocks noGrp="1"/>
          </p:cNvSpPr>
          <p:nvPr>
            <p:ph sz="half" idx="1"/>
          </p:nvPr>
        </p:nvSpPr>
        <p:spPr>
          <a:xfrm>
            <a:off x="838200" y="4133087"/>
            <a:ext cx="10431780" cy="20438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noProof="0" smtClean="0"/>
              <a:t>10/21/2023</a:t>
            </a:fld>
            <a:endParaRPr lang="en-US" noProof="0"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noProof="0" dirty="0"/>
          </a:p>
        </p:txBody>
      </p:sp>
      <p:sp>
        <p:nvSpPr>
          <p:cNvPr id="9" name="Content Placeholder 3">
            <a:extLst>
              <a:ext uri="{FF2B5EF4-FFF2-40B4-BE49-F238E27FC236}">
                <a16:creationId xmlns:a16="http://schemas.microsoft.com/office/drawing/2014/main" xmlns="" id="{C1B0D46C-2987-401A-A0C4-CFB6F73E9D23}"/>
              </a:ext>
            </a:extLst>
          </p:cNvPr>
          <p:cNvSpPr>
            <a:spLocks noGrp="1"/>
          </p:cNvSpPr>
          <p:nvPr>
            <p:ph sz="half" idx="13"/>
          </p:nvPr>
        </p:nvSpPr>
        <p:spPr>
          <a:xfrm>
            <a:off x="844296" y="1788579"/>
            <a:ext cx="10425684" cy="19068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8979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37202246-9B90-4CE1-AAF1-3328E51AE0A5}"/>
              </a:ext>
            </a:extLst>
          </p:cNvPr>
          <p:cNvSpPr>
            <a:spLocks noGrp="1"/>
          </p:cNvSpPr>
          <p:nvPr>
            <p:ph type="pic" sz="quarter" idx="13"/>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
        <p:nvSpPr>
          <p:cNvPr id="18" name="Content Placeholder 2">
            <a:extLst>
              <a:ext uri="{FF2B5EF4-FFF2-40B4-BE49-F238E27FC236}">
                <a16:creationId xmlns:a16="http://schemas.microsoft.com/office/drawing/2014/main" xmlns="" id="{843DF42B-5E6A-409A-A205-0B59AE5FBD98}"/>
              </a:ext>
            </a:extLst>
          </p:cNvPr>
          <p:cNvSpPr>
            <a:spLocks noGrp="1"/>
          </p:cNvSpPr>
          <p:nvPr>
            <p:ph sz="half" idx="15"/>
          </p:nvPr>
        </p:nvSpPr>
        <p:spPr>
          <a:xfrm>
            <a:off x="8530301" y="1690689"/>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9C7A202D-9C81-48E9-AC0B-E4DDE20AE14F}"/>
              </a:ext>
            </a:extLst>
          </p:cNvPr>
          <p:cNvSpPr>
            <a:spLocks noGrp="1"/>
          </p:cNvSpPr>
          <p:nvPr>
            <p:ph sz="half" idx="14"/>
          </p:nvPr>
        </p:nvSpPr>
        <p:spPr>
          <a:xfrm>
            <a:off x="4888689"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xmlns="" id="{4B647ABC-6745-43B6-8A64-6E191BD65CA2}"/>
              </a:ext>
            </a:extLst>
          </p:cNvPr>
          <p:cNvSpPr>
            <a:spLocks noGrp="1"/>
          </p:cNvSpPr>
          <p:nvPr>
            <p:ph sz="half" idx="1"/>
          </p:nvPr>
        </p:nvSpPr>
        <p:spPr>
          <a:xfrm>
            <a:off x="1337076"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noProof="0" smtClean="0"/>
              <a:t>10/21/2023</a:t>
            </a:fld>
            <a:endParaRPr lang="en-US" noProof="0"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noProof="0" dirty="0"/>
          </a:p>
        </p:txBody>
      </p:sp>
      <p:sp>
        <p:nvSpPr>
          <p:cNvPr id="25" name="Content Placeholder 2">
            <a:extLst>
              <a:ext uri="{FF2B5EF4-FFF2-40B4-BE49-F238E27FC236}">
                <a16:creationId xmlns:a16="http://schemas.microsoft.com/office/drawing/2014/main" xmlns="" id="{70506441-775A-4D93-ADE3-695C86D6699F}"/>
              </a:ext>
            </a:extLst>
          </p:cNvPr>
          <p:cNvSpPr>
            <a:spLocks noGrp="1"/>
          </p:cNvSpPr>
          <p:nvPr>
            <p:ph sz="half" idx="16"/>
          </p:nvPr>
        </p:nvSpPr>
        <p:spPr>
          <a:xfrm>
            <a:off x="8530301"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Content Placeholder 2">
            <a:extLst>
              <a:ext uri="{FF2B5EF4-FFF2-40B4-BE49-F238E27FC236}">
                <a16:creationId xmlns:a16="http://schemas.microsoft.com/office/drawing/2014/main" xmlns="" id="{FA00A08C-FA2D-44B5-9451-63F193A3E7B3}"/>
              </a:ext>
            </a:extLst>
          </p:cNvPr>
          <p:cNvSpPr>
            <a:spLocks noGrp="1"/>
          </p:cNvSpPr>
          <p:nvPr>
            <p:ph sz="half" idx="17"/>
          </p:nvPr>
        </p:nvSpPr>
        <p:spPr>
          <a:xfrm>
            <a:off x="4888689"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Content Placeholder 2">
            <a:extLst>
              <a:ext uri="{FF2B5EF4-FFF2-40B4-BE49-F238E27FC236}">
                <a16:creationId xmlns:a16="http://schemas.microsoft.com/office/drawing/2014/main" xmlns="" id="{6A8F9540-8D26-4ADA-88E6-B9A742232C2D}"/>
              </a:ext>
            </a:extLst>
          </p:cNvPr>
          <p:cNvSpPr>
            <a:spLocks noGrp="1"/>
          </p:cNvSpPr>
          <p:nvPr>
            <p:ph sz="half" idx="18"/>
          </p:nvPr>
        </p:nvSpPr>
        <p:spPr>
          <a:xfrm>
            <a:off x="1337076"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28">
            <a:extLst>
              <a:ext uri="{FF2B5EF4-FFF2-40B4-BE49-F238E27FC236}">
                <a16:creationId xmlns:a16="http://schemas.microsoft.com/office/drawing/2014/main" xmlns="" id="{3D7801BA-80A8-4F2C-90C8-155E6210A852}"/>
              </a:ext>
            </a:extLst>
          </p:cNvPr>
          <p:cNvSpPr>
            <a:spLocks noGrp="1"/>
          </p:cNvSpPr>
          <p:nvPr>
            <p:ph type="pic" sz="quarter" idx="19"/>
          </p:nvPr>
        </p:nvSpPr>
        <p:spPr>
          <a:xfrm>
            <a:off x="947634"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0" name="Picture Placeholder 28">
            <a:extLst>
              <a:ext uri="{FF2B5EF4-FFF2-40B4-BE49-F238E27FC236}">
                <a16:creationId xmlns:a16="http://schemas.microsoft.com/office/drawing/2014/main" xmlns="" id="{99C7ED62-8CE2-417B-9E03-DB47D419110B}"/>
              </a:ext>
            </a:extLst>
          </p:cNvPr>
          <p:cNvSpPr>
            <a:spLocks noGrp="1"/>
          </p:cNvSpPr>
          <p:nvPr>
            <p:ph type="pic" sz="quarter" idx="20"/>
          </p:nvPr>
        </p:nvSpPr>
        <p:spPr>
          <a:xfrm>
            <a:off x="4499246"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1" name="Picture Placeholder 28">
            <a:extLst>
              <a:ext uri="{FF2B5EF4-FFF2-40B4-BE49-F238E27FC236}">
                <a16:creationId xmlns:a16="http://schemas.microsoft.com/office/drawing/2014/main" xmlns="" id="{96383197-4013-4D5E-BF47-64BD2386A4D6}"/>
              </a:ext>
            </a:extLst>
          </p:cNvPr>
          <p:cNvSpPr>
            <a:spLocks noGrp="1"/>
          </p:cNvSpPr>
          <p:nvPr>
            <p:ph type="pic" sz="quarter" idx="21"/>
          </p:nvPr>
        </p:nvSpPr>
        <p:spPr>
          <a:xfrm>
            <a:off x="8126282"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2" name="Picture Placeholder 28">
            <a:extLst>
              <a:ext uri="{FF2B5EF4-FFF2-40B4-BE49-F238E27FC236}">
                <a16:creationId xmlns:a16="http://schemas.microsoft.com/office/drawing/2014/main" xmlns="" id="{B2568099-B430-4F70-A248-1840860FFEED}"/>
              </a:ext>
            </a:extLst>
          </p:cNvPr>
          <p:cNvSpPr>
            <a:spLocks noGrp="1"/>
          </p:cNvSpPr>
          <p:nvPr>
            <p:ph type="pic" sz="quarter" idx="22"/>
          </p:nvPr>
        </p:nvSpPr>
        <p:spPr>
          <a:xfrm>
            <a:off x="947634"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3" name="Picture Placeholder 28">
            <a:extLst>
              <a:ext uri="{FF2B5EF4-FFF2-40B4-BE49-F238E27FC236}">
                <a16:creationId xmlns:a16="http://schemas.microsoft.com/office/drawing/2014/main" xmlns="" id="{82A0F640-3653-4074-BEAA-B09FF6E0B391}"/>
              </a:ext>
            </a:extLst>
          </p:cNvPr>
          <p:cNvSpPr>
            <a:spLocks noGrp="1"/>
          </p:cNvSpPr>
          <p:nvPr>
            <p:ph type="pic" sz="quarter" idx="23"/>
          </p:nvPr>
        </p:nvSpPr>
        <p:spPr>
          <a:xfrm>
            <a:off x="4499246"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4" name="Picture Placeholder 28">
            <a:extLst>
              <a:ext uri="{FF2B5EF4-FFF2-40B4-BE49-F238E27FC236}">
                <a16:creationId xmlns:a16="http://schemas.microsoft.com/office/drawing/2014/main" xmlns="" id="{1723BD4F-261F-418F-B763-09039D2CA7B6}"/>
              </a:ext>
            </a:extLst>
          </p:cNvPr>
          <p:cNvSpPr>
            <a:spLocks noGrp="1"/>
          </p:cNvSpPr>
          <p:nvPr>
            <p:ph type="pic" sz="quarter" idx="24"/>
          </p:nvPr>
        </p:nvSpPr>
        <p:spPr>
          <a:xfrm>
            <a:off x="8126282"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Tree>
    <p:extLst>
      <p:ext uri="{BB962C8B-B14F-4D97-AF65-F5344CB8AC3E}">
        <p14:creationId xmlns:p14="http://schemas.microsoft.com/office/powerpoint/2010/main" val="266710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xmlns="" id="{B74348DE-EC54-4C62-948C-0B2BF9045578}"/>
              </a:ext>
            </a:extLst>
          </p:cNvPr>
          <p:cNvSpPr>
            <a:spLocks noGrp="1"/>
          </p:cNvSpPr>
          <p:nvPr>
            <p:ph type="pic" sz="quarter" idx="13"/>
          </p:nvPr>
        </p:nvSpPr>
        <p:spPr>
          <a:xfrm>
            <a:off x="0" y="3115389"/>
            <a:ext cx="12188825" cy="3742611"/>
          </a:xfrm>
        </p:spPr>
        <p:txBody>
          <a:bodyPr/>
          <a:lstStyle>
            <a:lvl1pPr marL="0" indent="0" algn="ctr">
              <a:buNone/>
              <a:defRPr/>
            </a:lvl1pPr>
          </a:lstStyle>
          <a:p>
            <a:r>
              <a:rPr lang="en-US" noProof="0"/>
              <a:t>Click icon to add picture</a:t>
            </a:r>
            <a:endParaRPr lang="en-US" noProof="0" dirty="0"/>
          </a:p>
        </p:txBody>
      </p:sp>
      <p:sp>
        <p:nvSpPr>
          <p:cNvPr id="10" name="object 3">
            <a:extLst>
              <a:ext uri="{FF2B5EF4-FFF2-40B4-BE49-F238E27FC236}">
                <a16:creationId xmlns:a16="http://schemas.microsoft.com/office/drawing/2014/main" xmlns=""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2" name="Title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xmlns="" id="{D3B88E76-F6AB-4621-A9A6-20A81C5A3F91}"/>
              </a:ext>
            </a:extLst>
          </p:cNvPr>
          <p:cNvSpPr>
            <a:spLocks noGrp="1"/>
          </p:cNvSpPr>
          <p:nvPr>
            <p:ph type="body" idx="1"/>
          </p:nvPr>
        </p:nvSpPr>
        <p:spPr>
          <a:xfrm>
            <a:off x="839788" y="19859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xmlns="" id="{6A313FB9-6D6C-4F61-9E7A-76E686D06C25}"/>
              </a:ext>
            </a:extLst>
          </p:cNvPr>
          <p:cNvSpPr>
            <a:spLocks noGrp="1"/>
          </p:cNvSpPr>
          <p:nvPr>
            <p:ph sz="half" idx="2"/>
          </p:nvPr>
        </p:nvSpPr>
        <p:spPr>
          <a:xfrm>
            <a:off x="839788" y="3434047"/>
            <a:ext cx="5157787"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9859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3434047"/>
            <a:ext cx="5183188" cy="27556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a:lstStyle/>
          <a:p>
            <a:fld id="{C6A5CD8C-7FEF-4E71-8EB9-D3BA6E2E3E9E}" type="datetime1">
              <a:rPr lang="en-US" noProof="0" smtClean="0"/>
              <a:t>10/21/2023</a:t>
            </a:fld>
            <a:endParaRPr lang="en-US" noProof="0" dirty="0"/>
          </a:p>
        </p:txBody>
      </p:sp>
      <p:sp>
        <p:nvSpPr>
          <p:cNvPr id="8" name="Footer Placeholder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7533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noProof="0"/>
              <a:t>Click to edit Master title style</a:t>
            </a:r>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noProof="0" smtClean="0"/>
              <a:t>10/21/2023</a:t>
            </a:fld>
            <a:endParaRPr lang="en-US" noProof="0"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noProof="0" dirty="0"/>
          </a:p>
        </p:txBody>
      </p:sp>
      <p:sp>
        <p:nvSpPr>
          <p:cNvPr id="12" name="Picture Placeholder 11">
            <a:extLst>
              <a:ext uri="{FF2B5EF4-FFF2-40B4-BE49-F238E27FC236}">
                <a16:creationId xmlns:a16="http://schemas.microsoft.com/office/drawing/2014/main" xmlns=""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a:lstStyle/>
          <a:p>
            <a:r>
              <a:rPr lang="en-US" noProof="0"/>
              <a:t>Click icon to add picture</a:t>
            </a:r>
            <a:endParaRPr lang="en-US" noProof="0" dirty="0"/>
          </a:p>
        </p:txBody>
      </p:sp>
      <p:sp>
        <p:nvSpPr>
          <p:cNvPr id="17" name="Picture Placeholder 11">
            <a:extLst>
              <a:ext uri="{FF2B5EF4-FFF2-40B4-BE49-F238E27FC236}">
                <a16:creationId xmlns:a16="http://schemas.microsoft.com/office/drawing/2014/main" xmlns=""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a:lstStyle/>
          <a:p>
            <a:r>
              <a:rPr lang="en-US" noProof="0"/>
              <a:t>Click icon to add picture</a:t>
            </a:r>
            <a:endParaRPr lang="en-US" noProof="0" dirty="0"/>
          </a:p>
        </p:txBody>
      </p:sp>
      <p:sp>
        <p:nvSpPr>
          <p:cNvPr id="14" name="Picture Placeholder 11">
            <a:extLst>
              <a:ext uri="{FF2B5EF4-FFF2-40B4-BE49-F238E27FC236}">
                <a16:creationId xmlns:a16="http://schemas.microsoft.com/office/drawing/2014/main" xmlns="" id="{57A4D097-9603-42DC-888D-8039CE6ADC94}"/>
              </a:ext>
            </a:extLst>
          </p:cNvPr>
          <p:cNvSpPr>
            <a:spLocks noGrp="1"/>
          </p:cNvSpPr>
          <p:nvPr>
            <p:ph type="pic" sz="quarter" idx="16"/>
          </p:nvPr>
        </p:nvSpPr>
        <p:spPr>
          <a:xfrm>
            <a:off x="4587240" y="2019165"/>
            <a:ext cx="3017520" cy="3017520"/>
          </a:xfrm>
          <a:prstGeom prst="ellipse">
            <a:avLst/>
          </a:prstGeom>
          <a:noFill/>
        </p:spPr>
        <p:txBody>
          <a:bodyPr/>
          <a:lstStyle/>
          <a:p>
            <a:r>
              <a:rPr lang="en-US" noProof="0"/>
              <a:t>Click icon to add picture</a:t>
            </a:r>
            <a:endParaRPr lang="en-US" noProof="0" dirty="0"/>
          </a:p>
        </p:txBody>
      </p:sp>
      <p:sp>
        <p:nvSpPr>
          <p:cNvPr id="25" name="Text Placeholder 23">
            <a:extLst>
              <a:ext uri="{FF2B5EF4-FFF2-40B4-BE49-F238E27FC236}">
                <a16:creationId xmlns:a16="http://schemas.microsoft.com/office/drawing/2014/main" xmlns="" id="{B9B9E0BA-35AD-4D69-9A03-35F2509C2C27}"/>
              </a:ext>
            </a:extLst>
          </p:cNvPr>
          <p:cNvSpPr>
            <a:spLocks noGrp="1"/>
          </p:cNvSpPr>
          <p:nvPr>
            <p:ph type="body" sz="quarter" idx="19"/>
          </p:nvPr>
        </p:nvSpPr>
        <p:spPr>
          <a:xfrm>
            <a:off x="1612900"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6" name="Text Placeholder 23">
            <a:extLst>
              <a:ext uri="{FF2B5EF4-FFF2-40B4-BE49-F238E27FC236}">
                <a16:creationId xmlns:a16="http://schemas.microsoft.com/office/drawing/2014/main" xmlns="" id="{B1CC61B3-695C-423D-8F0B-45674DC932B3}"/>
              </a:ext>
            </a:extLst>
          </p:cNvPr>
          <p:cNvSpPr>
            <a:spLocks noGrp="1"/>
          </p:cNvSpPr>
          <p:nvPr>
            <p:ph type="body" sz="quarter" idx="20"/>
          </p:nvPr>
        </p:nvSpPr>
        <p:spPr>
          <a:xfrm>
            <a:off x="4745831" y="5236700"/>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7" name="Text Placeholder 23">
            <a:extLst>
              <a:ext uri="{FF2B5EF4-FFF2-40B4-BE49-F238E27FC236}">
                <a16:creationId xmlns:a16="http://schemas.microsoft.com/office/drawing/2014/main" xmlns="" id="{B870F23E-35A1-4942-A685-641AA883066A}"/>
              </a:ext>
            </a:extLst>
          </p:cNvPr>
          <p:cNvSpPr>
            <a:spLocks noGrp="1"/>
          </p:cNvSpPr>
          <p:nvPr>
            <p:ph type="body" sz="quarter" idx="21"/>
          </p:nvPr>
        </p:nvSpPr>
        <p:spPr>
          <a:xfrm>
            <a:off x="7878762"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9" name="Picture Placeholder 28">
            <a:extLst>
              <a:ext uri="{FF2B5EF4-FFF2-40B4-BE49-F238E27FC236}">
                <a16:creationId xmlns:a16="http://schemas.microsoft.com/office/drawing/2014/main" xmlns="" id="{863B8202-88BB-4ED4-B936-9D9C0B4C8D17}"/>
              </a:ext>
            </a:extLst>
          </p:cNvPr>
          <p:cNvSpPr>
            <a:spLocks noGrp="1"/>
          </p:cNvSpPr>
          <p:nvPr>
            <p:ph type="pic" sz="quarter" idx="22"/>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4999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with Caption_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xmlns=""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noProof="0"/>
              <a:t>Click to edit Master title style</a:t>
            </a:r>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noProof="0" smtClean="0"/>
              <a:t>10/21/2023</a:t>
            </a:fld>
            <a:endParaRPr lang="en-US" noProof="0"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9" name="object 2">
            <a:extLst>
              <a:ext uri="{FF2B5EF4-FFF2-40B4-BE49-F238E27FC236}">
                <a16:creationId xmlns:a16="http://schemas.microsoft.com/office/drawing/2014/main" xmlns=""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2" name="Picture Placeholder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3" name="Picture Placeholder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4" name="Text Placeholder 3">
            <a:extLst>
              <a:ext uri="{FF2B5EF4-FFF2-40B4-BE49-F238E27FC236}">
                <a16:creationId xmlns:a16="http://schemas.microsoft.com/office/drawing/2014/main" xmlns=""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6" name="Text Placeholder 3">
            <a:extLst>
              <a:ext uri="{FF2B5EF4-FFF2-40B4-BE49-F238E27FC236}">
                <a16:creationId xmlns:a16="http://schemas.microsoft.com/office/drawing/2014/main" xmlns=""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29438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xmlns=""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xmlns=""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xmlns=""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xmlns=""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2814028801"/>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10/21/2023</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xmlns=""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xmlns=""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9">
            <a:extLst>
              <a:ext uri="{FF2B5EF4-FFF2-40B4-BE49-F238E27FC236}">
                <a16:creationId xmlns:a16="http://schemas.microsoft.com/office/drawing/2014/main" xmlns=""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0132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xmlns="" id="{017EFDE0-5A54-402A-B0C3-6BC0BB739C2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a:lstStyle/>
          <a:p>
            <a:fld id="{0312561F-7E45-400C-8758-912CDFE9410A}" type="datetime1">
              <a:rPr lang="en-US" noProof="0" smtClean="0"/>
              <a:t>10/21/2023</a:t>
            </a:fld>
            <a:endParaRPr lang="en-US" noProof="0" dirty="0"/>
          </a:p>
        </p:txBody>
      </p:sp>
      <p:sp>
        <p:nvSpPr>
          <p:cNvPr id="5" name="Footer Placeholder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xmlns=""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a:lstStyle/>
          <a:p>
            <a:fld id="{85E24BC7-4CDB-41D7-81AF-9CE8473FF4B8}" type="datetime1">
              <a:rPr lang="en-US" noProof="0" smtClean="0"/>
              <a:t>10/21/2023</a:t>
            </a:fld>
            <a:endParaRPr lang="en-US" noProof="0" dirty="0"/>
          </a:p>
        </p:txBody>
      </p:sp>
      <p:sp>
        <p:nvSpPr>
          <p:cNvPr id="5" name="Footer Placeholder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xmlns=""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xmlns="" id="{E4387105-2538-4216-9A7E-445FA092F960}"/>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noProof="0" smtClean="0"/>
              <a:t>10/21/2023</a:t>
            </a:fld>
            <a:endParaRPr lang="en-US" noProof="0"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xmlns=""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xmlns="" id="{6A313FB9-6D6C-4F61-9E7A-76E686D06C25}"/>
              </a:ext>
            </a:extLst>
          </p:cNvPr>
          <p:cNvSpPr>
            <a:spLocks noGrp="1"/>
          </p:cNvSpPr>
          <p:nvPr>
            <p:ph sz="half" idx="2"/>
          </p:nvPr>
        </p:nvSpPr>
        <p:spPr>
          <a:xfrm>
            <a:off x="83978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a:lstStyle/>
          <a:p>
            <a:fld id="{C6A5CD8C-7FEF-4E71-8EB9-D3BA6E2E3E9E}" type="datetime1">
              <a:rPr lang="en-US" noProof="0" smtClean="0"/>
              <a:t>10/21/2023</a:t>
            </a:fld>
            <a:endParaRPr lang="en-US" noProof="0" dirty="0"/>
          </a:p>
        </p:txBody>
      </p:sp>
      <p:sp>
        <p:nvSpPr>
          <p:cNvPr id="8" name="Footer Placeholder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a:lstStyle/>
          <a:p>
            <a:fld id="{4BE4379E-9B58-41EA-B928-5B1C8436A60E}" type="datetime1">
              <a:rPr lang="en-US" noProof="0" smtClean="0"/>
              <a:t>10/21/2023</a:t>
            </a:fld>
            <a:endParaRPr lang="en-US" noProof="0" dirty="0"/>
          </a:p>
        </p:txBody>
      </p:sp>
      <p:sp>
        <p:nvSpPr>
          <p:cNvPr id="4" name="Footer Placeholder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a:lstStyle/>
          <a:p>
            <a:fld id="{40B0A371-51FE-4D99-BD87-6A650FCE519D}" type="datetime1">
              <a:rPr lang="en-US" noProof="0" smtClean="0"/>
              <a:t>10/21/2023</a:t>
            </a:fld>
            <a:endParaRPr lang="en-US" noProof="0" dirty="0"/>
          </a:p>
        </p:txBody>
      </p:sp>
      <p:sp>
        <p:nvSpPr>
          <p:cNvPr id="3" name="Footer Placeholder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xmlns=""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xmlns=""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a:lstStyle/>
          <a:p>
            <a:fld id="{5FCF8CFF-A1C0-4B6C-AA8D-BE72CB14468D}" type="datetime1">
              <a:rPr lang="en-US" noProof="0" smtClean="0"/>
              <a:t>10/21/2023</a:t>
            </a:fld>
            <a:endParaRPr lang="en-US" noProof="0" dirty="0"/>
          </a:p>
        </p:txBody>
      </p:sp>
      <p:sp>
        <p:nvSpPr>
          <p:cNvPr id="6" name="Footer Placeholder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noProof="0" smtClean="0"/>
              <a:t>10/21/2023</a:t>
            </a:fld>
            <a:endParaRPr lang="en-US" noProof="0"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10/21/2023</a:t>
            </a:fld>
            <a:endParaRPr lang="en-US" noProof="0" dirty="0"/>
          </a:p>
        </p:txBody>
      </p:sp>
      <p:sp>
        <p:nvSpPr>
          <p:cNvPr id="5" name="Footer Placeholder 4">
            <a:extLst>
              <a:ext uri="{FF2B5EF4-FFF2-40B4-BE49-F238E27FC236}">
                <a16:creationId xmlns:a16="http://schemas.microsoft.com/office/drawing/2014/main" xmlns=""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xmlns=""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3A3B864-5E85-99D2-93E5-5CA1F4F35DC7}"/>
              </a:ext>
            </a:extLst>
          </p:cNvPr>
          <p:cNvSpPr>
            <a:spLocks noGrp="1"/>
          </p:cNvSpPr>
          <p:nvPr>
            <p:ph type="title"/>
          </p:nvPr>
        </p:nvSpPr>
        <p:spPr>
          <a:xfrm>
            <a:off x="-332510" y="1637478"/>
            <a:ext cx="7398327" cy="2057441"/>
          </a:xfrm>
        </p:spPr>
        <p:txBody>
          <a:bodyPr/>
          <a:lstStyle/>
          <a:p>
            <a:pPr algn="ctr">
              <a:lnSpc>
                <a:spcPct val="150000"/>
              </a:lnSpc>
            </a:pPr>
            <a:r>
              <a:rPr lang="fa-IR" altLang="zh-CN" sz="4400" dirty="0">
                <a:latin typeface="Arabic Typesetting" panose="03020402040406030203" pitchFamily="66" charset="-78"/>
                <a:cs typeface="Arabic Typesetting" panose="03020402040406030203" pitchFamily="66" charset="-78"/>
              </a:rPr>
              <a:t>استراتيجيات ادارة الموارد البشرية:</a:t>
            </a:r>
            <a:br>
              <a:rPr lang="fa-IR" altLang="zh-CN" sz="4400" dirty="0">
                <a:latin typeface="Arabic Typesetting" panose="03020402040406030203" pitchFamily="66" charset="-78"/>
                <a:cs typeface="Arabic Typesetting" panose="03020402040406030203" pitchFamily="66" charset="-78"/>
              </a:rPr>
            </a:br>
            <a:r>
              <a:rPr lang="fa-IR" altLang="zh-CN" sz="4400" dirty="0">
                <a:latin typeface="Arabic Typesetting" panose="03020402040406030203" pitchFamily="66" charset="-78"/>
                <a:cs typeface="Arabic Typesetting" panose="03020402040406030203" pitchFamily="66" charset="-78"/>
              </a:rPr>
              <a:t>(التنظيم، تحليل الوظائف، تخطيط الاحتياجات البشرية)</a:t>
            </a:r>
          </a:p>
        </p:txBody>
      </p:sp>
      <p:sp>
        <p:nvSpPr>
          <p:cNvPr id="9" name="Text Placeholder 8">
            <a:extLst>
              <a:ext uri="{FF2B5EF4-FFF2-40B4-BE49-F238E27FC236}">
                <a16:creationId xmlns:a16="http://schemas.microsoft.com/office/drawing/2014/main" xmlns="" id="{485E0237-B9A1-0B58-E0AA-05EF84817EB4}"/>
              </a:ext>
            </a:extLst>
          </p:cNvPr>
          <p:cNvSpPr>
            <a:spLocks noGrp="1"/>
          </p:cNvSpPr>
          <p:nvPr>
            <p:ph type="body" sz="quarter" idx="28"/>
          </p:nvPr>
        </p:nvSpPr>
        <p:spPr>
          <a:xfrm>
            <a:off x="1292761" y="4199793"/>
            <a:ext cx="2735107" cy="760288"/>
          </a:xfrm>
        </p:spPr>
        <p:txBody>
          <a:bodyPr/>
          <a:lstStyle/>
          <a:p>
            <a:pPr algn="ctr"/>
            <a:r>
              <a:rPr lang="ar-IQ" sz="2000" b="1" dirty="0">
                <a:latin typeface="Arabic Typesetting" panose="03020402040406030203" pitchFamily="66" charset="-78"/>
              </a:rPr>
              <a:t>اشراف</a:t>
            </a:r>
            <a:endParaRPr lang="en-US" sz="2000" b="1" dirty="0">
              <a:latin typeface="Arabic Typesetting" panose="03020402040406030203" pitchFamily="66" charset="-78"/>
            </a:endParaRPr>
          </a:p>
          <a:p>
            <a:pPr algn="ctr"/>
            <a:r>
              <a:rPr lang="fa-IR" sz="2000" b="1" dirty="0">
                <a:latin typeface="Arabic Typesetting" panose="03020402040406030203" pitchFamily="66" charset="-78"/>
              </a:rPr>
              <a:t>أ. م. د. سمية عباس مجيد</a:t>
            </a:r>
            <a:endParaRPr lang="en-US" sz="2000" b="1" dirty="0">
              <a:latin typeface="Arabic Typesetting" panose="03020402040406030203" pitchFamily="66" charset="-78"/>
            </a:endParaRPr>
          </a:p>
        </p:txBody>
      </p:sp>
      <p:pic>
        <p:nvPicPr>
          <p:cNvPr id="30" name="Picture placeholder 29">
            <a:extLst>
              <a:ext uri="{FF2B5EF4-FFF2-40B4-BE49-F238E27FC236}">
                <a16:creationId xmlns:a16="http://schemas.microsoft.com/office/drawing/2014/main" xmlns="" id="{18C88B4D-F554-49C2-A23C-DFE94D4C835B}"/>
              </a:ext>
            </a:extLst>
          </p:cNvPr>
          <p:cNvPicPr>
            <a:picLocks noGrp="1" noChangeAspect="1"/>
          </p:cNvPicPr>
          <p:nvPr>
            <p:ph type="pic" sz="quarter" idx="47"/>
          </p:nvPr>
        </p:nvPicPr>
        <p:blipFill>
          <a:blip r:embed="rId2" cstate="print">
            <a:extLst>
              <a:ext uri="{28A0092B-C50C-407E-A947-70E740481C1C}">
                <a14:useLocalDpi xmlns:a14="http://schemas.microsoft.com/office/drawing/2010/main" val="0"/>
              </a:ext>
            </a:extLst>
          </a:blip>
          <a:srcRect/>
          <a:stretch/>
        </p:blipFill>
        <p:spPr>
          <a:xfrm>
            <a:off x="6742557" y="821836"/>
            <a:ext cx="4405503" cy="5066346"/>
          </a:xfrm>
        </p:spPr>
      </p:pic>
      <p:sp>
        <p:nvSpPr>
          <p:cNvPr id="10" name="Freeform: Shape 11">
            <a:extLst>
              <a:ext uri="{FF2B5EF4-FFF2-40B4-BE49-F238E27FC236}">
                <a16:creationId xmlns:a16="http://schemas.microsoft.com/office/drawing/2014/main" xmlns="" id="{01A79B69-242C-3AEB-4A42-7A606A54C63A}"/>
              </a:ext>
              <a:ext uri="{C183D7F6-B498-43B3-948B-1728B52AA6E4}">
                <adec:decorative xmlns:adec="http://schemas.microsoft.com/office/drawing/2017/decorative" xmlns=""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4" name="Freeform: Shape 11">
            <a:extLst>
              <a:ext uri="{FF2B5EF4-FFF2-40B4-BE49-F238E27FC236}">
                <a16:creationId xmlns:a16="http://schemas.microsoft.com/office/drawing/2014/main" xmlns="" id="{E5D4DE6D-89C8-6FFF-287D-3F3BAD416CA1}"/>
              </a:ext>
              <a:ext uri="{C183D7F6-B498-43B3-948B-1728B52AA6E4}">
                <adec:decorative xmlns:adec="http://schemas.microsoft.com/office/drawing/2017/decorative" xmlns="" val="1"/>
              </a:ext>
            </a:extLst>
          </p:cNvPr>
          <p:cNvSpPr/>
          <p:nvPr/>
        </p:nvSpPr>
        <p:spPr>
          <a:xfrm>
            <a:off x="5974436" y="369491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 name="TextBox 5">
            <a:extLst>
              <a:ext uri="{FF2B5EF4-FFF2-40B4-BE49-F238E27FC236}">
                <a16:creationId xmlns:a16="http://schemas.microsoft.com/office/drawing/2014/main" xmlns="" id="{0C657DD2-146F-BD17-1BF1-61C46993154B}"/>
              </a:ext>
            </a:extLst>
          </p:cNvPr>
          <p:cNvSpPr txBox="1"/>
          <p:nvPr/>
        </p:nvSpPr>
        <p:spPr>
          <a:xfrm>
            <a:off x="3366654" y="5269583"/>
            <a:ext cx="4134417" cy="107978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lnSpc>
                <a:spcPct val="150000"/>
              </a:lnSpc>
              <a:spcAft>
                <a:spcPts val="800"/>
              </a:spcAft>
            </a:pPr>
            <a:r>
              <a:rPr lang="ar-IQ" sz="2000" b="1" dirty="0">
                <a:solidFill>
                  <a:srgbClr val="000000"/>
                </a:solidFill>
                <a:effectLst/>
                <a:latin typeface="Courier New" panose="02070309020205020404" pitchFamily="49" charset="0"/>
                <a:ea typeface="Calisto MT" panose="02040603050505030304" pitchFamily="18" charset="0"/>
                <a:cs typeface="Courier New" panose="02070309020205020404" pitchFamily="49" charset="0"/>
              </a:rPr>
              <a:t>اعداد الطالب</a:t>
            </a:r>
            <a:endParaRPr lang="en-US" sz="1050" b="1" dirty="0">
              <a:effectLst/>
              <a:latin typeface="Courier New" panose="02070309020205020404" pitchFamily="49" charset="0"/>
              <a:ea typeface="Calisto MT" panose="02040603050505030304" pitchFamily="18" charset="0"/>
              <a:cs typeface="Courier New" panose="02070309020205020404" pitchFamily="49" charset="0"/>
            </a:endParaRPr>
          </a:p>
          <a:p>
            <a:pPr algn="ctr">
              <a:lnSpc>
                <a:spcPct val="150000"/>
              </a:lnSpc>
              <a:spcAft>
                <a:spcPts val="800"/>
              </a:spcAft>
            </a:pPr>
            <a:r>
              <a:rPr lang="ar-SA" sz="2000" b="1" dirty="0">
                <a:solidFill>
                  <a:schemeClr val="tx1"/>
                </a:solidFill>
                <a:effectLst/>
                <a:latin typeface="Courier New" panose="02070309020205020404" pitchFamily="49" charset="0"/>
                <a:ea typeface="Calisto MT" panose="02040603050505030304" pitchFamily="18" charset="0"/>
                <a:cs typeface="Courier New" panose="02070309020205020404" pitchFamily="49" charset="0"/>
              </a:rPr>
              <a:t>طه عبد الوهاب كامل</a:t>
            </a:r>
            <a:endParaRPr lang="en-US" sz="1050" b="1" dirty="0">
              <a:solidFill>
                <a:schemeClr val="tx1"/>
              </a:solidFill>
              <a:effectLst/>
              <a:latin typeface="Courier New" panose="02070309020205020404" pitchFamily="49" charset="0"/>
              <a:ea typeface="Calisto MT" panose="02040603050505030304" pitchFamily="18" charset="0"/>
              <a:cs typeface="Courier New" panose="02070309020205020404" pitchFamily="49" charset="0"/>
            </a:endParaRPr>
          </a:p>
        </p:txBody>
      </p:sp>
      <p:sp>
        <p:nvSpPr>
          <p:cNvPr id="11" name="Rectangle: Rounded Corners 10">
            <a:extLst>
              <a:ext uri="{FF2B5EF4-FFF2-40B4-BE49-F238E27FC236}">
                <a16:creationId xmlns:a16="http://schemas.microsoft.com/office/drawing/2014/main" xmlns="" id="{FF5B5635-7843-B301-754E-F41359761D73}"/>
              </a:ext>
            </a:extLst>
          </p:cNvPr>
          <p:cNvSpPr/>
          <p:nvPr/>
        </p:nvSpPr>
        <p:spPr>
          <a:xfrm>
            <a:off x="47804" y="62814"/>
            <a:ext cx="3157220" cy="1743075"/>
          </a:xfrm>
          <a:prstGeom prst="roundRect">
            <a:avLst>
              <a:gd name="adj"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ar-IQ" sz="1400" b="1">
                <a:solidFill>
                  <a:schemeClr val="bg1"/>
                </a:solidFill>
                <a:effectLst/>
                <a:ea typeface="Calisto MT" panose="02040603050505030304" pitchFamily="18" charset="0"/>
                <a:cs typeface="Arial" panose="020B0604020202020204" pitchFamily="34" charset="0"/>
              </a:rPr>
              <a:t>الجامعة المستنصرية</a:t>
            </a:r>
            <a:endParaRPr lang="en-US" sz="1100">
              <a:solidFill>
                <a:schemeClr val="bg1"/>
              </a:solidFill>
              <a:effectLst/>
              <a:ea typeface="Calisto MT" panose="02040603050505030304" pitchFamily="18" charset="0"/>
              <a:cs typeface="Arial" panose="020B0604020202020204" pitchFamily="34" charset="0"/>
            </a:endParaRPr>
          </a:p>
          <a:p>
            <a:pPr algn="ctr">
              <a:lnSpc>
                <a:spcPct val="150000"/>
              </a:lnSpc>
              <a:spcAft>
                <a:spcPts val="800"/>
              </a:spcAft>
            </a:pPr>
            <a:r>
              <a:rPr lang="ar-IQ" sz="1400" b="1">
                <a:solidFill>
                  <a:schemeClr val="bg1"/>
                </a:solidFill>
                <a:effectLst/>
                <a:ea typeface="Calisto MT" panose="02040603050505030304" pitchFamily="18" charset="0"/>
                <a:cs typeface="Arial" panose="020B0604020202020204" pitchFamily="34" charset="0"/>
              </a:rPr>
              <a:t>كلية الإدارة والاقتصاد - قسم إدارة الاعمال</a:t>
            </a:r>
            <a:endParaRPr lang="en-US" sz="1100">
              <a:solidFill>
                <a:schemeClr val="bg1"/>
              </a:solidFill>
              <a:effectLst/>
              <a:ea typeface="Calisto MT" panose="02040603050505030304" pitchFamily="18" charset="0"/>
              <a:cs typeface="Arial" panose="020B0604020202020204" pitchFamily="34" charset="0"/>
            </a:endParaRPr>
          </a:p>
          <a:p>
            <a:pPr algn="ctr">
              <a:lnSpc>
                <a:spcPct val="150000"/>
              </a:lnSpc>
              <a:spcAft>
                <a:spcPts val="800"/>
              </a:spcAft>
            </a:pPr>
            <a:r>
              <a:rPr lang="ar-IQ" sz="1400" b="1">
                <a:solidFill>
                  <a:schemeClr val="bg1"/>
                </a:solidFill>
                <a:effectLst/>
                <a:ea typeface="Calisto MT" panose="02040603050505030304" pitchFamily="18" charset="0"/>
                <a:cs typeface="Arial" panose="020B0604020202020204" pitchFamily="34" charset="0"/>
              </a:rPr>
              <a:t>الدبلوم العالي في التخطيط الاستراتيجي</a:t>
            </a:r>
            <a:endParaRPr lang="en-US" sz="1100">
              <a:solidFill>
                <a:schemeClr val="bg1"/>
              </a:solidFill>
              <a:effectLst/>
              <a:ea typeface="Calisto MT" panose="02040603050505030304" pitchFamily="18" charset="0"/>
              <a:cs typeface="Arial" panose="020B0604020202020204" pitchFamily="34" charset="0"/>
            </a:endParaRPr>
          </a:p>
          <a:p>
            <a:pPr algn="ctr">
              <a:lnSpc>
                <a:spcPct val="150000"/>
              </a:lnSpc>
              <a:spcAft>
                <a:spcPts val="800"/>
              </a:spcAft>
            </a:pPr>
            <a:r>
              <a:rPr lang="en-US" sz="1400" b="1">
                <a:solidFill>
                  <a:schemeClr val="bg1"/>
                </a:solidFill>
                <a:effectLst/>
                <a:ea typeface="Calisto MT" panose="02040603050505030304" pitchFamily="18" charset="0"/>
                <a:cs typeface="Arial" panose="020B0604020202020204" pitchFamily="34" charset="0"/>
              </a:rPr>
              <a:t> </a:t>
            </a:r>
            <a:endParaRPr lang="en-US" sz="1100">
              <a:solidFill>
                <a:schemeClr val="bg1"/>
              </a:solidFill>
              <a:effectLst/>
              <a:ea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38984479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xmlns=""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xmlns="" id="{2D225086-68BE-4168-8F17-9443ADD89675}"/>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74" name="Title 2">
            <a:extLst>
              <a:ext uri="{FF2B5EF4-FFF2-40B4-BE49-F238E27FC236}">
                <a16:creationId xmlns:a16="http://schemas.microsoft.com/office/drawing/2014/main" xmlns="" id="{3B6ECBE7-A141-1526-A3F8-762B960753BD}"/>
              </a:ext>
            </a:extLst>
          </p:cNvPr>
          <p:cNvSpPr>
            <a:spLocks noGrp="1"/>
          </p:cNvSpPr>
          <p:nvPr>
            <p:ph type="title"/>
          </p:nvPr>
        </p:nvSpPr>
        <p:spPr>
          <a:xfrm>
            <a:off x="6262255" y="121588"/>
            <a:ext cx="5563705" cy="972704"/>
          </a:xfrm>
        </p:spPr>
        <p:txBody>
          <a:bodyPr>
            <a:normAutofit/>
          </a:bodyPr>
          <a:lstStyle/>
          <a:p>
            <a:pPr algn="r"/>
            <a:r>
              <a:rPr lang="fa-IR" dirty="0"/>
              <a:t>ثالثاً: الخطوات الخمسة في عملية التنظيم</a:t>
            </a:r>
          </a:p>
        </p:txBody>
      </p:sp>
      <p:sp>
        <p:nvSpPr>
          <p:cNvPr id="75" name="object 27" descr="Beige rectangle">
            <a:extLst>
              <a:ext uri="{FF2B5EF4-FFF2-40B4-BE49-F238E27FC236}">
                <a16:creationId xmlns:a16="http://schemas.microsoft.com/office/drawing/2014/main" xmlns="" id="{DE13B323-9A67-A0F3-171B-E4CA73C53570}"/>
              </a:ext>
            </a:extLst>
          </p:cNvPr>
          <p:cNvSpPr/>
          <p:nvPr/>
        </p:nvSpPr>
        <p:spPr>
          <a:xfrm>
            <a:off x="6442364" y="914400"/>
            <a:ext cx="5341360" cy="52727"/>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76" name="TextBox 75">
            <a:extLst>
              <a:ext uri="{FF2B5EF4-FFF2-40B4-BE49-F238E27FC236}">
                <a16:creationId xmlns:a16="http://schemas.microsoft.com/office/drawing/2014/main" xmlns="" id="{AC180DC5-F870-FBF8-BC73-456113768AE1}"/>
              </a:ext>
            </a:extLst>
          </p:cNvPr>
          <p:cNvSpPr txBox="1"/>
          <p:nvPr/>
        </p:nvSpPr>
        <p:spPr>
          <a:xfrm>
            <a:off x="112546" y="937443"/>
            <a:ext cx="11964507" cy="5472717"/>
          </a:xfrm>
          <a:prstGeom prst="rect">
            <a:avLst/>
          </a:prstGeom>
          <a:noFill/>
        </p:spPr>
        <p:txBody>
          <a:bodyPr wrap="square">
            <a:spAutoFit/>
          </a:bodyPr>
          <a:lstStyle/>
          <a:p>
            <a:pPr algn="r" rtl="1">
              <a:lnSpc>
                <a:spcPct val="150000"/>
              </a:lnSpc>
              <a:spcAft>
                <a:spcPts val="800"/>
              </a:spcAft>
            </a:pPr>
            <a:r>
              <a:rPr lang="ar-IQ" sz="2000" b="1" u="sng"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الخطوة الثالثة: تصنيف الأنشطة</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المدراء مطالبون بإنجاز ثلاث عمليات:</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فحص كل نشاط تم تحديده لمعرفة طبيعته (تسويق، انتاج ...الخ)</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وضع الأنشطة في مجموعات بناء على هذه العلاقات</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البدء بتصميم الأجزاء الأساسية من الهيكل التنظيمي</a:t>
            </a:r>
          </a:p>
          <a:p>
            <a:pPr algn="r" rtl="1">
              <a:lnSpc>
                <a:spcPct val="150000"/>
              </a:lnSpc>
              <a:spcAft>
                <a:spcPts val="800"/>
              </a:spcAft>
            </a:pPr>
            <a:r>
              <a:rPr lang="ar-IQ" sz="2000" b="1" u="sng"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الخطوة الرابعة: تقويض العمل والسلطات</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ان مفهوم الحصص كقاعدة لهذه الخطوة هو أصل العمل التنظيمي في بدء الادارات، الطبيعة، الغاية، المهام. وأداء الإدارة يجب أن يحدد أولا كأساس للسلطة. هذه الخطوة مهمة في بداية واثناء العملية التنظيمية.</a:t>
            </a:r>
          </a:p>
          <a:p>
            <a:pPr algn="r" rtl="1">
              <a:lnSpc>
                <a:spcPct val="150000"/>
              </a:lnSpc>
              <a:spcAft>
                <a:spcPts val="800"/>
              </a:spcAft>
            </a:pPr>
            <a:r>
              <a:rPr lang="ar-IQ" sz="2000" b="1" u="sng"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الخطوة الخامسة: تصميم مستويات العلاقات </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هذه الخطوة تعدد العلاقات الرامية والعرضية (الأقلية) في المنظمة ككل الهيكل الافقي يبين من هو المسؤول عن كل مهمة.</a:t>
            </a:r>
          </a:p>
        </p:txBody>
      </p:sp>
    </p:spTree>
    <p:extLst>
      <p:ext uri="{BB962C8B-B14F-4D97-AF65-F5344CB8AC3E}">
        <p14:creationId xmlns:p14="http://schemas.microsoft.com/office/powerpoint/2010/main" val="339122570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discuss something">
            <a:extLst>
              <a:ext uri="{FF2B5EF4-FFF2-40B4-BE49-F238E27FC236}">
                <a16:creationId xmlns:a16="http://schemas.microsoft.com/office/drawing/2014/main" xmlns="" id="{AA6A75DC-BE31-480B-B034-B1DF7AFA50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115389"/>
            <a:ext cx="12192000" cy="3742611"/>
          </a:xfrm>
        </p:spPr>
      </p:pic>
      <p:sp>
        <p:nvSpPr>
          <p:cNvPr id="12" name="object 3" descr="Blue rectangle">
            <a:extLst>
              <a:ext uri="{FF2B5EF4-FFF2-40B4-BE49-F238E27FC236}">
                <a16:creationId xmlns:a16="http://schemas.microsoft.com/office/drawing/2014/main" xmlns="" id="{CDEEA71D-C3B3-45BB-A776-D17D92A58127}"/>
              </a:ext>
            </a:extLst>
          </p:cNvPr>
          <p:cNvSpPr/>
          <p:nvPr/>
        </p:nvSpPr>
        <p:spPr>
          <a:xfrm>
            <a:off x="2400" y="3115389"/>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endParaRPr lang="en-US" dirty="0"/>
          </a:p>
        </p:txBody>
      </p:sp>
      <p:sp>
        <p:nvSpPr>
          <p:cNvPr id="22" name="Title 2">
            <a:extLst>
              <a:ext uri="{FF2B5EF4-FFF2-40B4-BE49-F238E27FC236}">
                <a16:creationId xmlns:a16="http://schemas.microsoft.com/office/drawing/2014/main" xmlns="" id="{653A1BA0-CD18-E037-A3D3-137E1FF61D48}"/>
              </a:ext>
            </a:extLst>
          </p:cNvPr>
          <p:cNvSpPr>
            <a:spLocks noGrp="1"/>
          </p:cNvSpPr>
          <p:nvPr>
            <p:ph type="title"/>
          </p:nvPr>
        </p:nvSpPr>
        <p:spPr>
          <a:xfrm>
            <a:off x="6677890" y="703478"/>
            <a:ext cx="5342033" cy="972704"/>
          </a:xfrm>
        </p:spPr>
        <p:txBody>
          <a:bodyPr>
            <a:normAutofit/>
          </a:bodyPr>
          <a:lstStyle/>
          <a:p>
            <a:pPr algn="r"/>
            <a:r>
              <a:rPr lang="ar-IQ" dirty="0"/>
              <a:t>تحليل الوظائف</a:t>
            </a:r>
            <a:endParaRPr lang="fa-IR" dirty="0"/>
          </a:p>
        </p:txBody>
      </p:sp>
      <p:sp>
        <p:nvSpPr>
          <p:cNvPr id="23" name="object 27" descr="Beige rectangle">
            <a:extLst>
              <a:ext uri="{FF2B5EF4-FFF2-40B4-BE49-F238E27FC236}">
                <a16:creationId xmlns:a16="http://schemas.microsoft.com/office/drawing/2014/main" xmlns="" id="{99BFC12E-56B4-EECF-C024-CE095B95A0D5}"/>
              </a:ext>
            </a:extLst>
          </p:cNvPr>
          <p:cNvSpPr/>
          <p:nvPr/>
        </p:nvSpPr>
        <p:spPr>
          <a:xfrm>
            <a:off x="9961418" y="1468581"/>
            <a:ext cx="2016269" cy="80435"/>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24" name="TextBox 23">
            <a:extLst>
              <a:ext uri="{FF2B5EF4-FFF2-40B4-BE49-F238E27FC236}">
                <a16:creationId xmlns:a16="http://schemas.microsoft.com/office/drawing/2014/main" xmlns="" id="{F01ACE48-6F9A-0E23-F4C8-E6B5D6C57E8F}"/>
              </a:ext>
            </a:extLst>
          </p:cNvPr>
          <p:cNvSpPr txBox="1"/>
          <p:nvPr/>
        </p:nvSpPr>
        <p:spPr>
          <a:xfrm>
            <a:off x="346362" y="3129775"/>
            <a:ext cx="11673561" cy="3642023"/>
          </a:xfrm>
          <a:prstGeom prst="rect">
            <a:avLst/>
          </a:prstGeom>
          <a:noFill/>
        </p:spPr>
        <p:txBody>
          <a:bodyPr wrap="square">
            <a:spAutoFit/>
          </a:bodyPr>
          <a:lstStyle/>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يمكن تحديد مفهوم تحليل الوظيفة (عملية دراسة وجمع المعلومات المرتبطة بالعمليات والمسؤوليات لعمل محدد لفرض توضيح مواصفات الوظيفة ومجدداتها أو شروطها وكذلك تقويم الوظيفة.</a:t>
            </a:r>
          </a:p>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ان عملية تحليل الوظيفة ((هي جمع المعلومات والبيانات المتعلقة بالخبرات والمؤهلات التي تتطلبها الوظيفة ومسؤوليات شاغل الوظيفة فضلا عن اختيار طريقة جمع المعلومات)). ومن خلال عملية تحليل الوظائف تستطيع المنظمة معرفة الأهمية النسبية لكل وظيفة بكل دقة ومقارنة الوظائف مع بعضها البعض. نستنتج من ذلك بأن تحليل الوظيفة: (هو القيام بتعريف المكونات والمهام المختلفة للوظيفة، أي انها لا تتضمن إعداد قائمة بالأعمال والسلوكيات المطلوبة في أداء الوظيفة فحسب، بل تخصيص المهارات والمعارف والقابلية المطلوبة أيضا).</a:t>
            </a:r>
          </a:p>
        </p:txBody>
      </p:sp>
      <p:sp>
        <p:nvSpPr>
          <p:cNvPr id="26" name="TextBox 25">
            <a:extLst>
              <a:ext uri="{FF2B5EF4-FFF2-40B4-BE49-F238E27FC236}">
                <a16:creationId xmlns:a16="http://schemas.microsoft.com/office/drawing/2014/main" xmlns="" id="{CFA843B6-B378-8AE2-6366-AECAB9557F10}"/>
              </a:ext>
            </a:extLst>
          </p:cNvPr>
          <p:cNvSpPr txBox="1"/>
          <p:nvPr/>
        </p:nvSpPr>
        <p:spPr>
          <a:xfrm>
            <a:off x="4668982" y="2307196"/>
            <a:ext cx="7350941" cy="523220"/>
          </a:xfrm>
          <a:prstGeom prst="rect">
            <a:avLst/>
          </a:prstGeom>
          <a:noFill/>
        </p:spPr>
        <p:txBody>
          <a:bodyPr wrap="square">
            <a:spAutoFit/>
          </a:bodyPr>
          <a:lstStyle/>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مفهوم تحليل الوظائف </a:t>
            </a:r>
            <a:r>
              <a:rPr lang="en-US"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Jobs Analyzing of Concepts</a:t>
            </a: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a:t>
            </a:r>
          </a:p>
        </p:txBody>
      </p:sp>
    </p:spTree>
    <p:extLst>
      <p:ext uri="{BB962C8B-B14F-4D97-AF65-F5344CB8AC3E}">
        <p14:creationId xmlns:p14="http://schemas.microsoft.com/office/powerpoint/2010/main" val="332701984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xmlns="" id="{BD5BAEF8-04EE-4148-AB9D-25427A9268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75"/>
            <a:ext cx="12192000" cy="6856650"/>
          </a:xfrm>
          <a:prstGeom prst="rect">
            <a:avLst/>
          </a:prstGeom>
        </p:spPr>
      </p:pic>
      <p:sp>
        <p:nvSpPr>
          <p:cNvPr id="5" name="Content Placeholder 4">
            <a:extLst>
              <a:ext uri="{FF2B5EF4-FFF2-40B4-BE49-F238E27FC236}">
                <a16:creationId xmlns:a16="http://schemas.microsoft.com/office/drawing/2014/main" xmlns="" id="{D5537408-2125-4CE5-92A7-F7E0FCBA31D0}"/>
              </a:ext>
            </a:extLst>
          </p:cNvPr>
          <p:cNvSpPr txBox="1">
            <a:spLocks/>
          </p:cNvSpPr>
          <p:nvPr/>
        </p:nvSpPr>
        <p:spPr>
          <a:xfrm>
            <a:off x="4752108" y="0"/>
            <a:ext cx="7439892" cy="6704925"/>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8" name="Title 2">
            <a:extLst>
              <a:ext uri="{FF2B5EF4-FFF2-40B4-BE49-F238E27FC236}">
                <a16:creationId xmlns:a16="http://schemas.microsoft.com/office/drawing/2014/main" xmlns="" id="{7E42E16B-DDCE-2F39-548A-A1FB3E4148E4}"/>
              </a:ext>
            </a:extLst>
          </p:cNvPr>
          <p:cNvSpPr>
            <a:spLocks noGrp="1"/>
          </p:cNvSpPr>
          <p:nvPr>
            <p:ph type="title"/>
          </p:nvPr>
        </p:nvSpPr>
        <p:spPr>
          <a:xfrm>
            <a:off x="6733309" y="0"/>
            <a:ext cx="5342033" cy="972704"/>
          </a:xfrm>
        </p:spPr>
        <p:txBody>
          <a:bodyPr>
            <a:normAutofit/>
          </a:bodyPr>
          <a:lstStyle/>
          <a:p>
            <a:pPr algn="r"/>
            <a:r>
              <a:rPr lang="ar-IQ" dirty="0">
                <a:solidFill>
                  <a:schemeClr val="bg1"/>
                </a:solidFill>
              </a:rPr>
              <a:t>اهمية تحليل الوظائف</a:t>
            </a:r>
            <a:endParaRPr lang="fa-IR" dirty="0">
              <a:solidFill>
                <a:schemeClr val="bg1"/>
              </a:solidFill>
            </a:endParaRPr>
          </a:p>
        </p:txBody>
      </p:sp>
      <p:sp>
        <p:nvSpPr>
          <p:cNvPr id="9" name="object 27" descr="Beige rectangle">
            <a:extLst>
              <a:ext uri="{FF2B5EF4-FFF2-40B4-BE49-F238E27FC236}">
                <a16:creationId xmlns:a16="http://schemas.microsoft.com/office/drawing/2014/main" xmlns="" id="{DBD054D8-24C5-50B8-E59D-3980AC3B8574}"/>
              </a:ext>
            </a:extLst>
          </p:cNvPr>
          <p:cNvSpPr/>
          <p:nvPr/>
        </p:nvSpPr>
        <p:spPr>
          <a:xfrm>
            <a:off x="9240983" y="762001"/>
            <a:ext cx="2792124" cy="83538"/>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solidFill>
                <a:schemeClr val="bg1"/>
              </a:solidFill>
            </a:endParaRPr>
          </a:p>
        </p:txBody>
      </p:sp>
      <p:sp>
        <p:nvSpPr>
          <p:cNvPr id="10" name="TextBox 9">
            <a:extLst>
              <a:ext uri="{FF2B5EF4-FFF2-40B4-BE49-F238E27FC236}">
                <a16:creationId xmlns:a16="http://schemas.microsoft.com/office/drawing/2014/main" xmlns="" id="{AC9F9A11-8871-3803-434A-1F718601F7BD}"/>
              </a:ext>
            </a:extLst>
          </p:cNvPr>
          <p:cNvSpPr txBox="1"/>
          <p:nvPr/>
        </p:nvSpPr>
        <p:spPr>
          <a:xfrm>
            <a:off x="4904509" y="859395"/>
            <a:ext cx="7170833" cy="5673348"/>
          </a:xfrm>
          <a:prstGeom prst="rect">
            <a:avLst/>
          </a:prstGeom>
          <a:noFill/>
        </p:spPr>
        <p:txBody>
          <a:bodyPr wrap="square">
            <a:spAutoFit/>
          </a:bodyPr>
          <a:lstStyle/>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تسهم عملية تحليل الوظائف والبيانات المستمدة منها في:</a:t>
            </a:r>
          </a:p>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1-توفير الأساس الموضوعي لأداء وظائف إدارة الموارد البشرية المتنوعة في الخدمة المدنية والقطاع الخاص.</a:t>
            </a:r>
          </a:p>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2- توفر كثيراً من البيانات والمعلومات حول الوظيفة والعمل الذي تتطلبه ومسؤولياتها.</a:t>
            </a:r>
          </a:p>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3-يؤدي إلى فهم شامل ووافي لطبيعة الوظائف من قبل جميع القائمين على إدارة الوظائف العامة والخاصة والمسؤولين عنها بشكل عام.</a:t>
            </a:r>
          </a:p>
          <a:p>
            <a:pPr algn="r" rtl="1">
              <a:spcAft>
                <a:spcPts val="800"/>
              </a:spcAft>
            </a:pPr>
            <a:r>
              <a:rPr lang="ar-IQ" sz="28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4-معرفة كيفية ممارسة المرشحين لوظائف إدارة الموارد البشرية في المنظمة كتقويم الوظيفة والاستقطاب والاختيار والتعيين والتدريب ونظام الأجور والترقية، والنقل، والتنظيم الإداري، وغيرها.</a:t>
            </a:r>
          </a:p>
        </p:txBody>
      </p:sp>
    </p:spTree>
    <p:extLst>
      <p:ext uri="{BB962C8B-B14F-4D97-AF65-F5344CB8AC3E}">
        <p14:creationId xmlns:p14="http://schemas.microsoft.com/office/powerpoint/2010/main" val="14869512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xmlns="" id="{1E745F20-F130-4708-BD5A-1A4FF4BE4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xmlns="" id="{0CA2E80D-F3EC-4A5F-8E65-56FEA206EE0F}"/>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6" name="object 7" descr="Beige rectangle">
            <a:extLst>
              <a:ext uri="{FF2B5EF4-FFF2-40B4-BE49-F238E27FC236}">
                <a16:creationId xmlns:a16="http://schemas.microsoft.com/office/drawing/2014/main" xmlns="" id="{B36975AA-C62E-46BE-9382-E2CF56FDF817}"/>
              </a:ext>
            </a:extLst>
          </p:cNvPr>
          <p:cNvSpPr/>
          <p:nvPr/>
        </p:nvSpPr>
        <p:spPr bwMode="white">
          <a:xfrm flipV="1">
            <a:off x="7148945" y="628100"/>
            <a:ext cx="4933745"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11" name="Title 2">
            <a:extLst>
              <a:ext uri="{FF2B5EF4-FFF2-40B4-BE49-F238E27FC236}">
                <a16:creationId xmlns:a16="http://schemas.microsoft.com/office/drawing/2014/main" xmlns="" id="{C570C1EA-6165-0872-7639-821DA0930B50}"/>
              </a:ext>
            </a:extLst>
          </p:cNvPr>
          <p:cNvSpPr txBox="1">
            <a:spLocks/>
          </p:cNvSpPr>
          <p:nvPr/>
        </p:nvSpPr>
        <p:spPr>
          <a:xfrm>
            <a:off x="6847427" y="0"/>
            <a:ext cx="5342033" cy="62810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lgn="r"/>
            <a:r>
              <a:rPr lang="ar-IQ" sz="4400" dirty="0"/>
              <a:t>استخدامات معلومات تحليل الوظائف</a:t>
            </a:r>
            <a:endParaRPr lang="fa-IR" sz="4400" dirty="0"/>
          </a:p>
        </p:txBody>
      </p:sp>
      <p:sp>
        <p:nvSpPr>
          <p:cNvPr id="12" name="TextBox 11">
            <a:extLst>
              <a:ext uri="{FF2B5EF4-FFF2-40B4-BE49-F238E27FC236}">
                <a16:creationId xmlns:a16="http://schemas.microsoft.com/office/drawing/2014/main" xmlns="" id="{E90251DF-F98C-3A92-0AB4-1774DF6B0E0D}"/>
              </a:ext>
            </a:extLst>
          </p:cNvPr>
          <p:cNvSpPr txBox="1"/>
          <p:nvPr/>
        </p:nvSpPr>
        <p:spPr>
          <a:xfrm>
            <a:off x="118183" y="650959"/>
            <a:ext cx="11964507" cy="5421421"/>
          </a:xfrm>
          <a:prstGeom prst="rect">
            <a:avLst/>
          </a:prstGeom>
          <a:noFill/>
        </p:spPr>
        <p:txBody>
          <a:bodyPr wrap="square">
            <a:spAutoFit/>
          </a:bodyPr>
          <a:lstStyle/>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كما موضح في الشكل أدناه نجد ان المعلومات التي يوفرها تحليل الوظائف، يمكن استخدامها كأساس للقيام بالعديد من أنشطة الموارد البشرية، وذلك على النحو التالي:</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الاستقطاب و الاختيار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Recruitment and Selection: </a:t>
            </a: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حيث يوفر تحليل الوظائف معلومات عن واجبات الوظيفة، والخصائص الواجب توافرها فيمن يشغلها وهذه المعلومات المتوافرة عن وصف وتوصيف الوظيفة, تستخدم كأساس في تقرير نوعية الإفراد الواجب استقطابهم وتعيينهم. </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المكافآت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Compensation: </a:t>
            </a: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تستخدم المعلومات التي يوفرها تحليل الوظائف في تحديد مقدار ونوعية المكافآت التي تلائم طبيعة كل وظيفة، نظراً لأن المكافآت - سواء الرواتب أو العلاوات . - تعتمد بشكل أساسي على بعض العوامل مثل: مستوى المهارة درجة التعليم مستوى الأمان، وحجم المسؤولية. هذا ويسهم تحليل الوظائف في توفير المعلومات التي يمكن ان تستخدم في تحديد القيمة النسبية لكل وظيفة. وبالتالي إمكانية وضعها في الفئة الوظيفة التي تناسبها. </a:t>
            </a:r>
            <a:endParaRPr lang="ar-IQ" sz="2000" b="1" dirty="0">
              <a:solidFill>
                <a:schemeClr val="bg1"/>
              </a:solidFill>
              <a:latin typeface="Calisto MT" panose="02040603050505030304" pitchFamily="18" charset="0"/>
              <a:ea typeface="Calisto MT" panose="02040603050505030304" pitchFamily="18" charset="0"/>
              <a:cs typeface="Arial" panose="020B0604020202020204" pitchFamily="34" charset="0"/>
            </a:endParaRP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تقييم الأداء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Performance Appraisal: </a:t>
            </a: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والذي يتضمن مقارنة الأداء الفعلي لكل موظف بالمعايير الموضوعة مسبقاً. ولذلك فان معظم الخبراء يعتمدون على تحليل الوظائف في تحديد المعايير الواجب الوفاء بها. وفي نفس الوقت حصر مجموعة الأنشطة الواجب القيام بها. </a:t>
            </a:r>
          </a:p>
        </p:txBody>
      </p:sp>
    </p:spTree>
    <p:extLst>
      <p:ext uri="{BB962C8B-B14F-4D97-AF65-F5344CB8AC3E}">
        <p14:creationId xmlns:p14="http://schemas.microsoft.com/office/powerpoint/2010/main" val="1093556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xmlns="" id="{1E745F20-F130-4708-BD5A-1A4FF4BE4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xmlns="" id="{0CA2E80D-F3EC-4A5F-8E65-56FEA206EE0F}"/>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6" name="object 7" descr="Beige rectangle">
            <a:extLst>
              <a:ext uri="{FF2B5EF4-FFF2-40B4-BE49-F238E27FC236}">
                <a16:creationId xmlns:a16="http://schemas.microsoft.com/office/drawing/2014/main" xmlns="" id="{B36975AA-C62E-46BE-9382-E2CF56FDF817}"/>
              </a:ext>
            </a:extLst>
          </p:cNvPr>
          <p:cNvSpPr/>
          <p:nvPr/>
        </p:nvSpPr>
        <p:spPr bwMode="white">
          <a:xfrm flipV="1">
            <a:off x="7148945" y="628100"/>
            <a:ext cx="4933745"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11" name="Title 2">
            <a:extLst>
              <a:ext uri="{FF2B5EF4-FFF2-40B4-BE49-F238E27FC236}">
                <a16:creationId xmlns:a16="http://schemas.microsoft.com/office/drawing/2014/main" xmlns="" id="{C570C1EA-6165-0872-7639-821DA0930B50}"/>
              </a:ext>
            </a:extLst>
          </p:cNvPr>
          <p:cNvSpPr txBox="1">
            <a:spLocks/>
          </p:cNvSpPr>
          <p:nvPr/>
        </p:nvSpPr>
        <p:spPr>
          <a:xfrm>
            <a:off x="6847427" y="0"/>
            <a:ext cx="5342033" cy="62810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lgn="r"/>
            <a:r>
              <a:rPr lang="ar-IQ" sz="4400" dirty="0"/>
              <a:t>استخدامات معلومات تحليل الوظائف</a:t>
            </a:r>
            <a:endParaRPr lang="fa-IR" sz="4400" dirty="0"/>
          </a:p>
        </p:txBody>
      </p:sp>
      <p:sp>
        <p:nvSpPr>
          <p:cNvPr id="12" name="TextBox 11">
            <a:extLst>
              <a:ext uri="{FF2B5EF4-FFF2-40B4-BE49-F238E27FC236}">
                <a16:creationId xmlns:a16="http://schemas.microsoft.com/office/drawing/2014/main" xmlns="" id="{E90251DF-F98C-3A92-0AB4-1774DF6B0E0D}"/>
              </a:ext>
            </a:extLst>
          </p:cNvPr>
          <p:cNvSpPr txBox="1"/>
          <p:nvPr/>
        </p:nvSpPr>
        <p:spPr>
          <a:xfrm>
            <a:off x="118183" y="650959"/>
            <a:ext cx="11964507" cy="3831242"/>
          </a:xfrm>
          <a:prstGeom prst="rect">
            <a:avLst/>
          </a:prstGeom>
          <a:noFill/>
        </p:spPr>
        <p:txBody>
          <a:bodyPr wrap="square">
            <a:spAutoFit/>
          </a:bodyPr>
          <a:lstStyle/>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التدريب</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Training: </a:t>
            </a: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تُستخدم ايضا المعلومات التي يوفرها تحليل الوظائف في تصميم وتطوير البرامج التدريبية، نظراً لان هذا التحليل وما ينجم عنه من وصف للوظائف يُظهر مجموعة المهارات ومن ثم مستوى التدريب المطلوب. </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اكتشاف المهام التي لم يتم تخصيصها للإفراد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Discovering Unassigned Duties: </a:t>
            </a: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فتحليل الوظائف يسهم أيضا في اكتشاف الواجبات التي لم تسند مهمة القيام بها إلى إفراد. فمثلاً: عند تحليل وظيفة مدير الإنتاج بالشركة. قد يخبرك بأنه يؤدي العديد من الواجبات والتي تشمل تخطيط جداول الإنتاج الأسبوعية بالشركة شراء المواد الخام. وقد ينسى ان يشير إلى أن إدارة المخزون من المواد الخام أو المنتجات تامة الصنع وبالفحص قد تكتشف انه لا يوجد أي فرد أخر من العاملين في مجال الإنتاج مسؤول عن إدارة المخزون وتستطيع التصرف من خلال إعادة النظر في الوظائف مثل تلك التي من الواجب أن يؤديها فرد ما لإدارة المخزون وهكذا تكون قد استطعت اكتشاف مهمة خدمية غير مفيدة لأحد الإفراد للقيام بها. وكل ذلك يعود الفضل فيه في عملية تحليل الوظائف.</a:t>
            </a:r>
          </a:p>
        </p:txBody>
      </p:sp>
      <p:pic>
        <p:nvPicPr>
          <p:cNvPr id="2" name="Picture 1">
            <a:extLst>
              <a:ext uri="{FF2B5EF4-FFF2-40B4-BE49-F238E27FC236}">
                <a16:creationId xmlns:a16="http://schemas.microsoft.com/office/drawing/2014/main" xmlns="" id="{509BF2B8-94FE-32C9-ECBC-7ACE0B082F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747" y="3948546"/>
            <a:ext cx="6004073" cy="2839518"/>
          </a:xfrm>
          <a:prstGeom prst="rect">
            <a:avLst/>
          </a:prstGeom>
          <a:ln>
            <a:noFill/>
          </a:ln>
          <a:effectLst>
            <a:softEdge rad="112500"/>
          </a:effectLst>
        </p:spPr>
      </p:pic>
    </p:spTree>
    <p:extLst>
      <p:ext uri="{BB962C8B-B14F-4D97-AF65-F5344CB8AC3E}">
        <p14:creationId xmlns:p14="http://schemas.microsoft.com/office/powerpoint/2010/main" val="2323245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descr="Beige rectangle">
            <a:extLst>
              <a:ext uri="{FF2B5EF4-FFF2-40B4-BE49-F238E27FC236}">
                <a16:creationId xmlns:a16="http://schemas.microsoft.com/office/drawing/2014/main" xmlns="" id="{DCF29767-6635-4A46-AB77-672CC90C6FBE}"/>
              </a:ext>
            </a:extLst>
          </p:cNvPr>
          <p:cNvSpPr/>
          <p:nvPr/>
        </p:nvSpPr>
        <p:spPr>
          <a:xfrm>
            <a:off x="6096000" y="1359001"/>
            <a:ext cx="6096000" cy="436292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xmlns="" id="{9FABC344-E043-45BE-8588-06C658DBCE70}"/>
              </a:ext>
            </a:extLst>
          </p:cNvPr>
          <p:cNvSpPr/>
          <p:nvPr/>
        </p:nvSpPr>
        <p:spPr>
          <a:xfrm>
            <a:off x="5361709" y="1692008"/>
            <a:ext cx="6830291" cy="3683556"/>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marL="342900" lvl="0" indent="-342900" algn="r" rtl="1">
              <a:lnSpc>
                <a:spcPct val="200000"/>
              </a:lnSpc>
              <a:buFont typeface="+mj-lt"/>
              <a:buAutoNum type="arabicPeriod"/>
            </a:pPr>
            <a:r>
              <a:rPr lang="ar-SA" sz="2000" b="1" u="sng">
                <a:solidFill>
                  <a:schemeClr val="bg1"/>
                </a:solidFill>
                <a:effectLst/>
                <a:latin typeface="Calisto MT" panose="02040603050505030304" pitchFamily="18" charset="0"/>
                <a:ea typeface="Calisto MT" panose="02040603050505030304" pitchFamily="18" charset="0"/>
                <a:cs typeface="Arial" panose="020B0604020202020204" pitchFamily="34" charset="0"/>
              </a:rPr>
              <a:t>الوصف الوظيفي</a:t>
            </a:r>
            <a:r>
              <a:rPr lang="en-US" sz="2000" b="1" u="sng">
                <a:solidFill>
                  <a:schemeClr val="bg1"/>
                </a:solidFill>
                <a:effectLst/>
                <a:latin typeface="Calisto MT" panose="02040603050505030304" pitchFamily="18" charset="0"/>
                <a:ea typeface="Calisto MT" panose="02040603050505030304" pitchFamily="18" charset="0"/>
                <a:cs typeface="Arial" panose="020B0604020202020204" pitchFamily="34" charset="0"/>
              </a:rPr>
              <a:t> Description Job:</a:t>
            </a:r>
            <a:r>
              <a:rPr lang="en-US" sz="2000" b="1">
                <a:solidFill>
                  <a:schemeClr val="bg1"/>
                </a:solidFill>
                <a:effectLst/>
                <a:latin typeface="Calisto MT" panose="02040603050505030304" pitchFamily="18" charset="0"/>
                <a:ea typeface="Calisto MT" panose="02040603050505030304" pitchFamily="18" charset="0"/>
                <a:cs typeface="Arial" panose="020B0604020202020204" pitchFamily="34" charset="0"/>
              </a:rPr>
              <a:t> </a:t>
            </a:r>
            <a:r>
              <a:rPr lang="ar-SA" sz="2000" b="1">
                <a:solidFill>
                  <a:schemeClr val="bg1"/>
                </a:solidFill>
                <a:effectLst/>
                <a:latin typeface="Calisto MT" panose="02040603050505030304" pitchFamily="18" charset="0"/>
                <a:ea typeface="Calisto MT" panose="02040603050505030304" pitchFamily="18" charset="0"/>
                <a:cs typeface="Arial" panose="020B0604020202020204" pitchFamily="34" charset="0"/>
              </a:rPr>
              <a:t>وهو وصف وتعريف للوظيفة يتضمن على الأقل المهام التي تتضمنها الوظيفة كالواجبات والمسؤوليات وظروف العمل والأدوات المستخدمة</a:t>
            </a:r>
            <a:r>
              <a:rPr lang="en-US" sz="2000" b="1">
                <a:solidFill>
                  <a:schemeClr val="bg1"/>
                </a:solidFill>
                <a:effectLst/>
                <a:latin typeface="Calisto MT" panose="02040603050505030304" pitchFamily="18" charset="0"/>
                <a:ea typeface="Calisto MT" panose="02040603050505030304" pitchFamily="18" charset="0"/>
                <a:cs typeface="Arial" panose="020B0604020202020204" pitchFamily="34" charset="0"/>
              </a:rPr>
              <a:t>.</a:t>
            </a:r>
            <a:endParaRPr lang="en-US" sz="1400" b="1">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a:p>
            <a:pPr marL="342900" lvl="0" indent="-342900" algn="r" rtl="1">
              <a:lnSpc>
                <a:spcPct val="200000"/>
              </a:lnSpc>
              <a:spcAft>
                <a:spcPts val="800"/>
              </a:spcAft>
              <a:buFont typeface="+mj-lt"/>
              <a:buAutoNum type="arabicPeriod"/>
            </a:pPr>
            <a:r>
              <a:rPr lang="ar-SA" sz="2000" b="1" u="sng">
                <a:solidFill>
                  <a:schemeClr val="bg1"/>
                </a:solidFill>
                <a:effectLst/>
                <a:latin typeface="Calisto MT" panose="02040603050505030304" pitchFamily="18" charset="0"/>
                <a:ea typeface="Calisto MT" panose="02040603050505030304" pitchFamily="18" charset="0"/>
                <a:cs typeface="Arial" panose="020B0604020202020204" pitchFamily="34" charset="0"/>
              </a:rPr>
              <a:t>موصفات الوظيفة</a:t>
            </a:r>
            <a:r>
              <a:rPr lang="en-US" sz="2000" b="1" u="sng">
                <a:solidFill>
                  <a:schemeClr val="bg1"/>
                </a:solidFill>
                <a:effectLst/>
                <a:latin typeface="Calisto MT" panose="02040603050505030304" pitchFamily="18" charset="0"/>
                <a:ea typeface="Calisto MT" panose="02040603050505030304" pitchFamily="18" charset="0"/>
                <a:cs typeface="Arial" panose="020B0604020202020204" pitchFamily="34" charset="0"/>
              </a:rPr>
              <a:t> specifications Job:</a:t>
            </a:r>
            <a:r>
              <a:rPr lang="en-US" sz="2000" b="1">
                <a:solidFill>
                  <a:schemeClr val="bg1"/>
                </a:solidFill>
                <a:effectLst/>
                <a:latin typeface="Calisto MT" panose="02040603050505030304" pitchFamily="18" charset="0"/>
                <a:ea typeface="Calisto MT" panose="02040603050505030304" pitchFamily="18" charset="0"/>
                <a:cs typeface="Arial" panose="020B0604020202020204" pitchFamily="34" charset="0"/>
              </a:rPr>
              <a:t> </a:t>
            </a:r>
            <a:r>
              <a:rPr lang="ar-SA" sz="2000" b="1">
                <a:solidFill>
                  <a:schemeClr val="bg1"/>
                </a:solidFill>
                <a:effectLst/>
                <a:latin typeface="Calisto MT" panose="02040603050505030304" pitchFamily="18" charset="0"/>
                <a:ea typeface="Calisto MT" panose="02040603050505030304" pitchFamily="18" charset="0"/>
                <a:cs typeface="Arial" panose="020B0604020202020204" pitchFamily="34" charset="0"/>
              </a:rPr>
              <a:t>وهو ((عبارة عن قائمة توضح الحد الأدنى لمؤهلات الأفراد العاملين لغرض أداء الوظيفة وفقا لمتطلبات الأداء)). </a:t>
            </a:r>
            <a:endParaRPr lang="en-US" sz="1400" b="1">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24D506CC-0185-443E-82C7-1600C21D6E91}"/>
              </a:ext>
            </a:extLst>
          </p:cNvPr>
          <p:cNvSpPr>
            <a:spLocks noGrp="1"/>
          </p:cNvSpPr>
          <p:nvPr>
            <p:ph type="sldNum" sz="quarter" idx="12"/>
          </p:nvPr>
        </p:nvSpPr>
        <p:spPr/>
        <p:txBody>
          <a:bodyPr/>
          <a:lstStyle/>
          <a:p>
            <a:fld id="{82EE24B5-652C-4DB5-B7C3-B5BBEC1280B1}" type="slidenum">
              <a:rPr lang="en-US" smtClean="0"/>
              <a:t>15</a:t>
            </a:fld>
            <a:endParaRPr lang="en-US" dirty="0"/>
          </a:p>
        </p:txBody>
      </p:sp>
      <p:sp>
        <p:nvSpPr>
          <p:cNvPr id="8" name="Title 2">
            <a:extLst>
              <a:ext uri="{FF2B5EF4-FFF2-40B4-BE49-F238E27FC236}">
                <a16:creationId xmlns:a16="http://schemas.microsoft.com/office/drawing/2014/main" xmlns="" id="{D7976B4A-033B-2CBC-AD45-53384CC87EBA}"/>
              </a:ext>
            </a:extLst>
          </p:cNvPr>
          <p:cNvSpPr txBox="1">
            <a:spLocks/>
          </p:cNvSpPr>
          <p:nvPr/>
        </p:nvSpPr>
        <p:spPr>
          <a:xfrm>
            <a:off x="6733309" y="0"/>
            <a:ext cx="5342033" cy="972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r"/>
            <a:r>
              <a:rPr lang="ar-IQ" dirty="0">
                <a:solidFill>
                  <a:schemeClr val="tx1"/>
                </a:solidFill>
              </a:rPr>
              <a:t>يتضمن تحليل الوظيفة نشاطين هما: </a:t>
            </a:r>
            <a:endParaRPr lang="fa-IR" dirty="0">
              <a:solidFill>
                <a:schemeClr val="tx1"/>
              </a:solidFill>
            </a:endParaRPr>
          </a:p>
        </p:txBody>
      </p:sp>
      <p:sp>
        <p:nvSpPr>
          <p:cNvPr id="10" name="object 27" descr="Beige rectangle">
            <a:extLst>
              <a:ext uri="{FF2B5EF4-FFF2-40B4-BE49-F238E27FC236}">
                <a16:creationId xmlns:a16="http://schemas.microsoft.com/office/drawing/2014/main" xmlns="" id="{FCA16015-2CA6-1F76-A349-5350E75C73D8}"/>
              </a:ext>
            </a:extLst>
          </p:cNvPr>
          <p:cNvSpPr/>
          <p:nvPr/>
        </p:nvSpPr>
        <p:spPr>
          <a:xfrm>
            <a:off x="7273636" y="737174"/>
            <a:ext cx="4759471" cy="108365"/>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solidFill>
                <a:schemeClr val="bg1"/>
              </a:solidFill>
            </a:endParaRPr>
          </a:p>
        </p:txBody>
      </p:sp>
      <p:pic>
        <p:nvPicPr>
          <p:cNvPr id="13" name="Picture 12">
            <a:extLst>
              <a:ext uri="{FF2B5EF4-FFF2-40B4-BE49-F238E27FC236}">
                <a16:creationId xmlns:a16="http://schemas.microsoft.com/office/drawing/2014/main" xmlns="" id="{AC08AD30-7782-DF78-BEF2-0149B7460D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 y="118572"/>
            <a:ext cx="5366710" cy="6739428"/>
          </a:xfrm>
          <a:prstGeom prst="rect">
            <a:avLst/>
          </a:prstGeom>
          <a:noFill/>
          <a:ln>
            <a:noFill/>
          </a:ln>
        </p:spPr>
      </p:pic>
    </p:spTree>
    <p:extLst>
      <p:ext uri="{BB962C8B-B14F-4D97-AF65-F5344CB8AC3E}">
        <p14:creationId xmlns:p14="http://schemas.microsoft.com/office/powerpoint/2010/main" val="1793949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lue rectangle">
            <a:extLst>
              <a:ext uri="{FF2B5EF4-FFF2-40B4-BE49-F238E27FC236}">
                <a16:creationId xmlns:a16="http://schemas.microsoft.com/office/drawing/2014/main" xmlns="" id="{7D87B918-371C-4B31-9C7A-1D9A08C8A3BB}"/>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t>16</a:t>
            </a:fld>
            <a:endParaRPr lang="en-US" dirty="0"/>
          </a:p>
        </p:txBody>
      </p:sp>
      <p:cxnSp>
        <p:nvCxnSpPr>
          <p:cNvPr id="12" name="Straight Connector 11" descr="Line">
            <a:extLst>
              <a:ext uri="{FF2B5EF4-FFF2-40B4-BE49-F238E27FC236}">
                <a16:creationId xmlns:a16="http://schemas.microsoft.com/office/drawing/2014/main" xmlns="" id="{0D4D8421-B427-472B-95AE-FBBC914ACC5F}"/>
              </a:ext>
            </a:extLst>
          </p:cNvPr>
          <p:cNvCxnSpPr/>
          <p:nvPr/>
        </p:nvCxnSpPr>
        <p:spPr>
          <a:xfrm>
            <a:off x="6096000" y="4101403"/>
            <a:ext cx="0" cy="396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xmlns="" id="{0DF60C3D-9AA8-EE62-24A6-1B308E8E153D}"/>
              </a:ext>
            </a:extLst>
          </p:cNvPr>
          <p:cNvSpPr txBox="1">
            <a:spLocks/>
          </p:cNvSpPr>
          <p:nvPr/>
        </p:nvSpPr>
        <p:spPr>
          <a:xfrm>
            <a:off x="6733309" y="0"/>
            <a:ext cx="5342033" cy="972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r"/>
            <a:r>
              <a:rPr lang="ar-IQ" dirty="0">
                <a:solidFill>
                  <a:schemeClr val="bg1"/>
                </a:solidFill>
              </a:rPr>
              <a:t>مراحل عملية تحليل الوظائف </a:t>
            </a:r>
            <a:endParaRPr lang="fa-IR" dirty="0">
              <a:solidFill>
                <a:schemeClr val="bg1"/>
              </a:solidFill>
            </a:endParaRPr>
          </a:p>
        </p:txBody>
      </p:sp>
      <p:sp>
        <p:nvSpPr>
          <p:cNvPr id="14" name="object 27" descr="Beige rectangle">
            <a:extLst>
              <a:ext uri="{FF2B5EF4-FFF2-40B4-BE49-F238E27FC236}">
                <a16:creationId xmlns:a16="http://schemas.microsoft.com/office/drawing/2014/main" xmlns="" id="{FBE017C2-90A2-9BF3-0444-F602CCA76C6F}"/>
              </a:ext>
            </a:extLst>
          </p:cNvPr>
          <p:cNvSpPr/>
          <p:nvPr/>
        </p:nvSpPr>
        <p:spPr>
          <a:xfrm>
            <a:off x="8229600" y="748145"/>
            <a:ext cx="3803507" cy="97394"/>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solidFill>
                <a:schemeClr val="bg1"/>
              </a:solidFill>
            </a:endParaRPr>
          </a:p>
        </p:txBody>
      </p:sp>
      <p:sp>
        <p:nvSpPr>
          <p:cNvPr id="15" name="TextBox 14">
            <a:extLst>
              <a:ext uri="{FF2B5EF4-FFF2-40B4-BE49-F238E27FC236}">
                <a16:creationId xmlns:a16="http://schemas.microsoft.com/office/drawing/2014/main" xmlns="" id="{C3BDB468-F5E4-BBFC-BC47-08476AD19BDC}"/>
              </a:ext>
            </a:extLst>
          </p:cNvPr>
          <p:cNvSpPr txBox="1"/>
          <p:nvPr/>
        </p:nvSpPr>
        <p:spPr>
          <a:xfrm>
            <a:off x="118183" y="650959"/>
            <a:ext cx="11964507" cy="5769015"/>
          </a:xfrm>
          <a:prstGeom prst="rect">
            <a:avLst/>
          </a:prstGeom>
          <a:noFill/>
        </p:spPr>
        <p:txBody>
          <a:bodyPr wrap="square">
            <a:spAutoFit/>
          </a:bodyPr>
          <a:lstStyle/>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مرحلة تجميع البيانات: إن عملية تحليل الوظائف هي بالدرجة الأولى تجميع للبيانـات والمعلومـات والحقـائق التي تصف الوظيفة بشكل يميزها عن غيرها مـن الوظـائف، الأمـر الـذي يـضفي عـلى مرحلة التجميع هذه أهمية خاصة ليس فقط لتأثيرها على موضوعية المـرحلتين التـاليتين، بل ايضاً لتأثيرها على موضوعية نتائج عملية التحليل ككـل. </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مرحلة التحليل: بعد الانتهاء من مرحلـة تجميـع البيانـات والمعلومـات التـي تـصف الوظـائف محـل الدراسة تأتي مرحلة تحليل هذه البيانات والمعلومات بغرض مراجعتها وإزالة التـضارب بينها ثم اخيراً تصنيفها إلى عدد مـن عوامـل التحليـل التـي يمكـن قياسـها موضـوعياً، بغـرض الوقـوف عـلى طبيعـة عمـل كـل وظيفـة مـن الوظـائف، ومـستوى صـعوبتها، والمسؤوليات التي يتحملها شاغل الوظيفة اللازم توافرها فيه.</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مرحلة إعداد بطاقات الوصف: وتهدف هذه المرحلة إلى استيفاء نماذج أو بطاقات الوصف من واقع البيانات، التي تم تجميعها وتصنيفها في المرحلتين السابقتين، وكما سبق القول، فإنه من الممكن تفريغ بيانات الوصف إما في بطاقة أو نموذج واحد أو في نموذجين مستقلين. </a:t>
            </a:r>
          </a:p>
        </p:txBody>
      </p:sp>
    </p:spTree>
    <p:extLst>
      <p:ext uri="{BB962C8B-B14F-4D97-AF65-F5344CB8AC3E}">
        <p14:creationId xmlns:p14="http://schemas.microsoft.com/office/powerpoint/2010/main" val="216536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xmlns=""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xmlns="" id="{2D225086-68BE-4168-8F17-9443ADD89675}"/>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xmlns=""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xmlns="" id="{3790A3AE-E658-426D-96CD-CB0614B7418A}"/>
              </a:ext>
            </a:extLst>
          </p:cNvPr>
          <p:cNvSpPr>
            <a:spLocks noGrp="1"/>
          </p:cNvSpPr>
          <p:nvPr>
            <p:ph type="sldNum" sz="quarter" idx="12"/>
          </p:nvPr>
        </p:nvSpPr>
        <p:spPr/>
        <p:txBody>
          <a:bodyPr/>
          <a:lstStyle/>
          <a:p>
            <a:fld id="{82EE24B5-652C-4DB5-B7C3-B5BBEC1280B1}" type="slidenum">
              <a:rPr lang="en-US" smtClean="0"/>
              <a:t>17</a:t>
            </a:fld>
            <a:endParaRPr lang="en-US" dirty="0"/>
          </a:p>
        </p:txBody>
      </p:sp>
      <p:sp>
        <p:nvSpPr>
          <p:cNvPr id="46" name="Title 2">
            <a:extLst>
              <a:ext uri="{FF2B5EF4-FFF2-40B4-BE49-F238E27FC236}">
                <a16:creationId xmlns:a16="http://schemas.microsoft.com/office/drawing/2014/main" xmlns="" id="{589BF20E-03C6-DB44-E759-70E4368DE08B}"/>
              </a:ext>
            </a:extLst>
          </p:cNvPr>
          <p:cNvSpPr txBox="1">
            <a:spLocks/>
          </p:cNvSpPr>
          <p:nvPr/>
        </p:nvSpPr>
        <p:spPr>
          <a:xfrm>
            <a:off x="6733309" y="0"/>
            <a:ext cx="5342033" cy="972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r"/>
            <a:r>
              <a:rPr lang="ar-IQ" dirty="0">
                <a:solidFill>
                  <a:schemeClr val="bg1"/>
                </a:solidFill>
              </a:rPr>
              <a:t>تخطيط الاحتياجات البشرية</a:t>
            </a:r>
            <a:endParaRPr lang="fa-IR" dirty="0">
              <a:solidFill>
                <a:schemeClr val="bg1"/>
              </a:solidFill>
            </a:endParaRPr>
          </a:p>
        </p:txBody>
      </p:sp>
      <p:sp>
        <p:nvSpPr>
          <p:cNvPr id="47" name="object 27" descr="Beige rectangle">
            <a:extLst>
              <a:ext uri="{FF2B5EF4-FFF2-40B4-BE49-F238E27FC236}">
                <a16:creationId xmlns:a16="http://schemas.microsoft.com/office/drawing/2014/main" xmlns="" id="{FC9A9C62-A089-C67C-189E-88A8EC3B9D41}"/>
              </a:ext>
            </a:extLst>
          </p:cNvPr>
          <p:cNvSpPr/>
          <p:nvPr/>
        </p:nvSpPr>
        <p:spPr>
          <a:xfrm>
            <a:off x="8562109" y="734292"/>
            <a:ext cx="3470998" cy="111248"/>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solidFill>
                <a:schemeClr val="bg1"/>
              </a:solidFill>
            </a:endParaRPr>
          </a:p>
        </p:txBody>
      </p:sp>
      <p:sp>
        <p:nvSpPr>
          <p:cNvPr id="48" name="TextBox 47">
            <a:extLst>
              <a:ext uri="{FF2B5EF4-FFF2-40B4-BE49-F238E27FC236}">
                <a16:creationId xmlns:a16="http://schemas.microsoft.com/office/drawing/2014/main" xmlns="" id="{DBA86A4F-C48D-B624-4367-56D934D361B3}"/>
              </a:ext>
            </a:extLst>
          </p:cNvPr>
          <p:cNvSpPr txBox="1"/>
          <p:nvPr/>
        </p:nvSpPr>
        <p:spPr>
          <a:xfrm>
            <a:off x="5777345" y="650959"/>
            <a:ext cx="6305345" cy="5575885"/>
          </a:xfrm>
          <a:prstGeom prst="rect">
            <a:avLst/>
          </a:prstGeom>
          <a:noFill/>
        </p:spPr>
        <p:txBody>
          <a:bodyPr wrap="square">
            <a:spAutoFit/>
          </a:bodyPr>
          <a:lstStyle/>
          <a:p>
            <a:pPr algn="r" rtl="1">
              <a:lnSpc>
                <a:spcPct val="150000"/>
              </a:lnSpc>
              <a:spcAft>
                <a:spcPts val="800"/>
              </a:spcAft>
            </a:pPr>
            <a:r>
              <a:rPr lang="ar-IQ" sz="2400" b="1" dirty="0">
                <a:effectLst/>
                <a:highlight>
                  <a:srgbClr val="FFFF00"/>
                </a:highlight>
                <a:latin typeface="Calisto MT" panose="02040603050505030304" pitchFamily="18" charset="0"/>
                <a:ea typeface="Calisto MT" panose="02040603050505030304" pitchFamily="18" charset="0"/>
                <a:cs typeface="Arial" panose="020B0604020202020204" pitchFamily="34" charset="0"/>
              </a:rPr>
              <a:t>مفهوم تخطيط الموارد البشرية </a:t>
            </a:r>
          </a:p>
          <a:p>
            <a:pPr algn="r" rtl="1">
              <a:lnSpc>
                <a:spcPct val="150000"/>
              </a:lnSpc>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يشكل تخطيط الموارد البشرية </a:t>
            </a:r>
            <a:r>
              <a:rPr lang="en-US"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Human Resource Planning </a:t>
            </a: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حلقة الربط الأساسية بين إستراتيجية المنظمة والوظيفة العامة لإدارة الموارد البشرية. إذ تعكس الخطة الإستراتيجية للموارد البشرية كيف تستقطب المنظمة وتوظف مواردها البشرية. وهي تؤثر وتتأثر بإستراتيجية المنظمة، وتشكل في الوقت نفسه القاعدة لإدارة الموارد البشرية، وبالإمكان تعريف تخطيط الاحتياجات البشرية بأنه: عملية اتخاذ القرارات الخاصة بالحصول على واستخدام وتطوير الموارد البشرية.</a:t>
            </a:r>
          </a:p>
          <a:p>
            <a:pPr algn="r" rtl="1">
              <a:lnSpc>
                <a:spcPct val="150000"/>
              </a:lnSpc>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أو هو تحديد الاحتياجات المستقبلية من العاملين من حيث العدد والمهارات للمنظمة ككل وكذلك للأنشطة المختلفة فيها.</a:t>
            </a:r>
          </a:p>
          <a:p>
            <a:pPr algn="r" rtl="1">
              <a:lnSpc>
                <a:spcPct val="150000"/>
              </a:lnSpc>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كما يقصد بتخطيط الموارد البشرية عملية جمع واستخدام المعلومات اللازمة لاتخاذ القرارات حول الاستثمار الأمثل في نشاطات الموارد البشرية المختلفة.</a:t>
            </a:r>
          </a:p>
          <a:p>
            <a:pPr algn="r" rtl="1">
              <a:lnSpc>
                <a:spcPct val="150000"/>
              </a:lnSpc>
              <a:spcAft>
                <a:spcPts val="800"/>
              </a:spcAft>
            </a:pPr>
            <a:endPar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p:txBody>
      </p:sp>
      <p:pic>
        <p:nvPicPr>
          <p:cNvPr id="49" name="Picture 48">
            <a:extLst>
              <a:ext uri="{FF2B5EF4-FFF2-40B4-BE49-F238E27FC236}">
                <a16:creationId xmlns:a16="http://schemas.microsoft.com/office/drawing/2014/main" xmlns="" id="{37A5ACCC-5ED2-7CE7-526F-3A8C5A86F3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10" y="486351"/>
            <a:ext cx="5654838" cy="4570557"/>
          </a:xfrm>
          <a:prstGeom prst="rect">
            <a:avLst/>
          </a:prstGeom>
          <a:noFill/>
        </p:spPr>
      </p:pic>
      <p:sp>
        <p:nvSpPr>
          <p:cNvPr id="50" name="TextBox 49">
            <a:extLst>
              <a:ext uri="{FF2B5EF4-FFF2-40B4-BE49-F238E27FC236}">
                <a16:creationId xmlns:a16="http://schemas.microsoft.com/office/drawing/2014/main" xmlns="" id="{84B7C2A9-D34C-D87B-E50C-6E31E63E4362}"/>
              </a:ext>
            </a:extLst>
          </p:cNvPr>
          <p:cNvSpPr txBox="1"/>
          <p:nvPr/>
        </p:nvSpPr>
        <p:spPr>
          <a:xfrm>
            <a:off x="-2677" y="5056908"/>
            <a:ext cx="5777345" cy="1703030"/>
          </a:xfrm>
          <a:prstGeom prst="rect">
            <a:avLst/>
          </a:prstGeom>
          <a:noFill/>
        </p:spPr>
        <p:txBody>
          <a:bodyPr wrap="square">
            <a:spAutoFit/>
          </a:bodyPr>
          <a:lstStyle/>
          <a:p>
            <a:pPr algn="r" rtl="1">
              <a:lnSpc>
                <a:spcPct val="150000"/>
              </a:lnSpc>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ويلاحظ من الشكل السابق مدى وضوح العلاقة بين تحديد ملامح الموارد البشرية وظروف العمل بالمنظمة. فنحن لا تستطيع تحديد (أين نقف آلان) إلا إذا عرفنا الظروف البيئية المحيطة بنا من اقتصادية واجتماعية وتكنولوجية وعرفنا أيضا ما هي مواصفات وخصائص العاملين حالياً في المنظمة.</a:t>
            </a:r>
          </a:p>
        </p:txBody>
      </p:sp>
    </p:spTree>
    <p:extLst>
      <p:ext uri="{BB962C8B-B14F-4D97-AF65-F5344CB8AC3E}">
        <p14:creationId xmlns:p14="http://schemas.microsoft.com/office/powerpoint/2010/main" val="3366032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descr="People discuss something">
            <a:extLst>
              <a:ext uri="{FF2B5EF4-FFF2-40B4-BE49-F238E27FC236}">
                <a16:creationId xmlns:a16="http://schemas.microsoft.com/office/drawing/2014/main" xmlns="" id="{0FD54BB1-BA8F-46B1-AE35-C73B73A48218}"/>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0" y="1350"/>
            <a:ext cx="12189599" cy="6856649"/>
          </a:xfrm>
        </p:spPr>
      </p:pic>
      <p:sp>
        <p:nvSpPr>
          <p:cNvPr id="35" name="object 3" descr="Blue rectangle">
            <a:extLst>
              <a:ext uri="{FF2B5EF4-FFF2-40B4-BE49-F238E27FC236}">
                <a16:creationId xmlns:a16="http://schemas.microsoft.com/office/drawing/2014/main" xmlns=""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48" name="Oval 47" descr="Beige oval">
            <a:extLst>
              <a:ext uri="{FF2B5EF4-FFF2-40B4-BE49-F238E27FC236}">
                <a16:creationId xmlns:a16="http://schemas.microsoft.com/office/drawing/2014/main" xmlns=""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xmlns="" id="{F1CE755E-A3DE-48FA-953D-4B2CFF013E30}"/>
              </a:ext>
            </a:extLst>
          </p:cNvPr>
          <p:cNvSpPr>
            <a:spLocks noGrp="1"/>
          </p:cNvSpPr>
          <p:nvPr>
            <p:ph type="sldNum" sz="quarter" idx="12"/>
          </p:nvPr>
        </p:nvSpPr>
        <p:spPr/>
        <p:txBody>
          <a:bodyPr/>
          <a:lstStyle/>
          <a:p>
            <a:fld id="{82EE24B5-652C-4DB5-B7C3-B5BBEC1280B1}" type="slidenum">
              <a:rPr lang="en-US" smtClean="0"/>
              <a:t>18</a:t>
            </a:fld>
            <a:endParaRPr lang="en-US" dirty="0"/>
          </a:p>
        </p:txBody>
      </p:sp>
      <p:sp>
        <p:nvSpPr>
          <p:cNvPr id="18" name="Oval 17" descr="Beige oval">
            <a:extLst>
              <a:ext uri="{FF2B5EF4-FFF2-40B4-BE49-F238E27FC236}">
                <a16:creationId xmlns:a16="http://schemas.microsoft.com/office/drawing/2014/main" xmlns="" id="{02BC5AC2-E22C-4984-E3CF-9EFCE08B9D5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4">
            <a:extLst>
              <a:ext uri="{FF2B5EF4-FFF2-40B4-BE49-F238E27FC236}">
                <a16:creationId xmlns:a16="http://schemas.microsoft.com/office/drawing/2014/main" xmlns="" id="{342244CE-5CF7-FF75-EF78-64A593AA8103}"/>
              </a:ext>
            </a:extLst>
          </p:cNvPr>
          <p:cNvSpPr txBox="1">
            <a:spLocks/>
          </p:cNvSpPr>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EE24B5-652C-4DB5-B7C3-B5BBEC1280B1}" type="slidenum">
              <a:rPr lang="en-US" smtClean="0"/>
              <a:pPr/>
              <a:t>18</a:t>
            </a:fld>
            <a:endParaRPr lang="en-US" dirty="0"/>
          </a:p>
        </p:txBody>
      </p:sp>
      <p:sp>
        <p:nvSpPr>
          <p:cNvPr id="21" name="Title 2">
            <a:extLst>
              <a:ext uri="{FF2B5EF4-FFF2-40B4-BE49-F238E27FC236}">
                <a16:creationId xmlns:a16="http://schemas.microsoft.com/office/drawing/2014/main" xmlns="" id="{899FFBEB-17A7-35EC-FDC9-6B06F0457A90}"/>
              </a:ext>
            </a:extLst>
          </p:cNvPr>
          <p:cNvSpPr txBox="1">
            <a:spLocks/>
          </p:cNvSpPr>
          <p:nvPr/>
        </p:nvSpPr>
        <p:spPr>
          <a:xfrm>
            <a:off x="6733309" y="0"/>
            <a:ext cx="5342033" cy="972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r"/>
            <a:r>
              <a:rPr lang="ar-IQ" dirty="0">
                <a:solidFill>
                  <a:schemeClr val="bg1"/>
                </a:solidFill>
              </a:rPr>
              <a:t>مراحل تخطيط الاحتياجات البشرية </a:t>
            </a:r>
            <a:endParaRPr lang="fa-IR" dirty="0">
              <a:solidFill>
                <a:schemeClr val="bg1"/>
              </a:solidFill>
            </a:endParaRPr>
          </a:p>
        </p:txBody>
      </p:sp>
      <p:sp>
        <p:nvSpPr>
          <p:cNvPr id="22" name="object 27" descr="Beige rectangle">
            <a:extLst>
              <a:ext uri="{FF2B5EF4-FFF2-40B4-BE49-F238E27FC236}">
                <a16:creationId xmlns:a16="http://schemas.microsoft.com/office/drawing/2014/main" xmlns="" id="{4C5A479B-92A7-2253-5F75-C90D037911FA}"/>
              </a:ext>
            </a:extLst>
          </p:cNvPr>
          <p:cNvSpPr/>
          <p:nvPr/>
        </p:nvSpPr>
        <p:spPr>
          <a:xfrm>
            <a:off x="7564582" y="724817"/>
            <a:ext cx="4468525" cy="120722"/>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solidFill>
                <a:schemeClr val="bg1"/>
              </a:solidFill>
            </a:endParaRPr>
          </a:p>
        </p:txBody>
      </p:sp>
      <p:sp>
        <p:nvSpPr>
          <p:cNvPr id="23" name="TextBox 22">
            <a:extLst>
              <a:ext uri="{FF2B5EF4-FFF2-40B4-BE49-F238E27FC236}">
                <a16:creationId xmlns:a16="http://schemas.microsoft.com/office/drawing/2014/main" xmlns="" id="{278768D7-4B32-66EA-F3F5-E8FF4A9B386B}"/>
              </a:ext>
            </a:extLst>
          </p:cNvPr>
          <p:cNvSpPr txBox="1"/>
          <p:nvPr/>
        </p:nvSpPr>
        <p:spPr>
          <a:xfrm>
            <a:off x="158893" y="724816"/>
            <a:ext cx="11964507" cy="5581015"/>
          </a:xfrm>
          <a:prstGeom prst="rect">
            <a:avLst/>
          </a:prstGeom>
          <a:noFill/>
        </p:spPr>
        <p:txBody>
          <a:bodyPr wrap="square">
            <a:spAutoFit/>
          </a:bodyPr>
          <a:lstStyle/>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1- تحديد الطلب المتوقع من الموارد البشرية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Labor Demand </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يعتمد تحديد الاحتياجات المستقبلية من الموارد البشرية (تحديد الطلب) على الأهداف التي تسعى المنظمة إلى تحقيقها. </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2- تحديد العرض المتوقع من الموارد البشرية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Labor Supply </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تتعلق هذه المرحلة بحصر الموارد البشرية العاملة حالياً في المنظمة وتحليلها وكذلك دراسة المتوافر منها في سوق العمل في ضوء الاحتياجات التي تم تحديدها في المرحلة السابقة. </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3- وضع خطة العمل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Action Plan</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بعد دراسة العرض والطلب على الموارد البشرية في ضوء الأهداف المستقبلية تقوم إدارة الموارد البشرية بوضع خطة العمل. وتمثل خطة العمل نظاماً إجرائياً لتنفيذ الأهداف أو خطوات عمل تفصيلية لما يجب أن يتم عملة.</a:t>
            </a:r>
          </a:p>
          <a:p>
            <a:pPr algn="r" rtl="1">
              <a:lnSpc>
                <a:spcPct val="15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4- تنفيذ الخطة ومتابعتها </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Implementing and Follow-up The Plan</a:t>
            </a:r>
          </a:p>
          <a:p>
            <a:pPr algn="r" rtl="1">
              <a:spcAft>
                <a:spcPts val="800"/>
              </a:spcAft>
            </a:pP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a:t>
            </a: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وبعد أن تصبح الخطة معدة للتنفيذ تقوم إدارة الموارد البشرية (أو الجهة المختصة) بنقلها إلى حيز التنفيذ وترجمتها إلى أعمال وأفراد يؤدون تلك الأعمال وفق جدول زمني معد مستقبلاً.</a:t>
            </a:r>
          </a:p>
        </p:txBody>
      </p:sp>
    </p:spTree>
    <p:extLst>
      <p:ext uri="{BB962C8B-B14F-4D97-AF65-F5344CB8AC3E}">
        <p14:creationId xmlns:p14="http://schemas.microsoft.com/office/powerpoint/2010/main" val="106590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3" descr="People's hands">
            <a:extLst>
              <a:ext uri="{FF2B5EF4-FFF2-40B4-BE49-F238E27FC236}">
                <a16:creationId xmlns:a16="http://schemas.microsoft.com/office/drawing/2014/main" xmlns="" id="{3473867A-FBFD-45C7-BD5B-FDE711A8E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 y="0"/>
            <a:ext cx="12192000" cy="6858000"/>
          </a:xfrm>
          <a:prstGeom prst="rect">
            <a:avLst/>
          </a:prstGeom>
        </p:spPr>
      </p:pic>
      <p:sp>
        <p:nvSpPr>
          <p:cNvPr id="5" name="object 3" descr="Blue rectangle">
            <a:extLst>
              <a:ext uri="{FF2B5EF4-FFF2-40B4-BE49-F238E27FC236}">
                <a16:creationId xmlns:a16="http://schemas.microsoft.com/office/drawing/2014/main" xmlns="" id="{33BB357B-B238-4C43-8242-F33D9E1D4905}"/>
              </a:ext>
            </a:extLst>
          </p:cNvPr>
          <p:cNvSpPr/>
          <p:nvPr/>
        </p:nvSpPr>
        <p:spPr>
          <a:xfrm>
            <a:off x="12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7" name="Oval 6" descr="Beige oval">
            <a:extLst>
              <a:ext uri="{FF2B5EF4-FFF2-40B4-BE49-F238E27FC236}">
                <a16:creationId xmlns:a16="http://schemas.microsoft.com/office/drawing/2014/main" xmlns="" id="{5E8475D7-5EB4-4E70-AD4D-D32B1FB40E6E}"/>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xmlns="" id="{1F16D174-C1FB-4494-B78F-EFF7C645AE67}"/>
              </a:ext>
            </a:extLst>
          </p:cNvPr>
          <p:cNvSpPr>
            <a:spLocks noGrp="1"/>
          </p:cNvSpPr>
          <p:nvPr>
            <p:ph type="sldNum" sz="quarter" idx="12"/>
          </p:nvPr>
        </p:nvSpPr>
        <p:spPr>
          <a:xfrm>
            <a:off x="11482912" y="6174902"/>
            <a:ext cx="357116" cy="365125"/>
          </a:xfrm>
        </p:spPr>
        <p:txBody>
          <a:bodyPr/>
          <a:lstStyle/>
          <a:p>
            <a:fld id="{82EE24B5-652C-4DB5-B7C3-B5BBEC1280B1}" type="slidenum">
              <a:rPr lang="en-US" smtClean="0"/>
              <a:t>19</a:t>
            </a:fld>
            <a:endParaRPr lang="en-US" dirty="0"/>
          </a:p>
        </p:txBody>
      </p:sp>
      <p:sp>
        <p:nvSpPr>
          <p:cNvPr id="20" name="Oval 19" descr="Beige oval">
            <a:extLst>
              <a:ext uri="{FF2B5EF4-FFF2-40B4-BE49-F238E27FC236}">
                <a16:creationId xmlns:a16="http://schemas.microsoft.com/office/drawing/2014/main" xmlns="" id="{CB17339E-657F-BF45-2037-3C8DF3F62CE7}"/>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2">
            <a:extLst>
              <a:ext uri="{FF2B5EF4-FFF2-40B4-BE49-F238E27FC236}">
                <a16:creationId xmlns:a16="http://schemas.microsoft.com/office/drawing/2014/main" xmlns="" id="{4E716DD9-0E99-D315-9250-1B3F8498852D}"/>
              </a:ext>
            </a:extLst>
          </p:cNvPr>
          <p:cNvSpPr txBox="1">
            <a:spLocks/>
          </p:cNvSpPr>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EE24B5-652C-4DB5-B7C3-B5BBEC1280B1}" type="slidenum">
              <a:rPr lang="en-US" smtClean="0"/>
              <a:pPr/>
              <a:t>19</a:t>
            </a:fld>
            <a:endParaRPr lang="en-US" dirty="0"/>
          </a:p>
        </p:txBody>
      </p:sp>
      <p:sp>
        <p:nvSpPr>
          <p:cNvPr id="22" name="Oval 21" descr="Beige oval">
            <a:extLst>
              <a:ext uri="{FF2B5EF4-FFF2-40B4-BE49-F238E27FC236}">
                <a16:creationId xmlns:a16="http://schemas.microsoft.com/office/drawing/2014/main" xmlns="" id="{2066C5EE-5BB3-D8FA-A6DB-A4B25A5D9C59}"/>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4">
            <a:extLst>
              <a:ext uri="{FF2B5EF4-FFF2-40B4-BE49-F238E27FC236}">
                <a16:creationId xmlns:a16="http://schemas.microsoft.com/office/drawing/2014/main" xmlns="" id="{E57CCE0A-2518-71DE-C72A-EAB93FA4BCE1}"/>
              </a:ext>
            </a:extLst>
          </p:cNvPr>
          <p:cNvSpPr txBox="1">
            <a:spLocks/>
          </p:cNvSpPr>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EE24B5-652C-4DB5-B7C3-B5BBEC1280B1}" type="slidenum">
              <a:rPr lang="en-US" smtClean="0"/>
              <a:pPr/>
              <a:t>19</a:t>
            </a:fld>
            <a:endParaRPr lang="en-US" dirty="0"/>
          </a:p>
        </p:txBody>
      </p:sp>
      <p:sp>
        <p:nvSpPr>
          <p:cNvPr id="25" name="Title 2">
            <a:extLst>
              <a:ext uri="{FF2B5EF4-FFF2-40B4-BE49-F238E27FC236}">
                <a16:creationId xmlns:a16="http://schemas.microsoft.com/office/drawing/2014/main" xmlns="" id="{AD3F84E8-1612-5A68-FC8A-B71C3AD0C0A8}"/>
              </a:ext>
            </a:extLst>
          </p:cNvPr>
          <p:cNvSpPr txBox="1">
            <a:spLocks/>
          </p:cNvSpPr>
          <p:nvPr/>
        </p:nvSpPr>
        <p:spPr>
          <a:xfrm>
            <a:off x="6733309" y="0"/>
            <a:ext cx="5342033" cy="972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r"/>
            <a:r>
              <a:rPr lang="ar-IQ" dirty="0">
                <a:solidFill>
                  <a:schemeClr val="bg1"/>
                </a:solidFill>
              </a:rPr>
              <a:t>اهمية تخطيط الموارد البشرية</a:t>
            </a:r>
            <a:endParaRPr lang="fa-IR" dirty="0">
              <a:solidFill>
                <a:schemeClr val="bg1"/>
              </a:solidFill>
            </a:endParaRPr>
          </a:p>
        </p:txBody>
      </p:sp>
      <p:sp>
        <p:nvSpPr>
          <p:cNvPr id="26" name="object 27" descr="Beige rectangle">
            <a:extLst>
              <a:ext uri="{FF2B5EF4-FFF2-40B4-BE49-F238E27FC236}">
                <a16:creationId xmlns:a16="http://schemas.microsoft.com/office/drawing/2014/main" xmlns="" id="{2A8446EB-CD0A-00AB-5A62-D1C41E7F828D}"/>
              </a:ext>
            </a:extLst>
          </p:cNvPr>
          <p:cNvSpPr/>
          <p:nvPr/>
        </p:nvSpPr>
        <p:spPr>
          <a:xfrm>
            <a:off x="8077200" y="720436"/>
            <a:ext cx="3955907" cy="125103"/>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solidFill>
                <a:schemeClr val="bg1"/>
              </a:solidFill>
            </a:endParaRPr>
          </a:p>
        </p:txBody>
      </p:sp>
      <p:sp>
        <p:nvSpPr>
          <p:cNvPr id="27" name="TextBox 26">
            <a:extLst>
              <a:ext uri="{FF2B5EF4-FFF2-40B4-BE49-F238E27FC236}">
                <a16:creationId xmlns:a16="http://schemas.microsoft.com/office/drawing/2014/main" xmlns="" id="{308149FB-CA99-5020-FEE9-963A59C67158}"/>
              </a:ext>
            </a:extLst>
          </p:cNvPr>
          <p:cNvSpPr txBox="1"/>
          <p:nvPr/>
        </p:nvSpPr>
        <p:spPr>
          <a:xfrm>
            <a:off x="116658" y="782987"/>
            <a:ext cx="11964507" cy="4968796"/>
          </a:xfrm>
          <a:prstGeom prst="rect">
            <a:avLst/>
          </a:prstGeom>
          <a:noFill/>
        </p:spPr>
        <p:txBody>
          <a:bodyPr wrap="square">
            <a:spAutoFit/>
          </a:bodyPr>
          <a:lstStyle/>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على الرغم من أن التخطيط للموارد البشرية يتوجب ممار من قبل جميع المنظمات إلا إن أهميته تظهر بشكل واضح في المنظمات الكبيرة والمتوسطة نظرا لما يحققه لها من فوائد عديدة تتمثل بما يلي: -</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1- يساعد تخطيط الموارد البشرية على منع ارتباكات فجائية في خط الإنتاج والتنفيذ الخاص بالمشروع وذلك لأنه ساعد على التعرف على مواطن العجز والفائض في القوى العاملة.</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2- يساعد في التخلص من الفائض وسد العجز وبالتالي ترشيد استخدام الموارد البشرية. </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3- يساعد على تخطيط للمستقبل الوظيفي للعاملين حيث يتضمن ذلك تحديد أنشطة التدريب والنقل والترقية لهم.</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4- يساعد على تحليل قوة العمل المتاحة على معرفة أسباب تركهم للخدمة أو بقاءهم فيها ومدى رضاهم عن العمل.</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5- يؤدي إلى توفير الكفاءات بشكل منسجم مع حاجات ومتطلبات المنظمة.</a:t>
            </a:r>
          </a:p>
        </p:txBody>
      </p:sp>
    </p:spTree>
    <p:extLst>
      <p:ext uri="{BB962C8B-B14F-4D97-AF65-F5344CB8AC3E}">
        <p14:creationId xmlns:p14="http://schemas.microsoft.com/office/powerpoint/2010/main" val="1662811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5C8B0E29-DFFC-8930-0B91-718D11D70086}"/>
              </a:ext>
            </a:extLst>
          </p:cNvPr>
          <p:cNvSpPr>
            <a:spLocks noGrp="1"/>
          </p:cNvSpPr>
          <p:nvPr>
            <p:ph type="title"/>
          </p:nvPr>
        </p:nvSpPr>
        <p:spPr>
          <a:xfrm>
            <a:off x="6789426" y="121588"/>
            <a:ext cx="5036534" cy="972704"/>
          </a:xfrm>
        </p:spPr>
        <p:txBody>
          <a:bodyPr>
            <a:normAutofit/>
          </a:bodyPr>
          <a:lstStyle/>
          <a:p>
            <a:pPr algn="r"/>
            <a:r>
              <a:rPr lang="fa-IR" dirty="0"/>
              <a:t>تعريف استراتيجية الموارد البشرية </a:t>
            </a:r>
            <a:endParaRPr lang="en-US" dirty="0"/>
          </a:p>
        </p:txBody>
      </p:sp>
      <p:sp>
        <p:nvSpPr>
          <p:cNvPr id="10" name="object 27" descr="Beige rectangle">
            <a:extLst>
              <a:ext uri="{FF2B5EF4-FFF2-40B4-BE49-F238E27FC236}">
                <a16:creationId xmlns:a16="http://schemas.microsoft.com/office/drawing/2014/main" xmlns="" id="{CFD9EF3B-950F-F558-134B-A73A6C215F0E}"/>
              </a:ext>
            </a:extLst>
          </p:cNvPr>
          <p:cNvSpPr/>
          <p:nvPr/>
        </p:nvSpPr>
        <p:spPr>
          <a:xfrm>
            <a:off x="7217924" y="921407"/>
            <a:ext cx="4565799" cy="4571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12" name="TextBox 11">
            <a:extLst>
              <a:ext uri="{FF2B5EF4-FFF2-40B4-BE49-F238E27FC236}">
                <a16:creationId xmlns:a16="http://schemas.microsoft.com/office/drawing/2014/main" xmlns="" id="{842E1453-DEEA-338A-D5E0-865EBCBFF83A}"/>
              </a:ext>
            </a:extLst>
          </p:cNvPr>
          <p:cNvSpPr txBox="1"/>
          <p:nvPr/>
        </p:nvSpPr>
        <p:spPr>
          <a:xfrm>
            <a:off x="276418" y="967126"/>
            <a:ext cx="11507305" cy="5318828"/>
          </a:xfrm>
          <a:prstGeom prst="rect">
            <a:avLst/>
          </a:prstGeom>
          <a:noFill/>
        </p:spPr>
        <p:txBody>
          <a:bodyPr wrap="square">
            <a:spAutoFit/>
          </a:bodyPr>
          <a:lstStyle/>
          <a:p>
            <a:pPr algn="r" rtl="1">
              <a:lnSpc>
                <a:spcPct val="150000"/>
              </a:lnSpc>
              <a:spcAft>
                <a:spcPts val="800"/>
              </a:spcAft>
            </a:pPr>
            <a:r>
              <a:rPr lang="ar-IQ" sz="2000" b="1" dirty="0">
                <a:effectLst/>
                <a:latin typeface="Calisto MT" panose="02040603050505030304" pitchFamily="18" charset="0"/>
                <a:ea typeface="Calisto MT" panose="02040603050505030304" pitchFamily="18" charset="0"/>
                <a:cs typeface="Arial" panose="020B0604020202020204" pitchFamily="34" charset="0"/>
              </a:rPr>
              <a:t>هي ممارسات جديدة ومعاصرة ترسم سياسة تعامل المنظمة الطويلة الأجل مع العنصر البشري في العمل، وكل ما يتعلق به من شؤون تخص حياته الوظيفية في مكان عمله وتتماشى هذه الممارسات مع إستراتيجية المنظمة العامة وظروفها ورسالتها المستقبلية التي تطمح الى تحقيقها، في ظل البيئة التي تعايشها وما تشتمل عليه من متغيرات متنوعة، التي يأتي على رأسها شدة المنافسة التي تسود الأسواق اليوم</a:t>
            </a:r>
            <a:r>
              <a:rPr lang="en-US" sz="2000" b="1" dirty="0">
                <a:effectLst/>
                <a:latin typeface="Calisto MT" panose="02040603050505030304" pitchFamily="18" charset="0"/>
                <a:ea typeface="Calisto MT" panose="02040603050505030304" pitchFamily="18" charset="0"/>
                <a:cs typeface="Arial" panose="020B0604020202020204" pitchFamily="34" charset="0"/>
              </a:rPr>
              <a:t>.</a:t>
            </a:r>
            <a:endParaRPr lang="en-US" sz="1400" b="1" dirty="0">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150000"/>
              </a:lnSpc>
              <a:spcAft>
                <a:spcPts val="800"/>
              </a:spcAft>
            </a:pPr>
            <a:r>
              <a:rPr lang="ar-IQ" sz="2000" b="1" dirty="0">
                <a:effectLst/>
                <a:latin typeface="Calisto MT" panose="02040603050505030304" pitchFamily="18" charset="0"/>
                <a:ea typeface="Calisto MT" panose="02040603050505030304" pitchFamily="18" charset="0"/>
                <a:cs typeface="Arial" panose="020B0604020202020204" pitchFamily="34" charset="0"/>
              </a:rPr>
              <a:t> يتضح لنا أن إستراتيجية إدارة الموارد البشرية خطة طويلة الأجل مكونة من مجموعة نشاطات على شكل برامج وسياسات تكون وظائف هذه الإدارة ومهمتها داخل المنظمة. وتشتمل هذه الخطة على مجموعة قرارات هامة تتعلق بأمور التوظيف والمستقبل الوظيفي للموارد البشرية التي تعمل في المنظمة، وتهدف استراتيجية إدارة الموارد البشرية الى خلق قوة عمل مؤهلة وفعالة قادرة على تحقيق متطلبات تنفيذ استراتيجية المنظمة العامة.</a:t>
            </a:r>
            <a:endParaRPr lang="en-US" sz="1400" b="1" dirty="0">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150000"/>
              </a:lnSpc>
            </a:pPr>
            <a:r>
              <a:rPr lang="ar-IQ" sz="2000" b="1" dirty="0">
                <a:effectLst/>
                <a:latin typeface="Calisto MT" panose="02040603050505030304" pitchFamily="18" charset="0"/>
                <a:ea typeface="Calisto MT" panose="02040603050505030304" pitchFamily="18" charset="0"/>
                <a:cs typeface="Arial" panose="020B0604020202020204" pitchFamily="34" charset="0"/>
              </a:rPr>
              <a:t> وترجع جذور التفكير في وضع استراتيجية لإدارة الموارد البشرية الى مفهوم تخطيط القوى العاملة الطويل الأجل، الذي يمثل أحد وظائف ومهام إدارة الأفراد في السابق، وإدارة الموارد البشرية في الوقت الحاضر. لقد طور هذا المفهوم بالاعتماد على مفاهيم الادارة الاستراتيجية، لينبثق عنها شيء يدعى الآن باستراتيجية إدارة الموارد البشرية، التي تعنى بموضوع إنتاجية المنظمة وفعاليتها التنظيمية، وبالتالي نجاحها وبقاؤها من خلال أداء الموارد البشرية الفعال. </a:t>
            </a:r>
            <a:endParaRPr lang="en-US" sz="2400" b="1" dirty="0"/>
          </a:p>
        </p:txBody>
      </p:sp>
    </p:spTree>
    <p:extLst>
      <p:ext uri="{BB962C8B-B14F-4D97-AF65-F5344CB8AC3E}">
        <p14:creationId xmlns:p14="http://schemas.microsoft.com/office/powerpoint/2010/main" val="3395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lue rectangle">
            <a:extLst>
              <a:ext uri="{FF2B5EF4-FFF2-40B4-BE49-F238E27FC236}">
                <a16:creationId xmlns:a16="http://schemas.microsoft.com/office/drawing/2014/main" xmlns="" id="{7D87B918-371C-4B31-9C7A-1D9A08C8A3BB}"/>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t>20</a:t>
            </a:fld>
            <a:endParaRPr lang="en-US" dirty="0"/>
          </a:p>
        </p:txBody>
      </p:sp>
      <p:sp>
        <p:nvSpPr>
          <p:cNvPr id="6" name="Title 2">
            <a:extLst>
              <a:ext uri="{FF2B5EF4-FFF2-40B4-BE49-F238E27FC236}">
                <a16:creationId xmlns:a16="http://schemas.microsoft.com/office/drawing/2014/main" xmlns="" id="{0DF60C3D-9AA8-EE62-24A6-1B308E8E153D}"/>
              </a:ext>
            </a:extLst>
          </p:cNvPr>
          <p:cNvSpPr txBox="1">
            <a:spLocks/>
          </p:cNvSpPr>
          <p:nvPr/>
        </p:nvSpPr>
        <p:spPr>
          <a:xfrm>
            <a:off x="6733309" y="0"/>
            <a:ext cx="5342033" cy="972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r"/>
            <a:r>
              <a:rPr lang="ar-IQ" dirty="0">
                <a:solidFill>
                  <a:schemeClr val="bg1"/>
                </a:solidFill>
              </a:rPr>
              <a:t>اهداف تخطيط الموارد البشرية</a:t>
            </a:r>
            <a:endParaRPr lang="fa-IR" dirty="0">
              <a:solidFill>
                <a:schemeClr val="bg1"/>
              </a:solidFill>
            </a:endParaRPr>
          </a:p>
        </p:txBody>
      </p:sp>
      <p:sp>
        <p:nvSpPr>
          <p:cNvPr id="14" name="object 27" descr="Beige rectangle">
            <a:extLst>
              <a:ext uri="{FF2B5EF4-FFF2-40B4-BE49-F238E27FC236}">
                <a16:creationId xmlns:a16="http://schemas.microsoft.com/office/drawing/2014/main" xmlns="" id="{FBE017C2-90A2-9BF3-0444-F602CCA76C6F}"/>
              </a:ext>
            </a:extLst>
          </p:cNvPr>
          <p:cNvSpPr/>
          <p:nvPr/>
        </p:nvSpPr>
        <p:spPr>
          <a:xfrm>
            <a:off x="8229600" y="748145"/>
            <a:ext cx="3803507" cy="97394"/>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solidFill>
                <a:schemeClr val="bg1"/>
              </a:solidFill>
            </a:endParaRPr>
          </a:p>
        </p:txBody>
      </p:sp>
      <p:sp>
        <p:nvSpPr>
          <p:cNvPr id="15" name="TextBox 14">
            <a:extLst>
              <a:ext uri="{FF2B5EF4-FFF2-40B4-BE49-F238E27FC236}">
                <a16:creationId xmlns:a16="http://schemas.microsoft.com/office/drawing/2014/main" xmlns="" id="{C3BDB468-F5E4-BBFC-BC47-08476AD19BDC}"/>
              </a:ext>
            </a:extLst>
          </p:cNvPr>
          <p:cNvSpPr txBox="1"/>
          <p:nvPr/>
        </p:nvSpPr>
        <p:spPr>
          <a:xfrm>
            <a:off x="158893" y="689653"/>
            <a:ext cx="11964507" cy="5420202"/>
          </a:xfrm>
          <a:prstGeom prst="rect">
            <a:avLst/>
          </a:prstGeom>
          <a:noFill/>
        </p:spPr>
        <p:txBody>
          <a:bodyPr wrap="square">
            <a:spAutoFit/>
          </a:bodyPr>
          <a:lstStyle/>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هناك مجموعة من الأهداف تأتي من وراء تخطيط الموارد البشرية من أهمها الآتي:</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1- التعرف على الوضع الحالي للموارد البشرية للمنظمة بشكل تفصيلي بما يسهم في بيان الصورة الواقعية لقوة العمل الحالية موزعة على المستويات الإدارية والإدارات والأقسام والوظيفية المختلفة. 2- تحديد مصادر استقطاب الموارد البشرية ودراستها، وتقييمها لبيان الأسلوب الأفضل منها الذي يتوافق مع الظروف المنظمة واحتياجاتها</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3- توفير المدخلات المطلوبة للمنظمة (مهارات، قابليات، خصائص) في الوقت المناسب.</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4- الوقوف على المشكلات التي تواجه عمليات تخطيط الموارد البشرية، والسعي لتحليلها ودراسة آثارها الحالية والمستقبلية.</a:t>
            </a:r>
          </a:p>
          <a:p>
            <a:pPr algn="r" rtl="1">
              <a:lnSpc>
                <a:spcPct val="15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5-توفير الكفاءات بشكل منسجم مع حاجات ومتطلبات المنظمة الأمر الذي يؤدي إلى رفع مستوى رضي العاملين عن إعمالهم ومنظمتهم.</a:t>
            </a:r>
          </a:p>
        </p:txBody>
      </p:sp>
    </p:spTree>
    <p:extLst>
      <p:ext uri="{BB962C8B-B14F-4D97-AF65-F5344CB8AC3E}">
        <p14:creationId xmlns:p14="http://schemas.microsoft.com/office/powerpoint/2010/main" val="1492213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D87B918-371C-4B31-9C7A-1D9A08C8A3BB}"/>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0" y="0"/>
            <a:ext cx="121920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t>21</a:t>
            </a:fld>
            <a:endParaRPr lang="en-US" dirty="0"/>
          </a:p>
        </p:txBody>
      </p:sp>
      <p:pic>
        <p:nvPicPr>
          <p:cNvPr id="3" name="Picture 2" descr="Text&#10;&#10;Description automatically generated">
            <a:extLst>
              <a:ext uri="{FF2B5EF4-FFF2-40B4-BE49-F238E27FC236}">
                <a16:creationId xmlns:a16="http://schemas.microsoft.com/office/drawing/2014/main" xmlns="" id="{B656BC32-8BDF-D01E-825F-259682197C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63" y="3429000"/>
            <a:ext cx="9006702" cy="3362502"/>
          </a:xfrm>
          <a:prstGeom prst="rect">
            <a:avLst/>
          </a:prstGeom>
        </p:spPr>
      </p:pic>
    </p:spTree>
    <p:extLst>
      <p:ext uri="{BB962C8B-B14F-4D97-AF65-F5344CB8AC3E}">
        <p14:creationId xmlns:p14="http://schemas.microsoft.com/office/powerpoint/2010/main" val="1451451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2C1239D6-1BE4-2A39-9404-C7C2C9F91D9B}"/>
              </a:ext>
            </a:extLst>
          </p:cNvPr>
          <p:cNvSpPr txBox="1"/>
          <p:nvPr/>
        </p:nvSpPr>
        <p:spPr>
          <a:xfrm>
            <a:off x="366040" y="762001"/>
            <a:ext cx="10897704" cy="2298771"/>
          </a:xfrm>
          <a:prstGeom prst="rect">
            <a:avLst/>
          </a:prstGeom>
          <a:noFill/>
        </p:spPr>
        <p:txBody>
          <a:bodyPr wrap="square">
            <a:spAutoFit/>
          </a:bodyPr>
          <a:lstStyle/>
          <a:p>
            <a:pPr algn="r" rtl="1">
              <a:lnSpc>
                <a:spcPct val="200000"/>
              </a:lnSpc>
              <a:spcAft>
                <a:spcPts val="800"/>
              </a:spcAft>
            </a:pPr>
            <a:r>
              <a:rPr lang="ar-IQ" sz="2400" b="1" u="sng" dirty="0">
                <a:effectLst/>
                <a:highlight>
                  <a:srgbClr val="FFFF00"/>
                </a:highlight>
                <a:latin typeface="Calisto MT" panose="02040603050505030304" pitchFamily="18" charset="0"/>
                <a:ea typeface="Calisto MT" panose="02040603050505030304" pitchFamily="18" charset="0"/>
                <a:cs typeface="Arial" panose="020B0604020202020204" pitchFamily="34" charset="0"/>
              </a:rPr>
              <a:t>تعريف التنظيم</a:t>
            </a:r>
            <a:endParaRPr lang="en-US" sz="1600" b="1" dirty="0">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sz="2400" b="1" dirty="0">
                <a:effectLst/>
                <a:latin typeface="Calisto MT" panose="02040603050505030304" pitchFamily="18" charset="0"/>
                <a:ea typeface="Calisto MT" panose="02040603050505030304" pitchFamily="18" charset="0"/>
                <a:cs typeface="Arial" panose="020B0604020202020204" pitchFamily="34" charset="0"/>
              </a:rPr>
              <a:t>ويقول جورج تيري</a:t>
            </a:r>
            <a:r>
              <a:rPr lang="en-US" sz="2400" b="1" dirty="0">
                <a:effectLst/>
                <a:latin typeface="Calisto MT" panose="02040603050505030304" pitchFamily="18" charset="0"/>
                <a:ea typeface="Calisto MT" panose="02040603050505030304" pitchFamily="18" charset="0"/>
                <a:cs typeface="Arial" panose="020B0604020202020204" pitchFamily="34" charset="0"/>
              </a:rPr>
              <a:t> George Terry </a:t>
            </a:r>
            <a:r>
              <a:rPr lang="ar-IQ" sz="2400" b="1" dirty="0">
                <a:effectLst/>
                <a:latin typeface="Calisto MT" panose="02040603050505030304" pitchFamily="18" charset="0"/>
                <a:ea typeface="Calisto MT" panose="02040603050505030304" pitchFamily="18" charset="0"/>
                <a:cs typeface="Arial" panose="020B0604020202020204" pitchFamily="34" charset="0"/>
              </a:rPr>
              <a:t>في التنظيم: (أنه في الأصل إقامة علاقات نشيطة للسلطة بين الأطراف التالية: العمل، الأفراد ومراكز العمل بهدف تمكن كافة الجماعات من ممارسة العمل مع بعضها بكفاءة)</a:t>
            </a:r>
            <a:endParaRPr lang="en-US" sz="1600" b="1" dirty="0">
              <a:effectLst/>
              <a:latin typeface="Calisto MT" panose="02040603050505030304" pitchFamily="18" charset="0"/>
              <a:ea typeface="Calisto MT" panose="02040603050505030304" pitchFamily="18" charset="0"/>
              <a:cs typeface="Arial" panose="020B0604020202020204" pitchFamily="34" charset="0"/>
            </a:endParaRPr>
          </a:p>
        </p:txBody>
      </p:sp>
      <p:sp>
        <p:nvSpPr>
          <p:cNvPr id="38" name="Title 2">
            <a:extLst>
              <a:ext uri="{FF2B5EF4-FFF2-40B4-BE49-F238E27FC236}">
                <a16:creationId xmlns:a16="http://schemas.microsoft.com/office/drawing/2014/main" xmlns="" id="{A4B9E1E2-BF72-3BA5-F48F-8457C8F0C68E}"/>
              </a:ext>
            </a:extLst>
          </p:cNvPr>
          <p:cNvSpPr>
            <a:spLocks noGrp="1"/>
          </p:cNvSpPr>
          <p:nvPr>
            <p:ph type="title"/>
          </p:nvPr>
        </p:nvSpPr>
        <p:spPr>
          <a:xfrm>
            <a:off x="6483927" y="121588"/>
            <a:ext cx="5342033" cy="972704"/>
          </a:xfrm>
        </p:spPr>
        <p:txBody>
          <a:bodyPr>
            <a:normAutofit/>
          </a:bodyPr>
          <a:lstStyle/>
          <a:p>
            <a:pPr algn="r"/>
            <a:r>
              <a:rPr lang="fa-IR" dirty="0"/>
              <a:t>الوضع التنظيمي لإدارة الموارد البشرية</a:t>
            </a:r>
          </a:p>
        </p:txBody>
      </p:sp>
      <p:sp>
        <p:nvSpPr>
          <p:cNvPr id="39" name="object 27" descr="Beige rectangle">
            <a:extLst>
              <a:ext uri="{FF2B5EF4-FFF2-40B4-BE49-F238E27FC236}">
                <a16:creationId xmlns:a16="http://schemas.microsoft.com/office/drawing/2014/main" xmlns="" id="{AFE053CD-3AB6-433A-172E-63BCEE9D81DD}"/>
              </a:ext>
            </a:extLst>
          </p:cNvPr>
          <p:cNvSpPr/>
          <p:nvPr/>
        </p:nvSpPr>
        <p:spPr>
          <a:xfrm>
            <a:off x="6636328" y="914401"/>
            <a:ext cx="5147396" cy="52726"/>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41" name="TextBox 40">
            <a:extLst>
              <a:ext uri="{FF2B5EF4-FFF2-40B4-BE49-F238E27FC236}">
                <a16:creationId xmlns:a16="http://schemas.microsoft.com/office/drawing/2014/main" xmlns="" id="{32F937DD-A732-7A51-F7D0-33669E21AF52}"/>
              </a:ext>
            </a:extLst>
          </p:cNvPr>
          <p:cNvSpPr txBox="1"/>
          <p:nvPr/>
        </p:nvSpPr>
        <p:spPr>
          <a:xfrm>
            <a:off x="366040" y="4273398"/>
            <a:ext cx="10897704" cy="1457515"/>
          </a:xfrm>
          <a:prstGeom prst="rect">
            <a:avLst/>
          </a:prstGeom>
          <a:noFill/>
        </p:spPr>
        <p:txBody>
          <a:bodyPr wrap="square">
            <a:spAutoFit/>
          </a:bodyPr>
          <a:lstStyle/>
          <a:p>
            <a:pPr algn="r" rtl="1">
              <a:lnSpc>
                <a:spcPct val="200000"/>
              </a:lnSpc>
              <a:spcAft>
                <a:spcPts val="800"/>
              </a:spcAft>
            </a:pPr>
            <a:r>
              <a:rPr lang="ar-IQ" sz="2400" b="1" dirty="0">
                <a:effectLst/>
                <a:latin typeface="Calisto MT" panose="02040603050505030304" pitchFamily="18" charset="0"/>
                <a:ea typeface="Calisto MT" panose="02040603050505030304" pitchFamily="18" charset="0"/>
                <a:cs typeface="Arial" panose="020B0604020202020204" pitchFamily="34" charset="0"/>
              </a:rPr>
              <a:t> من جهته يقول </a:t>
            </a:r>
            <a:r>
              <a:rPr lang="ar-IQ" sz="2400" b="1" dirty="0" err="1">
                <a:effectLst/>
                <a:latin typeface="Calisto MT" panose="02040603050505030304" pitchFamily="18" charset="0"/>
                <a:ea typeface="Calisto MT" panose="02040603050505030304" pitchFamily="18" charset="0"/>
                <a:cs typeface="Arial" panose="020B0604020202020204" pitchFamily="34" charset="0"/>
              </a:rPr>
              <a:t>كونتز</a:t>
            </a:r>
            <a:r>
              <a:rPr lang="ar-IQ" sz="2400" b="1" dirty="0">
                <a:effectLst/>
                <a:latin typeface="Calisto MT" panose="02040603050505030304" pitchFamily="18" charset="0"/>
                <a:ea typeface="Calisto MT" panose="02040603050505030304" pitchFamily="18" charset="0"/>
                <a:cs typeface="Arial" panose="020B0604020202020204" pitchFamily="34" charset="0"/>
              </a:rPr>
              <a:t> </a:t>
            </a:r>
            <a:r>
              <a:rPr lang="en-US" sz="2400" b="1" dirty="0">
                <a:effectLst/>
                <a:latin typeface="Calisto MT" panose="02040603050505030304" pitchFamily="18" charset="0"/>
                <a:ea typeface="Calisto MT" panose="02040603050505030304" pitchFamily="18" charset="0"/>
                <a:cs typeface="Arial" panose="020B0604020202020204" pitchFamily="34" charset="0"/>
              </a:rPr>
              <a:t>Koontz</a:t>
            </a:r>
            <a:r>
              <a:rPr lang="ar-IQ" sz="2400" b="1" dirty="0">
                <a:effectLst/>
                <a:latin typeface="Calisto MT" panose="02040603050505030304" pitchFamily="18" charset="0"/>
                <a:ea typeface="Calisto MT" panose="02040603050505030304" pitchFamily="18" charset="0"/>
                <a:cs typeface="Arial" panose="020B0604020202020204" pitchFamily="34" charset="0"/>
              </a:rPr>
              <a:t>: «التنظيم هو تجميع الأنشطة الضرورية لتحقيق أهداف المنظمة، وإسناد كل مجموعة من مجموعات النشاط إلى مدير يملك السلطة المناسبة لتحقيق أداء هذا النشاط»</a:t>
            </a:r>
            <a:endParaRPr lang="en-US" sz="1600" b="1" dirty="0">
              <a:effectLst/>
              <a:latin typeface="Calisto MT" panose="02040603050505030304" pitchFamily="18" charset="0"/>
              <a:ea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22120906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5BB1A1E3-456D-F60B-1B3C-E0E87AA62A6F}"/>
              </a:ext>
            </a:extLst>
          </p:cNvPr>
          <p:cNvSpPr>
            <a:spLocks noGrp="1"/>
          </p:cNvSpPr>
          <p:nvPr>
            <p:ph type="title"/>
          </p:nvPr>
        </p:nvSpPr>
        <p:spPr>
          <a:xfrm>
            <a:off x="2757056" y="370970"/>
            <a:ext cx="8944214" cy="972704"/>
          </a:xfrm>
        </p:spPr>
        <p:txBody>
          <a:bodyPr>
            <a:normAutofit/>
          </a:bodyPr>
          <a:lstStyle/>
          <a:p>
            <a:pPr algn="r"/>
            <a:r>
              <a:rPr lang="fa-IR" dirty="0"/>
              <a:t>أولاً: العوامل المؤثر</a:t>
            </a:r>
            <a:r>
              <a:rPr lang="ar-IQ" dirty="0"/>
              <a:t>ة</a:t>
            </a:r>
            <a:r>
              <a:rPr lang="fa-IR" dirty="0"/>
              <a:t> في الوضع التنظيمي لإدارة الموارد البشرية </a:t>
            </a:r>
          </a:p>
        </p:txBody>
      </p:sp>
      <p:sp>
        <p:nvSpPr>
          <p:cNvPr id="3" name="object 27" descr="Beige rectangle">
            <a:extLst>
              <a:ext uri="{FF2B5EF4-FFF2-40B4-BE49-F238E27FC236}">
                <a16:creationId xmlns:a16="http://schemas.microsoft.com/office/drawing/2014/main" xmlns="" id="{0041E652-D6C7-636B-6DA5-DCA6B01FEC2C}"/>
              </a:ext>
            </a:extLst>
          </p:cNvPr>
          <p:cNvSpPr/>
          <p:nvPr/>
        </p:nvSpPr>
        <p:spPr>
          <a:xfrm>
            <a:off x="3158836" y="1149927"/>
            <a:ext cx="8500197" cy="66581"/>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5" name="TextBox 4">
            <a:extLst>
              <a:ext uri="{FF2B5EF4-FFF2-40B4-BE49-F238E27FC236}">
                <a16:creationId xmlns:a16="http://schemas.microsoft.com/office/drawing/2014/main" xmlns="" id="{2C15A78F-8DAA-C264-D087-644A3B6477F8}"/>
              </a:ext>
            </a:extLst>
          </p:cNvPr>
          <p:cNvSpPr txBox="1"/>
          <p:nvPr/>
        </p:nvSpPr>
        <p:spPr>
          <a:xfrm>
            <a:off x="490730" y="1091817"/>
            <a:ext cx="11168301" cy="4296754"/>
          </a:xfrm>
          <a:prstGeom prst="rect">
            <a:avLst/>
          </a:prstGeom>
          <a:noFill/>
        </p:spPr>
        <p:txBody>
          <a:bodyPr wrap="square">
            <a:spAutoFit/>
          </a:bodyPr>
          <a:lstStyle/>
          <a:p>
            <a:pPr algn="r" rtl="1">
              <a:lnSpc>
                <a:spcPct val="200000"/>
              </a:lnSpc>
              <a:spcAft>
                <a:spcPts val="800"/>
              </a:spcAft>
            </a:pPr>
            <a:r>
              <a:rPr lang="ar-IQ" b="1" dirty="0">
                <a:effectLst/>
                <a:latin typeface="Calisto MT" panose="02040603050505030304" pitchFamily="18" charset="0"/>
                <a:ea typeface="Calisto MT" panose="02040603050505030304" pitchFamily="18" charset="0"/>
                <a:cs typeface="Arial" panose="020B0604020202020204" pitchFamily="34" charset="0"/>
              </a:rPr>
              <a:t>يجمع كتاب إدارة الموارد البشرية على أن هيكل ادارة الموارد البشرية ووضعها التنظيمي يتحدد متأثراً بمجموعة من العوامل المتمثلة بالآتي</a:t>
            </a:r>
            <a:r>
              <a:rPr lang="en-US" b="1" dirty="0">
                <a:effectLst/>
                <a:latin typeface="Calisto MT" panose="02040603050505030304" pitchFamily="18" charset="0"/>
                <a:ea typeface="Calisto MT" panose="02040603050505030304" pitchFamily="18" charset="0"/>
                <a:cs typeface="Arial" panose="020B0604020202020204" pitchFamily="34" charset="0"/>
              </a:rPr>
              <a:t>: </a:t>
            </a:r>
            <a:endParaRPr lang="en-US" sz="1200" dirty="0">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b="1" dirty="0">
                <a:effectLst/>
                <a:latin typeface="Calisto MT" panose="02040603050505030304" pitchFamily="18" charset="0"/>
                <a:ea typeface="Calisto MT" panose="02040603050505030304" pitchFamily="18" charset="0"/>
                <a:cs typeface="Arial" panose="020B0604020202020204" pitchFamily="34" charset="0"/>
              </a:rPr>
              <a:t>أ - </a:t>
            </a:r>
            <a:r>
              <a:rPr lang="ar-IQ" b="1" u="sng" dirty="0">
                <a:effectLst/>
                <a:latin typeface="Calisto MT" panose="02040603050505030304" pitchFamily="18" charset="0"/>
                <a:ea typeface="Calisto MT" panose="02040603050505030304" pitchFamily="18" charset="0"/>
                <a:cs typeface="Arial" panose="020B0604020202020204" pitchFamily="34" charset="0"/>
              </a:rPr>
              <a:t>أدوار ادارة الموارد البشرية</a:t>
            </a:r>
            <a:endParaRPr lang="en-US" sz="1200" dirty="0">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b="1" dirty="0">
                <a:effectLst/>
                <a:latin typeface="Calisto MT" panose="02040603050505030304" pitchFamily="18" charset="0"/>
                <a:ea typeface="Calisto MT" panose="02040603050505030304" pitchFamily="18" charset="0"/>
                <a:cs typeface="Arial" panose="020B0604020202020204" pitchFamily="34" charset="0"/>
              </a:rPr>
              <a:t> تعد الأدوار التي تؤديها ادارة الموارد البشرية في المنظمة عاملاً مهماً في تحديد وضعها التنظيمي في المنظمات المعاصرة التي تعيش بيئة تنافسية وميلاً متزايداً نحو العولمة </a:t>
            </a:r>
            <a:r>
              <a:rPr lang="en-US" b="1" dirty="0">
                <a:effectLst/>
                <a:latin typeface="Calisto MT" panose="02040603050505030304" pitchFamily="18" charset="0"/>
                <a:ea typeface="Calisto MT" panose="02040603050505030304" pitchFamily="18" charset="0"/>
                <a:cs typeface="Arial" panose="020B0604020202020204" pitchFamily="34" charset="0"/>
              </a:rPr>
              <a:t>Globalization</a:t>
            </a:r>
            <a:r>
              <a:rPr lang="ar-IQ" b="1" dirty="0">
                <a:effectLst/>
                <a:latin typeface="Calisto MT" panose="02040603050505030304" pitchFamily="18" charset="0"/>
                <a:ea typeface="Calisto MT" panose="02040603050505030304" pitchFamily="18" charset="0"/>
                <a:cs typeface="Arial" panose="020B0604020202020204" pitchFamily="34" charset="0"/>
              </a:rPr>
              <a:t>، فالمنظمة الناجحة في البيئة التنافسية تشجع ادارات الموارد البشرية فيها لممارسة ادوار متعددة لتحقيق أهداف تحسين الانتاجية ونوعية حياة العمل والاستجابة لمتطلبات البيئة الاقتصادية والقانونية والتكنولوجية</a:t>
            </a:r>
            <a:r>
              <a:rPr lang="en-US" b="1" dirty="0">
                <a:effectLst/>
                <a:latin typeface="Calisto MT" panose="02040603050505030304" pitchFamily="18" charset="0"/>
                <a:ea typeface="Calisto MT" panose="02040603050505030304" pitchFamily="18" charset="0"/>
                <a:cs typeface="Arial" panose="020B0604020202020204" pitchFamily="34" charset="0"/>
              </a:rPr>
              <a:t>.</a:t>
            </a:r>
            <a:r>
              <a:rPr lang="en-US" b="1" u="sng" dirty="0">
                <a:effectLst/>
                <a:latin typeface="Arial" panose="020B0604020202020204" pitchFamily="34" charset="0"/>
                <a:ea typeface="Calisto MT" panose="02040603050505030304" pitchFamily="18" charset="0"/>
                <a:cs typeface="Arial" panose="020B0604020202020204" pitchFamily="34" charset="0"/>
              </a:rPr>
              <a:t> </a:t>
            </a:r>
            <a:endParaRPr lang="en-US" sz="1200" dirty="0">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b="1" u="sng" dirty="0">
                <a:effectLst/>
                <a:latin typeface="Calisto MT" panose="02040603050505030304" pitchFamily="18" charset="0"/>
                <a:ea typeface="Calisto MT" panose="02040603050505030304" pitchFamily="18" charset="0"/>
                <a:cs typeface="Arial" panose="020B0604020202020204" pitchFamily="34" charset="0"/>
              </a:rPr>
              <a:t>ب- حجم المنظمة</a:t>
            </a:r>
            <a:r>
              <a:rPr lang="en-US" b="1" u="sng" dirty="0">
                <a:effectLst/>
                <a:latin typeface="Calisto MT" panose="02040603050505030304" pitchFamily="18" charset="0"/>
                <a:ea typeface="Calisto MT" panose="02040603050505030304" pitchFamily="18" charset="0"/>
                <a:cs typeface="Arial" panose="020B0604020202020204" pitchFamily="34" charset="0"/>
              </a:rPr>
              <a:t> Organizational Size </a:t>
            </a:r>
            <a:endParaRPr lang="en-US" sz="1200" dirty="0">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b="1" dirty="0">
                <a:effectLst/>
                <a:latin typeface="Calisto MT" panose="02040603050505030304" pitchFamily="18" charset="0"/>
                <a:ea typeface="Calisto MT" panose="02040603050505030304" pitchFamily="18" charset="0"/>
                <a:cs typeface="Arial" panose="020B0604020202020204" pitchFamily="34" charset="0"/>
              </a:rPr>
              <a:t> يتحدد حجم المنظمة بحجم النشاط الذي تديره، و/أو المبيعات التي تحققها، و/أو حجم رأس المال و/ أو عدد العاملين فيها. </a:t>
            </a:r>
            <a:endParaRPr lang="en-US" sz="1200" dirty="0">
              <a:effectLst/>
              <a:latin typeface="Calisto MT" panose="02040603050505030304" pitchFamily="18" charset="0"/>
              <a:ea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48196276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5BB1A1E3-456D-F60B-1B3C-E0E87AA62A6F}"/>
              </a:ext>
            </a:extLst>
          </p:cNvPr>
          <p:cNvSpPr>
            <a:spLocks noGrp="1"/>
          </p:cNvSpPr>
          <p:nvPr>
            <p:ph type="title"/>
          </p:nvPr>
        </p:nvSpPr>
        <p:spPr>
          <a:xfrm>
            <a:off x="2757056" y="370970"/>
            <a:ext cx="8944214" cy="972704"/>
          </a:xfrm>
        </p:spPr>
        <p:txBody>
          <a:bodyPr>
            <a:normAutofit/>
          </a:bodyPr>
          <a:lstStyle/>
          <a:p>
            <a:pPr algn="r"/>
            <a:r>
              <a:rPr lang="fa-IR" dirty="0"/>
              <a:t>أولاً: العوامل المؤثر</a:t>
            </a:r>
            <a:r>
              <a:rPr lang="ar-IQ" dirty="0"/>
              <a:t>ة</a:t>
            </a:r>
            <a:r>
              <a:rPr lang="fa-IR" dirty="0"/>
              <a:t> في الوضع التنظيمي لإدارة الموارد البشرية </a:t>
            </a:r>
          </a:p>
        </p:txBody>
      </p:sp>
      <p:sp>
        <p:nvSpPr>
          <p:cNvPr id="3" name="object 27" descr="Beige rectangle">
            <a:extLst>
              <a:ext uri="{FF2B5EF4-FFF2-40B4-BE49-F238E27FC236}">
                <a16:creationId xmlns:a16="http://schemas.microsoft.com/office/drawing/2014/main" xmlns="" id="{0041E652-D6C7-636B-6DA5-DCA6B01FEC2C}"/>
              </a:ext>
            </a:extLst>
          </p:cNvPr>
          <p:cNvSpPr/>
          <p:nvPr/>
        </p:nvSpPr>
        <p:spPr>
          <a:xfrm>
            <a:off x="3158836" y="1149927"/>
            <a:ext cx="8500197" cy="66581"/>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5" name="TextBox 4">
            <a:extLst>
              <a:ext uri="{FF2B5EF4-FFF2-40B4-BE49-F238E27FC236}">
                <a16:creationId xmlns:a16="http://schemas.microsoft.com/office/drawing/2014/main" xmlns="" id="{2C15A78F-8DAA-C264-D087-644A3B6477F8}"/>
              </a:ext>
            </a:extLst>
          </p:cNvPr>
          <p:cNvSpPr txBox="1"/>
          <p:nvPr/>
        </p:nvSpPr>
        <p:spPr>
          <a:xfrm>
            <a:off x="374075" y="1238635"/>
            <a:ext cx="11284958" cy="4036426"/>
          </a:xfrm>
          <a:prstGeom prst="rect">
            <a:avLst/>
          </a:prstGeom>
          <a:noFill/>
        </p:spPr>
        <p:txBody>
          <a:bodyPr wrap="square">
            <a:spAutoFit/>
          </a:bodyPr>
          <a:lstStyle/>
          <a:p>
            <a:pPr algn="r" rtl="1">
              <a:lnSpc>
                <a:spcPct val="150000"/>
              </a:lnSpc>
              <a:spcAft>
                <a:spcPts val="800"/>
              </a:spcAft>
            </a:pPr>
            <a:r>
              <a:rPr lang="ar-IQ" sz="2000" b="1" dirty="0">
                <a:effectLst/>
                <a:latin typeface="Calisto MT" panose="02040603050505030304" pitchFamily="18" charset="0"/>
                <a:ea typeface="Calisto MT" panose="02040603050505030304" pitchFamily="18" charset="0"/>
                <a:cs typeface="Arial" panose="020B0604020202020204" pitchFamily="34" charset="0"/>
              </a:rPr>
              <a:t>ج - كثافة المورد البشري </a:t>
            </a:r>
            <a:r>
              <a:rPr lang="en-US" sz="2000" b="1" dirty="0">
                <a:effectLst/>
                <a:latin typeface="Calisto MT" panose="02040603050505030304" pitchFamily="18" charset="0"/>
                <a:ea typeface="Calisto MT" panose="02040603050505030304" pitchFamily="18" charset="0"/>
                <a:cs typeface="Arial" panose="020B0604020202020204" pitchFamily="34" charset="0"/>
              </a:rPr>
              <a:t>Intensity of Human Resources</a:t>
            </a:r>
          </a:p>
          <a:p>
            <a:pPr algn="r" rtl="1">
              <a:lnSpc>
                <a:spcPct val="150000"/>
              </a:lnSpc>
              <a:spcAft>
                <a:spcPts val="800"/>
              </a:spcAft>
            </a:pPr>
            <a:r>
              <a:rPr lang="ar-IQ" sz="2000" b="1" dirty="0">
                <a:effectLst/>
                <a:latin typeface="Calisto MT" panose="02040603050505030304" pitchFamily="18" charset="0"/>
                <a:ea typeface="Calisto MT" panose="02040603050505030304" pitchFamily="18" charset="0"/>
                <a:cs typeface="Arial" panose="020B0604020202020204" pitchFamily="34" charset="0"/>
              </a:rPr>
              <a:t>تتباين المنظمات في استخدامها لعنصر العمل تبعا لطبيعة النشاط الذي تمارسه فمنها ما يكون نشاطها في حقل الإنتاج السلعي المادي، ومنها ما يكون في حقل الخدمات فكلما زاد الاعتماد على عنصر العمل بشكل أكبر مقارنة بالعناصر الإنتاجية الأخرى، كلما استلزم الأمر وجود إدارة متخصصة في تخطيط العنصر وتوجيهه وقيادته ومراقبة أدائه، لذا فان التعدد والتنوع في نشاطات إدارة الموارد البشرية يكاد يكون السمة المميزة في المنظمات التي تستخدم المورد البشري بكثافة.</a:t>
            </a:r>
          </a:p>
          <a:p>
            <a:pPr algn="r" rtl="1">
              <a:lnSpc>
                <a:spcPct val="150000"/>
              </a:lnSpc>
              <a:spcAft>
                <a:spcPts val="800"/>
              </a:spcAft>
            </a:pPr>
            <a:r>
              <a:rPr lang="ar-IQ" sz="2000" b="1" dirty="0">
                <a:effectLst/>
                <a:latin typeface="Calisto MT" panose="02040603050505030304" pitchFamily="18" charset="0"/>
                <a:ea typeface="Calisto MT" panose="02040603050505030304" pitchFamily="18" charset="0"/>
                <a:cs typeface="Arial" panose="020B0604020202020204" pitchFamily="34" charset="0"/>
              </a:rPr>
              <a:t>د - مستوى التقانة </a:t>
            </a:r>
            <a:r>
              <a:rPr lang="en-US" sz="2000" b="1" dirty="0">
                <a:effectLst/>
                <a:latin typeface="Calisto MT" panose="02040603050505030304" pitchFamily="18" charset="0"/>
                <a:ea typeface="Calisto MT" panose="02040603050505030304" pitchFamily="18" charset="0"/>
                <a:cs typeface="Arial" panose="020B0604020202020204" pitchFamily="34" charset="0"/>
              </a:rPr>
              <a:t>Technology Level</a:t>
            </a:r>
          </a:p>
          <a:p>
            <a:pPr algn="r" rtl="1">
              <a:lnSpc>
                <a:spcPct val="150000"/>
              </a:lnSpc>
              <a:spcAft>
                <a:spcPts val="800"/>
              </a:spcAft>
            </a:pPr>
            <a:r>
              <a:rPr lang="ar-IQ" sz="2000" b="1" dirty="0">
                <a:effectLst/>
                <a:latin typeface="Calisto MT" panose="02040603050505030304" pitchFamily="18" charset="0"/>
                <a:ea typeface="Calisto MT" panose="02040603050505030304" pitchFamily="18" charset="0"/>
                <a:cs typeface="Arial" panose="020B0604020202020204" pitchFamily="34" charset="0"/>
              </a:rPr>
              <a:t>تلعب التقانة دوراً أساسيا في تحجيم أدوار ونشاطات إدارة الموارد البشرية وذلك بسبب إحلال الآلة محل عنصر العمل، ذلك الإحلال الذي يمكن أن يؤثر سلباً على وضع إدارة الموارد البشرية في المنظمة. </a:t>
            </a:r>
          </a:p>
        </p:txBody>
      </p:sp>
    </p:spTree>
    <p:extLst>
      <p:ext uri="{BB962C8B-B14F-4D97-AF65-F5344CB8AC3E}">
        <p14:creationId xmlns:p14="http://schemas.microsoft.com/office/powerpoint/2010/main" val="1348438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5BB1A1E3-456D-F60B-1B3C-E0E87AA62A6F}"/>
              </a:ext>
            </a:extLst>
          </p:cNvPr>
          <p:cNvSpPr>
            <a:spLocks noGrp="1"/>
          </p:cNvSpPr>
          <p:nvPr>
            <p:ph type="title"/>
          </p:nvPr>
        </p:nvSpPr>
        <p:spPr>
          <a:xfrm>
            <a:off x="2757056" y="370970"/>
            <a:ext cx="8944214" cy="972704"/>
          </a:xfrm>
        </p:spPr>
        <p:txBody>
          <a:bodyPr>
            <a:normAutofit/>
          </a:bodyPr>
          <a:lstStyle/>
          <a:p>
            <a:pPr algn="r"/>
            <a:r>
              <a:rPr lang="fa-IR" dirty="0"/>
              <a:t>أولاً: العوامل المؤثر</a:t>
            </a:r>
            <a:r>
              <a:rPr lang="ar-IQ" dirty="0"/>
              <a:t>ة</a:t>
            </a:r>
            <a:r>
              <a:rPr lang="fa-IR" dirty="0"/>
              <a:t> في الوضع التنظيمي لإدارة الموارد البشرية </a:t>
            </a:r>
          </a:p>
        </p:txBody>
      </p:sp>
      <p:sp>
        <p:nvSpPr>
          <p:cNvPr id="3" name="object 27" descr="Beige rectangle">
            <a:extLst>
              <a:ext uri="{FF2B5EF4-FFF2-40B4-BE49-F238E27FC236}">
                <a16:creationId xmlns:a16="http://schemas.microsoft.com/office/drawing/2014/main" xmlns="" id="{0041E652-D6C7-636B-6DA5-DCA6B01FEC2C}"/>
              </a:ext>
            </a:extLst>
          </p:cNvPr>
          <p:cNvSpPr/>
          <p:nvPr/>
        </p:nvSpPr>
        <p:spPr>
          <a:xfrm>
            <a:off x="3158836" y="1149927"/>
            <a:ext cx="8500197" cy="66581"/>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5" name="TextBox 4">
            <a:extLst>
              <a:ext uri="{FF2B5EF4-FFF2-40B4-BE49-F238E27FC236}">
                <a16:creationId xmlns:a16="http://schemas.microsoft.com/office/drawing/2014/main" xmlns="" id="{2C15A78F-8DAA-C264-D087-644A3B6477F8}"/>
              </a:ext>
            </a:extLst>
          </p:cNvPr>
          <p:cNvSpPr txBox="1"/>
          <p:nvPr/>
        </p:nvSpPr>
        <p:spPr>
          <a:xfrm>
            <a:off x="374074" y="1091817"/>
            <a:ext cx="11284958" cy="5021888"/>
          </a:xfrm>
          <a:prstGeom prst="rect">
            <a:avLst/>
          </a:prstGeom>
          <a:noFill/>
        </p:spPr>
        <p:txBody>
          <a:bodyPr wrap="square">
            <a:spAutoFit/>
          </a:bodyPr>
          <a:lstStyle/>
          <a:p>
            <a:pPr algn="r" rtl="1">
              <a:lnSpc>
                <a:spcPct val="150000"/>
              </a:lnSpc>
              <a:spcAft>
                <a:spcPts val="800"/>
              </a:spcAft>
            </a:pPr>
            <a:r>
              <a:rPr lang="ar-IQ" sz="1800" b="1" dirty="0">
                <a:effectLst/>
                <a:latin typeface="Calisto MT" panose="02040603050505030304" pitchFamily="18" charset="0"/>
                <a:ea typeface="Calisto MT" panose="02040603050505030304" pitchFamily="18" charset="0"/>
                <a:cs typeface="Arial" panose="020B0604020202020204" pitchFamily="34" charset="0"/>
              </a:rPr>
              <a:t>هـ - خصائص سوق العمل </a:t>
            </a:r>
            <a:r>
              <a:rPr lang="en-US" sz="1800" b="1" dirty="0">
                <a:effectLst/>
                <a:latin typeface="Calisto MT" panose="02040603050505030304" pitchFamily="18" charset="0"/>
                <a:ea typeface="Calisto MT" panose="02040603050505030304" pitchFamily="18" charset="0"/>
                <a:cs typeface="Arial" panose="020B0604020202020204" pitchFamily="34" charset="0"/>
              </a:rPr>
              <a:t>Characteristics of Labor Market</a:t>
            </a:r>
          </a:p>
          <a:p>
            <a:pPr algn="r" rtl="1">
              <a:lnSpc>
                <a:spcPct val="150000"/>
              </a:lnSpc>
              <a:spcAft>
                <a:spcPts val="800"/>
              </a:spcAft>
            </a:pPr>
            <a:r>
              <a:rPr lang="ar-IQ" sz="1800" b="1" dirty="0">
                <a:effectLst/>
                <a:latin typeface="Calisto MT" panose="02040603050505030304" pitchFamily="18" charset="0"/>
                <a:ea typeface="Calisto MT" panose="02040603050505030304" pitchFamily="18" charset="0"/>
                <a:cs typeface="Arial" panose="020B0604020202020204" pitchFamily="34" charset="0"/>
              </a:rPr>
              <a:t>تنعكس التغيرات في خصائص سوق العمل على دور وأهمية الموارد البشرية في المنظمة. ففي أسواق العمل التي تتميز باستقرار ظروف الطلب والعرض للموارد البشرية فيها، تميل المنظمات إلى تقليص دور إدارة الموارد البشرية على الدور التنفيذي المتمثل بتنفيذ سياسات الاختبار والتعيين والتدريب وتقويم الأداء. أما في اسواق العمل التي تتميز بعدم استقرار وعدم وضوح في الاتجاه العام للطلب والعرض للموارد البشرية، ففي مثل هذه الأسواق تميل المنظمات إلى توسيع دور إدارة الموارد البشرية ليمتد إلى الأدوار الاستراتيجية والمشاركة في اتخاذ القرارات. وفي مثل هذه المنظمات تزداد أهمية وقيمة الموارد البشرية وإدارتها مما يضعها في قمة البناء التنظيمي في المنظمة.</a:t>
            </a:r>
          </a:p>
          <a:p>
            <a:pPr algn="r" rtl="1">
              <a:lnSpc>
                <a:spcPct val="150000"/>
              </a:lnSpc>
              <a:spcAft>
                <a:spcPts val="800"/>
              </a:spcAft>
            </a:pPr>
            <a:r>
              <a:rPr lang="ar-IQ" sz="1800" b="1" dirty="0">
                <a:effectLst/>
                <a:latin typeface="Calisto MT" panose="02040603050505030304" pitchFamily="18" charset="0"/>
                <a:ea typeface="Calisto MT" panose="02040603050505030304" pitchFamily="18" charset="0"/>
                <a:cs typeface="Arial" panose="020B0604020202020204" pitchFamily="34" charset="0"/>
              </a:rPr>
              <a:t>و- توفر الكوادر الإدارية الكفؤة </a:t>
            </a:r>
            <a:r>
              <a:rPr lang="en-US" sz="1800" b="1" dirty="0">
                <a:effectLst/>
                <a:latin typeface="Calisto MT" panose="02040603050505030304" pitchFamily="18" charset="0"/>
                <a:ea typeface="Calisto MT" panose="02040603050505030304" pitchFamily="18" charset="0"/>
                <a:cs typeface="Arial" panose="020B0604020202020204" pitchFamily="34" charset="0"/>
              </a:rPr>
              <a:t>Availability of Efficient Administrative staff</a:t>
            </a:r>
          </a:p>
          <a:p>
            <a:pPr algn="r" rtl="1">
              <a:lnSpc>
                <a:spcPct val="150000"/>
              </a:lnSpc>
              <a:spcAft>
                <a:spcPts val="800"/>
              </a:spcAft>
            </a:pPr>
            <a:r>
              <a:rPr lang="en-US" sz="1800" b="1" dirty="0">
                <a:effectLst/>
                <a:latin typeface="Calisto MT" panose="02040603050505030304" pitchFamily="18" charset="0"/>
                <a:ea typeface="Calisto MT" panose="02040603050505030304" pitchFamily="18" charset="0"/>
                <a:cs typeface="Arial" panose="020B0604020202020204" pitchFamily="34" charset="0"/>
              </a:rPr>
              <a:t> </a:t>
            </a:r>
            <a:r>
              <a:rPr lang="ar-IQ" sz="1800" b="1" dirty="0">
                <a:effectLst/>
                <a:latin typeface="Calisto MT" panose="02040603050505030304" pitchFamily="18" charset="0"/>
                <a:ea typeface="Calisto MT" panose="02040603050505030304" pitchFamily="18" charset="0"/>
                <a:cs typeface="Arial" panose="020B0604020202020204" pitchFamily="34" charset="0"/>
              </a:rPr>
              <a:t>تحتاج إدارة الموارد البشرية لكي تمارس عملها بشكل كفوء إلى كوادر إدارية متخصصة تفهم مسؤوليات الإدارة أولا، وتحاول عكس هذه المسؤوليات بإجراءات ونظم وقواعد عمل ثانياً. </a:t>
            </a:r>
          </a:p>
          <a:p>
            <a:pPr algn="r" rtl="1">
              <a:lnSpc>
                <a:spcPct val="150000"/>
              </a:lnSpc>
              <a:spcAft>
                <a:spcPts val="800"/>
              </a:spcAft>
            </a:pPr>
            <a:r>
              <a:rPr lang="ar-IQ" sz="1800" b="1" dirty="0">
                <a:effectLst/>
                <a:latin typeface="Calisto MT" panose="02040603050505030304" pitchFamily="18" charset="0"/>
                <a:ea typeface="Calisto MT" panose="02040603050505030304" pitchFamily="18" charset="0"/>
                <a:cs typeface="Arial" panose="020B0604020202020204" pitchFamily="34" charset="0"/>
              </a:rPr>
              <a:t>يستخلص مما تقدم بأن الوضع التنظيمي لإدارة الموارد البشرية دالة للكثير من العوامل المتباينة في تأثيراتها الإيجابية والسلبية على دور وأهمية إدارة الموارد البشرية في المنظمة. فعندما تؤخذ هذه العوامل مجتمعة أو منفردة بنظر الاعتبار يتحدد شكل تنظيم إدارة الموارد البشرية.</a:t>
            </a:r>
          </a:p>
        </p:txBody>
      </p:sp>
    </p:spTree>
    <p:extLst>
      <p:ext uri="{BB962C8B-B14F-4D97-AF65-F5344CB8AC3E}">
        <p14:creationId xmlns:p14="http://schemas.microsoft.com/office/powerpoint/2010/main" val="2520392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diagram&#10;&#10;Description automatically generated">
            <a:extLst>
              <a:ext uri="{FF2B5EF4-FFF2-40B4-BE49-F238E27FC236}">
                <a16:creationId xmlns:a16="http://schemas.microsoft.com/office/drawing/2014/main" xmlns="" id="{B879E37F-65FF-C569-A80D-EB001E470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9369"/>
            <a:ext cx="3643745" cy="3421103"/>
          </a:xfrm>
          <a:prstGeom prst="rect">
            <a:avLst/>
          </a:prstGeom>
        </p:spPr>
      </p:pic>
      <p:sp>
        <p:nvSpPr>
          <p:cNvPr id="30" name="Title 2">
            <a:extLst>
              <a:ext uri="{FF2B5EF4-FFF2-40B4-BE49-F238E27FC236}">
                <a16:creationId xmlns:a16="http://schemas.microsoft.com/office/drawing/2014/main" xmlns="" id="{EC934710-EA84-82E6-1D8B-21625EFAF555}"/>
              </a:ext>
            </a:extLst>
          </p:cNvPr>
          <p:cNvSpPr>
            <a:spLocks noGrp="1"/>
          </p:cNvSpPr>
          <p:nvPr>
            <p:ph type="title"/>
          </p:nvPr>
        </p:nvSpPr>
        <p:spPr>
          <a:xfrm>
            <a:off x="6733310" y="69667"/>
            <a:ext cx="5342033" cy="537242"/>
          </a:xfrm>
        </p:spPr>
        <p:txBody>
          <a:bodyPr>
            <a:normAutofit fontScale="90000"/>
          </a:bodyPr>
          <a:lstStyle/>
          <a:p>
            <a:pPr algn="r"/>
            <a:r>
              <a:rPr lang="fa-IR" dirty="0">
                <a:solidFill>
                  <a:schemeClr val="tx1"/>
                </a:solidFill>
              </a:rPr>
              <a:t>ثانيا: أشكال تنظيم إدارة الموارد البشرية </a:t>
            </a:r>
          </a:p>
        </p:txBody>
      </p:sp>
      <p:sp>
        <p:nvSpPr>
          <p:cNvPr id="31" name="object 27" descr="Beige rectangle">
            <a:extLst>
              <a:ext uri="{FF2B5EF4-FFF2-40B4-BE49-F238E27FC236}">
                <a16:creationId xmlns:a16="http://schemas.microsoft.com/office/drawing/2014/main" xmlns="" id="{8B892321-BFB7-B413-603A-640C2DFEB3D2}"/>
              </a:ext>
            </a:extLst>
          </p:cNvPr>
          <p:cNvSpPr/>
          <p:nvPr/>
        </p:nvSpPr>
        <p:spPr>
          <a:xfrm>
            <a:off x="6927947" y="631927"/>
            <a:ext cx="5147396" cy="52726"/>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33" name="TextBox 32">
            <a:extLst>
              <a:ext uri="{FF2B5EF4-FFF2-40B4-BE49-F238E27FC236}">
                <a16:creationId xmlns:a16="http://schemas.microsoft.com/office/drawing/2014/main" xmlns="" id="{4A65A20C-92F0-3AF8-123C-E98FAA5617CA}"/>
              </a:ext>
            </a:extLst>
          </p:cNvPr>
          <p:cNvSpPr txBox="1"/>
          <p:nvPr/>
        </p:nvSpPr>
        <p:spPr>
          <a:xfrm>
            <a:off x="5292436" y="606909"/>
            <a:ext cx="6782907" cy="5641416"/>
          </a:xfrm>
          <a:prstGeom prst="rect">
            <a:avLst/>
          </a:prstGeom>
          <a:noFill/>
        </p:spPr>
        <p:txBody>
          <a:bodyPr wrap="square">
            <a:spAutoFit/>
          </a:bodyPr>
          <a:lstStyle/>
          <a:p>
            <a:pPr algn="r" rtl="1">
              <a:lnSpc>
                <a:spcPct val="20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تمت الإشارة فيما سبق من حديث على أن الموارد البشرية تحتاج إلى إدارة متخصصة للبحث عنها واستقطابها واختيارها وتوزيعها داخل المنظمة ومتابعة أدائها بشكل مستمر</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a:t>
            </a:r>
            <a:endParaRPr lang="en-US" sz="1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لذا فإن أي منظمة وبغض النظر عن حجمها وشكلها أو / وطبيعة عملها تحتاج تخصيص جزء من جهود إداراتها للموارد البشرية ذلك الجهد الذي يمكن أن يتخذ أشكال شتى اعتمادا على العوامل المشار لها سابقا وشكل الهيكل التنظيمي في المنظمة، حيث إن سلطة اتخاذ القرار في المنظمة والتي يشار لها بالمركزية أو اللامركزية وشكل توزيع النشاطات فيها يؤثر بشكل كبير في أشكال تنظيم إدارة الموارد البشرية والتي يمكن أن تتمثل بالآتي</a:t>
            </a:r>
            <a:r>
              <a:rPr lang="en-US" sz="20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a:t>
            </a:r>
            <a:endParaRPr lang="en-US" sz="1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3013812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diagram&#10;&#10;Description automatically generated">
            <a:extLst>
              <a:ext uri="{FF2B5EF4-FFF2-40B4-BE49-F238E27FC236}">
                <a16:creationId xmlns:a16="http://schemas.microsoft.com/office/drawing/2014/main" xmlns="" id="{B879E37F-65FF-C569-A80D-EB001E470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9369"/>
            <a:ext cx="3643745" cy="3421103"/>
          </a:xfrm>
          <a:prstGeom prst="rect">
            <a:avLst/>
          </a:prstGeom>
        </p:spPr>
      </p:pic>
      <p:sp>
        <p:nvSpPr>
          <p:cNvPr id="30" name="Title 2">
            <a:extLst>
              <a:ext uri="{FF2B5EF4-FFF2-40B4-BE49-F238E27FC236}">
                <a16:creationId xmlns:a16="http://schemas.microsoft.com/office/drawing/2014/main" xmlns="" id="{EC934710-EA84-82E6-1D8B-21625EFAF555}"/>
              </a:ext>
            </a:extLst>
          </p:cNvPr>
          <p:cNvSpPr>
            <a:spLocks noGrp="1"/>
          </p:cNvSpPr>
          <p:nvPr>
            <p:ph type="title"/>
          </p:nvPr>
        </p:nvSpPr>
        <p:spPr>
          <a:xfrm>
            <a:off x="6733310" y="69667"/>
            <a:ext cx="5342033" cy="537242"/>
          </a:xfrm>
        </p:spPr>
        <p:txBody>
          <a:bodyPr>
            <a:normAutofit fontScale="90000"/>
          </a:bodyPr>
          <a:lstStyle/>
          <a:p>
            <a:pPr algn="r"/>
            <a:r>
              <a:rPr lang="fa-IR" dirty="0">
                <a:solidFill>
                  <a:schemeClr val="tx1"/>
                </a:solidFill>
              </a:rPr>
              <a:t>ثانيا: أشكال تنظيم إدارة الموارد البشرية </a:t>
            </a:r>
          </a:p>
        </p:txBody>
      </p:sp>
      <p:sp>
        <p:nvSpPr>
          <p:cNvPr id="31" name="object 27" descr="Beige rectangle">
            <a:extLst>
              <a:ext uri="{FF2B5EF4-FFF2-40B4-BE49-F238E27FC236}">
                <a16:creationId xmlns:a16="http://schemas.microsoft.com/office/drawing/2014/main" xmlns="" id="{8B892321-BFB7-B413-603A-640C2DFEB3D2}"/>
              </a:ext>
            </a:extLst>
          </p:cNvPr>
          <p:cNvSpPr/>
          <p:nvPr/>
        </p:nvSpPr>
        <p:spPr>
          <a:xfrm>
            <a:off x="6927947" y="631927"/>
            <a:ext cx="5147396" cy="52726"/>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33" name="TextBox 32">
            <a:extLst>
              <a:ext uri="{FF2B5EF4-FFF2-40B4-BE49-F238E27FC236}">
                <a16:creationId xmlns:a16="http://schemas.microsoft.com/office/drawing/2014/main" xmlns="" id="{4A65A20C-92F0-3AF8-123C-E98FAA5617CA}"/>
              </a:ext>
            </a:extLst>
          </p:cNvPr>
          <p:cNvSpPr txBox="1"/>
          <p:nvPr/>
        </p:nvSpPr>
        <p:spPr>
          <a:xfrm>
            <a:off x="5320145" y="726218"/>
            <a:ext cx="6782907" cy="5868273"/>
          </a:xfrm>
          <a:prstGeom prst="rect">
            <a:avLst/>
          </a:prstGeom>
          <a:noFill/>
        </p:spPr>
        <p:txBody>
          <a:bodyPr wrap="square">
            <a:spAutoFit/>
          </a:bodyPr>
          <a:lstStyle/>
          <a:p>
            <a:pPr algn="r" rtl="1">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أ- الشكل القائم على الأقسام </a:t>
            </a:r>
            <a:r>
              <a:rPr lang="en-US"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Departmentalization</a:t>
            </a:r>
          </a:p>
          <a:p>
            <a:pPr algn="r" rtl="1">
              <a:spcAft>
                <a:spcPts val="800"/>
              </a:spcAft>
            </a:pPr>
            <a:r>
              <a:rPr lang="en-US"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a:t>
            </a: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يشيع استخدام هذا الشكل في المنظمات الكبيرة التي تتعدد فيها وحدات الأعمال، علاوة على تمتع إدارة الموارد البشرية بجميع الأدوار الاستراتيجية الاستشارية والإدارية التشغيلية ذات الطبيعة التنفيذية. وفي هذا النوع من المنظمات ترتبط إدارة الموارد البشرية بالإدارة العليا من خلال نائب الرئيس للموارد البشرية الذي ترتبط فيه بالمستوى الأدنى مجموعة من الأقسام. </a:t>
            </a:r>
          </a:p>
          <a:p>
            <a:pPr algn="r" rtl="1">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ب-الشكل القائم على المركزية </a:t>
            </a:r>
            <a:r>
              <a:rPr lang="en-US"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The Centralized Form </a:t>
            </a:r>
          </a:p>
          <a:p>
            <a:pPr algn="r" rtl="1">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يعتمد اتجاه المنظمة للمركزية أو اللامركزية على فلسفتها وثقافتها وكفاءة النشاطات الوظيفية الاستراتيجية فيها. وفي الشكل القائم على المركزية تكون القرارات الجوهرية وصناعة الاستراتيجيات والسياسات محصورة في قمة الهرم التنظيمي للمنظمة، ولما كانت قرارات إدارة الموارد البشرية وخاصة تلك المتعلقة بالتخطيط والتوظيف والتدريب من القرارات الاستراتيجية نظرا لما تتضمنه من كلف ومخاطر فإن سلطة اتخاذها تسند إلى الإدارة العليا للمنظمة وتتوزع بقية القرارات الخاصة بالموارد البشرية على الإدارات الوظيفية الأخرى. لذا فإن هذا الشكل من التنظيم يضفي الدور التنفيذي على إدارة الموارد البشرية لا بل يعتبرها إدارة أفراد تمارس نشاطات كتابية بحتة دون أن يكون لها دور استراتيجي في رسم الاتجاه الاستراتيجي للمنظمة.</a:t>
            </a:r>
          </a:p>
          <a:p>
            <a:pPr algn="r" rtl="1">
              <a:spcAft>
                <a:spcPts val="800"/>
              </a:spcAft>
            </a:pPr>
            <a:r>
              <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يشيع استخدام هذا الشكل من التنظيم في المنظمات التي تتميز بكثافة رأس المال فيها أي ذات المستوى التقاني العالي. </a:t>
            </a:r>
          </a:p>
          <a:p>
            <a:pPr algn="r" rtl="1">
              <a:spcAft>
                <a:spcPts val="800"/>
              </a:spcAft>
            </a:pPr>
            <a:endParaRPr lang="ar-IQ"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357091217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xmlns=""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xmlns="" id="{2D225086-68BE-4168-8F17-9443ADD89675}"/>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74" name="Title 2">
            <a:extLst>
              <a:ext uri="{FF2B5EF4-FFF2-40B4-BE49-F238E27FC236}">
                <a16:creationId xmlns:a16="http://schemas.microsoft.com/office/drawing/2014/main" xmlns="" id="{3B6ECBE7-A141-1526-A3F8-762B960753BD}"/>
              </a:ext>
            </a:extLst>
          </p:cNvPr>
          <p:cNvSpPr>
            <a:spLocks noGrp="1"/>
          </p:cNvSpPr>
          <p:nvPr>
            <p:ph type="title"/>
          </p:nvPr>
        </p:nvSpPr>
        <p:spPr>
          <a:xfrm>
            <a:off x="6262255" y="121588"/>
            <a:ext cx="5563705" cy="972704"/>
          </a:xfrm>
        </p:spPr>
        <p:txBody>
          <a:bodyPr>
            <a:normAutofit/>
          </a:bodyPr>
          <a:lstStyle/>
          <a:p>
            <a:pPr algn="r"/>
            <a:r>
              <a:rPr lang="fa-IR" dirty="0"/>
              <a:t>ثالثاً: الخطوات الخمسة في عملية التنظيم</a:t>
            </a:r>
          </a:p>
        </p:txBody>
      </p:sp>
      <p:sp>
        <p:nvSpPr>
          <p:cNvPr id="75" name="object 27" descr="Beige rectangle">
            <a:extLst>
              <a:ext uri="{FF2B5EF4-FFF2-40B4-BE49-F238E27FC236}">
                <a16:creationId xmlns:a16="http://schemas.microsoft.com/office/drawing/2014/main" xmlns="" id="{DE13B323-9A67-A0F3-171B-E4CA73C53570}"/>
              </a:ext>
            </a:extLst>
          </p:cNvPr>
          <p:cNvSpPr/>
          <p:nvPr/>
        </p:nvSpPr>
        <p:spPr>
          <a:xfrm>
            <a:off x="6442364" y="914400"/>
            <a:ext cx="5341360" cy="52727"/>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algn="r"/>
            <a:endParaRPr lang="en-US" dirty="0"/>
          </a:p>
        </p:txBody>
      </p:sp>
      <p:sp>
        <p:nvSpPr>
          <p:cNvPr id="76" name="TextBox 75">
            <a:extLst>
              <a:ext uri="{FF2B5EF4-FFF2-40B4-BE49-F238E27FC236}">
                <a16:creationId xmlns:a16="http://schemas.microsoft.com/office/drawing/2014/main" xmlns="" id="{AC180DC5-F870-FBF8-BC73-456113768AE1}"/>
              </a:ext>
            </a:extLst>
          </p:cNvPr>
          <p:cNvSpPr txBox="1"/>
          <p:nvPr/>
        </p:nvSpPr>
        <p:spPr>
          <a:xfrm>
            <a:off x="112546" y="1215880"/>
            <a:ext cx="11964507" cy="5458610"/>
          </a:xfrm>
          <a:prstGeom prst="rect">
            <a:avLst/>
          </a:prstGeom>
          <a:noFill/>
        </p:spPr>
        <p:txBody>
          <a:bodyPr wrap="square">
            <a:spAutoFit/>
          </a:bodyPr>
          <a:lstStyle/>
          <a:p>
            <a:pPr algn="r" rtl="1">
              <a:lnSpc>
                <a:spcPct val="200000"/>
              </a:lnSpc>
              <a:spcAft>
                <a:spcPts val="800"/>
              </a:spcAft>
            </a:pPr>
            <a:r>
              <a:rPr lang="ar-IQ" sz="2400" b="1" u="sng"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الخطوة الأولى: احترام الخطط والأهداف </a:t>
            </a:r>
            <a:endParaRPr lang="en-US"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الخطط تملى على المنظمة الغاية والأنشطة التي يجب أن تسعى لإنجازها، من الممكن إنشاء إدارات جديدة، أو اعطاء مسؤوليات جديدة لبعض الإدارات القديمة، كما الممكن إلغاء بعض الإدارات، ايضا قد تنشأ علاقات جديدة من مستويات اتخاذ القرارات، فالتنظيم سينشئ الهيكل الجديد للعلاقات ويقيد العلاقات المعمول بها الآن</a:t>
            </a:r>
            <a:r>
              <a:rPr lang="en-US"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a:t>
            </a:r>
          </a:p>
          <a:p>
            <a:pPr algn="r" rtl="1">
              <a:lnSpc>
                <a:spcPct val="20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a:t>
            </a:r>
            <a:r>
              <a:rPr lang="ar-IQ" sz="2400" b="1" u="sng"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الخطوة الثانية: تحديد الأنشطة الضرورية لإنجاز الأهداف</a:t>
            </a:r>
            <a:endParaRPr lang="en-US"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a:p>
            <a:pPr algn="r" rtl="1">
              <a:lnSpc>
                <a:spcPct val="200000"/>
              </a:lnSpc>
              <a:spcAft>
                <a:spcPts val="800"/>
              </a:spcAft>
            </a:pPr>
            <a:r>
              <a:rPr lang="ar-IQ"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rPr>
              <a:t> ما هي الأنشطة الضرورية لتحقيق الأهداف التنظيمية المحددة؟ يجب إعداد قائمة بالمهام الواجب انجازها ابتداء بالأعمال المستمرة التي تتكرر عدة مرات وانتهاء بالمهام التي تمر لمرة واحدة.</a:t>
            </a:r>
            <a:endParaRPr lang="en-US" sz="2400" b="1" dirty="0">
              <a:solidFill>
                <a:schemeClr val="bg1"/>
              </a:solidFill>
              <a:effectLst/>
              <a:latin typeface="Calisto MT" panose="02040603050505030304" pitchFamily="18" charset="0"/>
              <a:ea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1015107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2DAF9E5-DED4-4A50-A81B-4CC218A03F2B}">
  <ds:schemaRefs>
    <ds:schemaRef ds:uri="http://schemas.microsoft.com/sharepoint/v3/contenttype/forms"/>
  </ds:schemaRefs>
</ds:datastoreItem>
</file>

<file path=customXml/itemProps2.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1946EF-A3EA-4ECB-8D9A-56C36FFF4075}">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71af3243-3dd4-4a8d-8c0d-dd76da1f02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91</TotalTime>
  <Words>2277</Words>
  <Application>Microsoft Office PowerPoint</Application>
  <PresentationFormat>Widescreen</PresentationFormat>
  <Paragraphs>138</Paragraphs>
  <Slides>21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Arabic Typesetting</vt:lpstr>
      <vt:lpstr>Arial</vt:lpstr>
      <vt:lpstr>Arial </vt:lpstr>
      <vt:lpstr>Calibri</vt:lpstr>
      <vt:lpstr>Calisto MT</vt:lpstr>
      <vt:lpstr>Courier New</vt:lpstr>
      <vt:lpstr>Gill Sans MT</vt:lpstr>
      <vt:lpstr>Posterama Text SemiBold</vt:lpstr>
      <vt:lpstr>Office Theme</vt:lpstr>
      <vt:lpstr>استراتيجيات ادارة الموارد البشرية: (التنظيم، تحليل الوظائف، تخطيط الاحتياجات البشرية)</vt:lpstr>
      <vt:lpstr>تعريف استراتيجية الموارد البشرية </vt:lpstr>
      <vt:lpstr>الوضع التنظيمي لإدارة الموارد البشرية</vt:lpstr>
      <vt:lpstr>أولاً: العوامل المؤثرة في الوضع التنظيمي لإدارة الموارد البشرية </vt:lpstr>
      <vt:lpstr>أولاً: العوامل المؤثرة في الوضع التنظيمي لإدارة الموارد البشرية </vt:lpstr>
      <vt:lpstr>أولاً: العوامل المؤثرة في الوضع التنظيمي لإدارة الموارد البشرية </vt:lpstr>
      <vt:lpstr>ثانيا: أشكال تنظيم إدارة الموارد البشرية </vt:lpstr>
      <vt:lpstr>ثانيا: أشكال تنظيم إدارة الموارد البشرية </vt:lpstr>
      <vt:lpstr>ثالثاً: الخطوات الخمسة في عملية التنظيم</vt:lpstr>
      <vt:lpstr>ثالثاً: الخطوات الخمسة في عملية التنظيم</vt:lpstr>
      <vt:lpstr>تحليل الوظائف</vt:lpstr>
      <vt:lpstr>اهمية تحليل الوظائف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استراتيجيات ادارة الموارد البشرية: (التنظيم، تحليل الوظائف، تخطيط الاحتياجات البشرية)</dc:title>
  <dc:creator>Ali sadoon</dc:creator>
  <cp:lastModifiedBy>Maher</cp:lastModifiedBy>
  <cp:revision>29</cp:revision>
  <dcterms:created xsi:type="dcterms:W3CDTF">2023-03-13T20:48:07Z</dcterms:created>
  <dcterms:modified xsi:type="dcterms:W3CDTF">2023-10-21T15:22:58Z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