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79" r:id="rId3"/>
    <p:sldId id="257" r:id="rId4"/>
    <p:sldId id="258" r:id="rId5"/>
    <p:sldId id="282" r:id="rId6"/>
    <p:sldId id="283" r:id="rId7"/>
    <p:sldId id="284" r:id="rId8"/>
    <p:sldId id="259" r:id="rId9"/>
    <p:sldId id="285" r:id="rId10"/>
    <p:sldId id="274" r:id="rId11"/>
    <p:sldId id="281" r:id="rId12"/>
    <p:sldId id="276" r:id="rId13"/>
    <p:sldId id="278" r:id="rId14"/>
    <p:sldId id="280" r:id="rId15"/>
    <p:sldId id="277" r:id="rId16"/>
    <p:sldId id="261" r:id="rId17"/>
    <p:sldId id="260" r:id="rId18"/>
    <p:sldId id="270" r:id="rId19"/>
    <p:sldId id="262" r:id="rId20"/>
    <p:sldId id="286" r:id="rId21"/>
    <p:sldId id="287" r:id="rId22"/>
    <p:sldId id="268" r:id="rId23"/>
    <p:sldId id="26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AF5A2B2-1A29-4F0A-8ADB-56EF1CF6D718}" type="datetimeFigureOut">
              <a:rPr lang="en-US" smtClean="0"/>
              <a:pPr/>
              <a:t>10/21/2023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AC043AC-8023-41A2-B6F5-8E39F301F3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F5A2B2-1A29-4F0A-8ADB-56EF1CF6D718}"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043AC-8023-41A2-B6F5-8E39F301F3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F5A2B2-1A29-4F0A-8ADB-56EF1CF6D718}"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043AC-8023-41A2-B6F5-8E39F301F3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F5A2B2-1A29-4F0A-8ADB-56EF1CF6D718}"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043AC-8023-41A2-B6F5-8E39F301F3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AF5A2B2-1A29-4F0A-8ADB-56EF1CF6D718}"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043AC-8023-41A2-B6F5-8E39F301F3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F5A2B2-1A29-4F0A-8ADB-56EF1CF6D718}" type="datetimeFigureOut">
              <a:rPr lang="en-US" smtClean="0"/>
              <a:pPr/>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043AC-8023-41A2-B6F5-8E39F301F3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AF5A2B2-1A29-4F0A-8ADB-56EF1CF6D718}" type="datetimeFigureOut">
              <a:rPr lang="en-US" smtClean="0"/>
              <a:pPr/>
              <a:t>10/21/2023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043AC-8023-41A2-B6F5-8E39F301F3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AF5A2B2-1A29-4F0A-8ADB-56EF1CF6D718}" type="datetimeFigureOut">
              <a:rPr lang="en-US" smtClean="0"/>
              <a:pPr/>
              <a:t>10/21/2023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043AC-8023-41A2-B6F5-8E39F301F3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A2B2-1A29-4F0A-8ADB-56EF1CF6D718}" type="datetimeFigureOut">
              <a:rPr lang="en-US" smtClean="0"/>
              <a:pPr/>
              <a:t>10/21/2023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C043AC-8023-41A2-B6F5-8E39F301F3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F5A2B2-1A29-4F0A-8ADB-56EF1CF6D718}" type="datetimeFigureOut">
              <a:rPr lang="en-US" smtClean="0"/>
              <a:pPr/>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043AC-8023-41A2-B6F5-8E39F301F3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AF5A2B2-1A29-4F0A-8ADB-56EF1CF6D718}" type="datetimeFigureOut">
              <a:rPr lang="en-US" smtClean="0"/>
              <a:pPr/>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AC043AC-8023-41A2-B6F5-8E39F301F37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AF5A2B2-1A29-4F0A-8ADB-56EF1CF6D718}" type="datetimeFigureOut">
              <a:rPr lang="en-US" smtClean="0"/>
              <a:pPr/>
              <a:t>10/21/2023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AC043AC-8023-41A2-B6F5-8E39F301F37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90600"/>
            <a:ext cx="7851648" cy="1828800"/>
          </a:xfrm>
        </p:spPr>
        <p:txBody>
          <a:bodyPr>
            <a:noAutofit/>
          </a:bodyPr>
          <a:lstStyle/>
          <a:p>
            <a:r>
              <a:rPr lang="ar-IQ" sz="2800" dirty="0" smtClean="0">
                <a:solidFill>
                  <a:schemeClr val="accent5">
                    <a:lumMod val="75000"/>
                  </a:schemeClr>
                </a:solidFill>
                <a:effectLst/>
                <a:latin typeface="Calibri" pitchFamily="34" charset="0"/>
                <a:ea typeface="Calibri" pitchFamily="34" charset="0"/>
                <a:cs typeface="Arial" pitchFamily="34" charset="0"/>
              </a:rPr>
              <a:t>            </a:t>
            </a:r>
            <a:r>
              <a:rPr lang="ar-SA" sz="2400" dirty="0" smtClean="0">
                <a:solidFill>
                  <a:schemeClr val="accent5">
                    <a:lumMod val="75000"/>
                  </a:schemeClr>
                </a:solidFill>
                <a:effectLst/>
                <a:latin typeface="Calibri" pitchFamily="34" charset="0"/>
                <a:ea typeface="Calibri" pitchFamily="34" charset="0"/>
                <a:cs typeface="Arial" pitchFamily="34" charset="0"/>
              </a:rPr>
              <a:t>جمهورية العراق  </a:t>
            </a:r>
            <a:r>
              <a:rPr lang="ar-IQ" sz="2400" dirty="0" smtClean="0">
                <a:solidFill>
                  <a:schemeClr val="accent5">
                    <a:lumMod val="75000"/>
                  </a:schemeClr>
                </a:solidFill>
                <a:effectLst/>
                <a:latin typeface="Calibri" pitchFamily="34" charset="0"/>
                <a:ea typeface="Calibri" pitchFamily="34" charset="0"/>
                <a:cs typeface="Arial" pitchFamily="34" charset="0"/>
              </a:rPr>
              <a:t/>
            </a:r>
            <a:br>
              <a:rPr lang="ar-IQ" sz="2400" dirty="0" smtClean="0">
                <a:solidFill>
                  <a:schemeClr val="accent5">
                    <a:lumMod val="75000"/>
                  </a:schemeClr>
                </a:solidFill>
                <a:effectLst/>
                <a:latin typeface="Calibri" pitchFamily="34" charset="0"/>
                <a:ea typeface="Calibri" pitchFamily="34" charset="0"/>
                <a:cs typeface="Arial" pitchFamily="34" charset="0"/>
              </a:rPr>
            </a:br>
            <a:r>
              <a:rPr lang="ar-SA" sz="2400" dirty="0" smtClean="0">
                <a:solidFill>
                  <a:schemeClr val="accent5">
                    <a:lumMod val="75000"/>
                  </a:schemeClr>
                </a:solidFill>
                <a:effectLst/>
                <a:latin typeface="Calibri" pitchFamily="34" charset="0"/>
                <a:ea typeface="Calibri" pitchFamily="34" charset="0"/>
                <a:cs typeface="Arial" pitchFamily="34" charset="0"/>
              </a:rPr>
              <a:t> </a:t>
            </a:r>
            <a:r>
              <a:rPr lang="ar-IQ" sz="2400" dirty="0" smtClean="0">
                <a:solidFill>
                  <a:schemeClr val="accent5">
                    <a:lumMod val="75000"/>
                  </a:schemeClr>
                </a:solidFill>
                <a:effectLst/>
                <a:latin typeface="Calibri" pitchFamily="34" charset="0"/>
                <a:ea typeface="Calibri" pitchFamily="34" charset="0"/>
                <a:cs typeface="Arial" pitchFamily="34" charset="0"/>
              </a:rPr>
              <a:t> </a:t>
            </a:r>
            <a:r>
              <a:rPr lang="ar-SA" sz="2400" dirty="0" smtClean="0">
                <a:solidFill>
                  <a:schemeClr val="accent5">
                    <a:lumMod val="75000"/>
                  </a:schemeClr>
                </a:solidFill>
                <a:effectLst/>
                <a:latin typeface="Calibri" pitchFamily="34" charset="0"/>
                <a:ea typeface="Calibri" pitchFamily="34" charset="0"/>
                <a:cs typeface="Arial" pitchFamily="34" charset="0"/>
              </a:rPr>
              <a:t>وزارة التعليم العالي والبحث العلمي                                     </a:t>
            </a:r>
            <a:r>
              <a:rPr lang="en-US" sz="2400" dirty="0" smtClean="0">
                <a:solidFill>
                  <a:schemeClr val="accent5">
                    <a:lumMod val="75000"/>
                  </a:schemeClr>
                </a:solidFill>
                <a:effectLst/>
                <a:latin typeface="Arial" pitchFamily="34" charset="0"/>
                <a:cs typeface="Arial" pitchFamily="34" charset="0"/>
              </a:rPr>
              <a:t/>
            </a:r>
            <a:br>
              <a:rPr lang="en-US" sz="2400" dirty="0" smtClean="0">
                <a:solidFill>
                  <a:schemeClr val="accent5">
                    <a:lumMod val="75000"/>
                  </a:schemeClr>
                </a:solidFill>
                <a:effectLst/>
                <a:latin typeface="Arial" pitchFamily="34" charset="0"/>
                <a:cs typeface="Arial" pitchFamily="34" charset="0"/>
              </a:rPr>
            </a:br>
            <a:r>
              <a:rPr lang="ar-IQ" sz="2400" dirty="0" smtClean="0">
                <a:solidFill>
                  <a:schemeClr val="accent5">
                    <a:lumMod val="75000"/>
                  </a:schemeClr>
                </a:solidFill>
                <a:effectLst/>
                <a:latin typeface="Arial" pitchFamily="34" charset="0"/>
                <a:cs typeface="Arial" pitchFamily="34" charset="0"/>
              </a:rPr>
              <a:t>  ال</a:t>
            </a:r>
            <a:r>
              <a:rPr lang="ar-SA" sz="2400" dirty="0" smtClean="0">
                <a:solidFill>
                  <a:schemeClr val="accent5">
                    <a:lumMod val="75000"/>
                  </a:schemeClr>
                </a:solidFill>
                <a:effectLst/>
                <a:latin typeface="Calibri" pitchFamily="34" charset="0"/>
                <a:ea typeface="Calibri" pitchFamily="34" charset="0"/>
                <a:cs typeface="Arial" pitchFamily="34" charset="0"/>
              </a:rPr>
              <a:t>جامعة </a:t>
            </a:r>
            <a:r>
              <a:rPr lang="ar-IQ" sz="2400" dirty="0" smtClean="0">
                <a:solidFill>
                  <a:schemeClr val="accent5">
                    <a:lumMod val="75000"/>
                  </a:schemeClr>
                </a:solidFill>
                <a:effectLst/>
                <a:latin typeface="Calibri" pitchFamily="34" charset="0"/>
                <a:ea typeface="Calibri" pitchFamily="34" charset="0"/>
                <a:cs typeface="Arial" pitchFamily="34" charset="0"/>
              </a:rPr>
              <a:t>المستنصرية</a:t>
            </a:r>
            <a:r>
              <a:rPr lang="ar-SA" sz="2400" dirty="0" smtClean="0">
                <a:solidFill>
                  <a:schemeClr val="accent5">
                    <a:lumMod val="75000"/>
                  </a:schemeClr>
                </a:solidFill>
                <a:effectLst/>
                <a:latin typeface="Calibri" pitchFamily="34" charset="0"/>
                <a:ea typeface="Calibri" pitchFamily="34" charset="0"/>
                <a:cs typeface="Arial" pitchFamily="34" charset="0"/>
              </a:rPr>
              <a:t>– كلية الادارة والاقتصاد </a:t>
            </a:r>
            <a:r>
              <a:rPr lang="ar-IQ" sz="2400" dirty="0" smtClean="0">
                <a:solidFill>
                  <a:schemeClr val="accent5">
                    <a:lumMod val="75000"/>
                  </a:schemeClr>
                </a:solidFill>
                <a:effectLst/>
                <a:latin typeface="Calibri" pitchFamily="34" charset="0"/>
                <a:ea typeface="Calibri" pitchFamily="34" charset="0"/>
                <a:cs typeface="Arial" pitchFamily="34" charset="0"/>
              </a:rPr>
              <a:t/>
            </a:r>
            <a:br>
              <a:rPr lang="ar-IQ" sz="2400" dirty="0" smtClean="0">
                <a:solidFill>
                  <a:schemeClr val="accent5">
                    <a:lumMod val="75000"/>
                  </a:schemeClr>
                </a:solidFill>
                <a:effectLst/>
                <a:latin typeface="Calibri" pitchFamily="34" charset="0"/>
                <a:ea typeface="Calibri" pitchFamily="34" charset="0"/>
                <a:cs typeface="Arial" pitchFamily="34" charset="0"/>
              </a:rPr>
            </a:br>
            <a:r>
              <a:rPr lang="ar-IQ" sz="2400" dirty="0" smtClean="0">
                <a:solidFill>
                  <a:schemeClr val="accent5">
                    <a:lumMod val="75000"/>
                  </a:schemeClr>
                </a:solidFill>
                <a:effectLst/>
                <a:latin typeface="Calibri" pitchFamily="34" charset="0"/>
                <a:ea typeface="Calibri" pitchFamily="34" charset="0"/>
                <a:cs typeface="Arial" pitchFamily="34" charset="0"/>
              </a:rPr>
              <a:t>   دبلوم </a:t>
            </a:r>
            <a:r>
              <a:rPr lang="ar-SA" sz="2400" dirty="0" smtClean="0">
                <a:solidFill>
                  <a:schemeClr val="accent5">
                    <a:lumMod val="75000"/>
                  </a:schemeClr>
                </a:solidFill>
                <a:effectLst/>
                <a:latin typeface="Calibri" pitchFamily="34" charset="0"/>
                <a:ea typeface="Calibri" pitchFamily="34" charset="0"/>
                <a:cs typeface="Arial" pitchFamily="34" charset="0"/>
              </a:rPr>
              <a:t>عالي – تخطيط استراتيجي</a:t>
            </a:r>
            <a:endParaRPr lang="en-US" sz="2400" dirty="0">
              <a:solidFill>
                <a:schemeClr val="accent5">
                  <a:lumMod val="75000"/>
                </a:schemeClr>
              </a:solidFill>
            </a:endParaRPr>
          </a:p>
        </p:txBody>
      </p:sp>
      <p:sp>
        <p:nvSpPr>
          <p:cNvPr id="3" name="Subtitle 2"/>
          <p:cNvSpPr>
            <a:spLocks noGrp="1"/>
          </p:cNvSpPr>
          <p:nvPr>
            <p:ph type="subTitle" idx="1"/>
          </p:nvPr>
        </p:nvSpPr>
        <p:spPr>
          <a:xfrm>
            <a:off x="2667000" y="2667000"/>
            <a:ext cx="6172200" cy="1323536"/>
          </a:xfrm>
        </p:spPr>
        <p:txBody>
          <a:bodyPr>
            <a:normAutofit fontScale="92500" lnSpcReduction="20000"/>
          </a:bodyPr>
          <a:lstStyle/>
          <a:p>
            <a:pPr algn="ctr"/>
            <a:endParaRPr lang="ar-IQ" sz="3200" b="1" dirty="0" smtClean="0">
              <a:solidFill>
                <a:schemeClr val="accent5">
                  <a:lumMod val="75000"/>
                </a:schemeClr>
              </a:solidFill>
              <a:latin typeface="Calibri" pitchFamily="34" charset="0"/>
              <a:ea typeface="Calibri" pitchFamily="34" charset="0"/>
              <a:cs typeface="Arial" pitchFamily="34" charset="0"/>
            </a:endParaRPr>
          </a:p>
          <a:p>
            <a:r>
              <a:rPr lang="ar-IQ" sz="2800" b="1" dirty="0" smtClean="0">
                <a:solidFill>
                  <a:schemeClr val="accent5">
                    <a:lumMod val="75000"/>
                  </a:schemeClr>
                </a:solidFill>
                <a:latin typeface="Calibri" pitchFamily="34" charset="0"/>
                <a:ea typeface="Calibri" pitchFamily="34" charset="0"/>
                <a:cs typeface="Arial" pitchFamily="34" charset="0"/>
              </a:rPr>
              <a:t>          </a:t>
            </a:r>
            <a:r>
              <a:rPr lang="ar-IQ" sz="3000" b="1" dirty="0" smtClean="0">
                <a:solidFill>
                  <a:schemeClr val="accent5">
                    <a:lumMod val="75000"/>
                  </a:schemeClr>
                </a:solidFill>
                <a:latin typeface="Calibri" pitchFamily="34" charset="0"/>
                <a:ea typeface="Calibri" pitchFamily="34" charset="0"/>
                <a:cs typeface="Arial" pitchFamily="34" charset="0"/>
              </a:rPr>
              <a:t>ادارة الموارد البشرية الجوالة</a:t>
            </a:r>
          </a:p>
          <a:p>
            <a:pPr algn="ctr"/>
            <a:r>
              <a:rPr lang="ar-IQ" sz="3000" b="1" dirty="0">
                <a:solidFill>
                  <a:schemeClr val="accent5">
                    <a:lumMod val="75000"/>
                  </a:schemeClr>
                </a:solidFill>
                <a:latin typeface="Calibri" pitchFamily="34" charset="0"/>
                <a:ea typeface="Calibri" pitchFamily="34" charset="0"/>
                <a:cs typeface="Arial" pitchFamily="34" charset="0"/>
              </a:rPr>
              <a:t> </a:t>
            </a:r>
            <a:r>
              <a:rPr lang="ar-IQ" sz="3000" b="1" dirty="0" smtClean="0">
                <a:solidFill>
                  <a:schemeClr val="accent5">
                    <a:lumMod val="75000"/>
                  </a:schemeClr>
                </a:solidFill>
                <a:latin typeface="Calibri" pitchFamily="34" charset="0"/>
                <a:ea typeface="Calibri" pitchFamily="34" charset="0"/>
                <a:cs typeface="Arial" pitchFamily="34" charset="0"/>
              </a:rPr>
              <a:t>                 ادارة الموارد البشرية الخضراء</a:t>
            </a:r>
            <a:endParaRPr lang="en-US" sz="3500" b="1" dirty="0" smtClean="0">
              <a:solidFill>
                <a:schemeClr val="accent5">
                  <a:lumMod val="75000"/>
                </a:schemeClr>
              </a:solidFill>
              <a:latin typeface="Calibri" pitchFamily="34" charset="0"/>
              <a:ea typeface="Calibri" pitchFamily="34" charset="0"/>
              <a:cs typeface="Arial" pitchFamily="34" charset="0"/>
            </a:endParaRPr>
          </a:p>
        </p:txBody>
      </p:sp>
      <p:pic>
        <p:nvPicPr>
          <p:cNvPr id="1030" name="Picture 6" descr="C:\Users\ahmed\Desktop\محاضرات الدبلوم\ادارة الموارد البشرية\images.jpg"/>
          <p:cNvPicPr>
            <a:picLocks noChangeAspect="1" noChangeArrowheads="1"/>
          </p:cNvPicPr>
          <p:nvPr/>
        </p:nvPicPr>
        <p:blipFill>
          <a:blip r:embed="rId2"/>
          <a:srcRect/>
          <a:stretch>
            <a:fillRect/>
          </a:stretch>
        </p:blipFill>
        <p:spPr bwMode="auto">
          <a:xfrm>
            <a:off x="5562600" y="4121435"/>
            <a:ext cx="2757219" cy="21521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Subtitle 2"/>
          <p:cNvSpPr txBox="1">
            <a:spLocks/>
          </p:cNvSpPr>
          <p:nvPr/>
        </p:nvSpPr>
        <p:spPr>
          <a:xfrm>
            <a:off x="228600" y="4114801"/>
            <a:ext cx="5943600" cy="2202546"/>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ar-SA" sz="3200" b="1" dirty="0" smtClean="0">
                <a:solidFill>
                  <a:schemeClr val="accent5">
                    <a:lumMod val="75000"/>
                  </a:schemeClr>
                </a:solidFill>
                <a:latin typeface="Calibri" pitchFamily="34" charset="0"/>
                <a:ea typeface="Calibri" pitchFamily="34" charset="0"/>
                <a:cs typeface="Arial" pitchFamily="34" charset="0"/>
              </a:rPr>
              <a:t>اعداد</a:t>
            </a:r>
            <a:endParaRPr lang="ar-SA" sz="2400" b="1" dirty="0" smtClean="0">
              <a:solidFill>
                <a:schemeClr val="accent5">
                  <a:lumMod val="75000"/>
                </a:schemeClr>
              </a:solidFill>
              <a:latin typeface="Calibri" pitchFamily="34" charset="0"/>
              <a:ea typeface="Calibri" pitchFamily="34" charset="0"/>
              <a:cs typeface="Arial" pitchFamily="34" charset="0"/>
            </a:endParaRPr>
          </a:p>
          <a:p>
            <a:pPr marL="342900" indent="-342900" algn="ctr" rtl="1">
              <a:buFontTx/>
              <a:buChar char="-"/>
            </a:pPr>
            <a:r>
              <a:rPr lang="ar-IQ" sz="2400" b="1" dirty="0" smtClean="0">
                <a:solidFill>
                  <a:schemeClr val="accent5">
                    <a:lumMod val="75000"/>
                  </a:schemeClr>
                </a:solidFill>
                <a:latin typeface="Calibri" pitchFamily="34" charset="0"/>
                <a:ea typeface="Calibri" pitchFamily="34" charset="0"/>
                <a:cs typeface="Arial" pitchFamily="34" charset="0"/>
              </a:rPr>
              <a:t>رشا عبد الستار فاضل</a:t>
            </a:r>
          </a:p>
          <a:p>
            <a:pPr marL="342900" indent="-342900" algn="ctr" rtl="1">
              <a:buFontTx/>
              <a:buChar char="-"/>
            </a:pPr>
            <a:endParaRPr lang="ar-IQ" sz="2400" b="1" dirty="0" smtClean="0">
              <a:solidFill>
                <a:schemeClr val="accent5">
                  <a:lumMod val="75000"/>
                </a:schemeClr>
              </a:solidFill>
              <a:latin typeface="Calibri" pitchFamily="34" charset="0"/>
              <a:ea typeface="Calibri" pitchFamily="34" charset="0"/>
              <a:cs typeface="Arial" pitchFamily="34" charset="0"/>
            </a:endParaRPr>
          </a:p>
          <a:p>
            <a:pPr marL="342900" lvl="0" indent="-342900" algn="l" rtl="1">
              <a:lnSpc>
                <a:spcPct val="115000"/>
              </a:lnSpc>
              <a:spcAft>
                <a:spcPts val="1000"/>
              </a:spcAft>
              <a:buFont typeface="Symbol"/>
              <a:buBlip>
                <a:blip r:embed="rId3"/>
              </a:buBlip>
              <a:tabLst>
                <a:tab pos="1028700" algn="r"/>
              </a:tabLst>
            </a:pPr>
            <a:r>
              <a:rPr lang="ar-SA" sz="2400" dirty="0">
                <a:solidFill>
                  <a:srgbClr val="E36C0A"/>
                </a:solidFill>
                <a:latin typeface="Calibri"/>
                <a:ea typeface="Calibri"/>
                <a:cs typeface="Times New Roman"/>
              </a:rPr>
              <a:t>بأشراف أ.م .د</a:t>
            </a:r>
            <a:r>
              <a:rPr lang="ar-SA" sz="2400" dirty="0">
                <a:solidFill>
                  <a:srgbClr val="E36C0A"/>
                </a:solidFill>
                <a:latin typeface="Calibri"/>
                <a:ea typeface="Calibri"/>
                <a:cs typeface="Calibri"/>
              </a:rPr>
              <a:t>. </a:t>
            </a:r>
            <a:r>
              <a:rPr lang="ar-SA" sz="2400" dirty="0">
                <a:solidFill>
                  <a:srgbClr val="E36C0A"/>
                </a:solidFill>
                <a:latin typeface="Calibri"/>
                <a:ea typeface="Calibri"/>
                <a:cs typeface="Times New Roman"/>
              </a:rPr>
              <a:t>سمية عباس مجيد </a:t>
            </a:r>
            <a:r>
              <a:rPr lang="ar-SA" sz="2400" dirty="0">
                <a:solidFill>
                  <a:srgbClr val="E36C0A"/>
                </a:solidFill>
                <a:latin typeface="Calibri"/>
                <a:ea typeface="Calibri"/>
                <a:cs typeface="Calibri"/>
              </a:rPr>
              <a:t>.</a:t>
            </a:r>
            <a:endParaRPr lang="en-US" sz="1200" dirty="0">
              <a:latin typeface="Calibri"/>
              <a:ea typeface="Calibri"/>
              <a:cs typeface="Arial"/>
            </a:endParaRPr>
          </a:p>
          <a:p>
            <a:pPr marL="342900" indent="-342900" algn="ctr" rtl="1">
              <a:buFontTx/>
              <a:buChar char="-"/>
            </a:pPr>
            <a:endParaRPr lang="ar-IQ" sz="2400" b="1" dirty="0" smtClean="0">
              <a:solidFill>
                <a:schemeClr val="accent5">
                  <a:lumMod val="75000"/>
                </a:schemeClr>
              </a:solidFill>
              <a:latin typeface="Calibri" pitchFamily="34" charset="0"/>
              <a:ea typeface="Calibri" pitchFamily="34" charset="0"/>
              <a:cs typeface="Arial" pitchFamily="34" charset="0"/>
            </a:endParaRPr>
          </a:p>
          <a:p>
            <a:pPr marL="342900" indent="-342900" algn="ctr" rtl="1">
              <a:buFontTx/>
              <a:buChar char="-"/>
            </a:pPr>
            <a:endParaRPr lang="ar-SA" sz="2400" b="1" dirty="0" smtClean="0">
              <a:solidFill>
                <a:schemeClr val="accent5">
                  <a:lumMod val="75000"/>
                </a:schemeClr>
              </a:solidFill>
              <a:latin typeface="Calibri" pitchFamily="34" charset="0"/>
              <a:ea typeface="Calibri" pitchFamily="34" charset="0"/>
              <a:cs typeface="Arial" pitchFamily="34" charset="0"/>
            </a:endParaRPr>
          </a:p>
        </p:txBody>
      </p:sp>
      <p:pic>
        <p:nvPicPr>
          <p:cNvPr id="8" name="صورة 5" descr="الوصف: C:\Users\hayder\Desktop\مستنصرية.jpg"/>
          <p:cNvPicPr/>
          <p:nvPr/>
        </p:nvPicPr>
        <p:blipFill>
          <a:blip r:embed="rId4">
            <a:extLst>
              <a:ext uri="{28A0092B-C50C-407E-A947-70E740481C1C}">
                <a14:useLocalDpi xmlns:a14="http://schemas.microsoft.com/office/drawing/2010/main" val="0"/>
              </a:ext>
            </a:extLst>
          </a:blip>
          <a:srcRect/>
          <a:stretch>
            <a:fillRect/>
          </a:stretch>
        </p:blipFill>
        <p:spPr bwMode="auto">
          <a:xfrm>
            <a:off x="609600" y="990600"/>
            <a:ext cx="1871345" cy="180387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a:bodyPr>
          <a:lstStyle/>
          <a:p>
            <a:pPr algn="r" rtl="1">
              <a:buNone/>
            </a:pPr>
            <a:r>
              <a:rPr lang="ar-IQ" sz="1900" b="1" dirty="0">
                <a:solidFill>
                  <a:schemeClr val="bg1"/>
                </a:solidFill>
                <a:latin typeface="Arial" pitchFamily="34" charset="0"/>
                <a:cs typeface="Arial" pitchFamily="34" charset="0"/>
              </a:rPr>
              <a:t>4- قد تكون البطالة عقبة أمام التنقل. إذا كان هناك أي بطالة في سوق أخرى. فإن العاملين سوف يتردد في الانتقال إلى السوق الأخرى للبحث عن عمل كـ تخيل"، على الرغم من أن الأجور الحقيقية قد تكون أعلى</a:t>
            </a:r>
          </a:p>
          <a:p>
            <a:pPr algn="r" rtl="1">
              <a:buNone/>
            </a:pPr>
            <a:endParaRPr lang="ar-IQ" sz="1900" b="1" dirty="0">
              <a:solidFill>
                <a:schemeClr val="bg1"/>
              </a:solidFill>
              <a:latin typeface="Arial" pitchFamily="34" charset="0"/>
              <a:cs typeface="Arial" pitchFamily="34" charset="0"/>
            </a:endParaRPr>
          </a:p>
          <a:p>
            <a:pPr algn="r" rtl="1">
              <a:buNone/>
            </a:pPr>
            <a:r>
              <a:rPr lang="ar-IQ" sz="1900" b="1" dirty="0" smtClean="0">
                <a:solidFill>
                  <a:schemeClr val="bg1"/>
                </a:solidFill>
                <a:latin typeface="Arial" pitchFamily="34" charset="0"/>
                <a:cs typeface="Arial" pitchFamily="34" charset="0"/>
              </a:rPr>
              <a:t>5-يعرف </a:t>
            </a:r>
            <a:r>
              <a:rPr lang="ar-IQ" sz="1900" b="1" dirty="0">
                <a:solidFill>
                  <a:schemeClr val="bg1"/>
                </a:solidFill>
                <a:latin typeface="Arial" pitchFamily="34" charset="0"/>
                <a:cs typeface="Arial" pitchFamily="34" charset="0"/>
              </a:rPr>
              <a:t>العاملين أنه بالانتقال من صاحب عمل إلى آخر. سيفقد أي حقوق أو امتيازات للأقدمية 5-</a:t>
            </a:r>
          </a:p>
          <a:p>
            <a:pPr algn="r" rtl="1">
              <a:buNone/>
            </a:pPr>
            <a:r>
              <a:rPr lang="ar-IQ" sz="1900" b="1" dirty="0">
                <a:solidFill>
                  <a:schemeClr val="bg1"/>
                </a:solidFill>
                <a:latin typeface="Arial" pitchFamily="34" charset="0"/>
                <a:cs typeface="Arial" pitchFamily="34" charset="0"/>
              </a:rPr>
              <a:t>وكذلك أي إرادة جيدة أو عناصر أخرى ذات قيمة مرتبطة بوظيفته الحالية ولا يمكنه نقلها إلى </a:t>
            </a:r>
            <a:r>
              <a:rPr lang="ar-IQ" sz="1900" b="1" dirty="0" smtClean="0">
                <a:solidFill>
                  <a:schemeClr val="bg1"/>
                </a:solidFill>
                <a:latin typeface="Arial" pitchFamily="34" charset="0"/>
                <a:cs typeface="Arial" pitchFamily="34" charset="0"/>
              </a:rPr>
              <a:t>وظيفة جديدة</a:t>
            </a:r>
            <a:r>
              <a:rPr lang="ar-IQ" sz="1900" b="1" dirty="0">
                <a:solidFill>
                  <a:schemeClr val="bg1"/>
                </a:solidFill>
                <a:latin typeface="Arial" pitchFamily="34" charset="0"/>
                <a:cs typeface="Arial" pitchFamily="34" charset="0"/>
              </a:rPr>
              <a:t>، بوصفه موظف جديد في منظمة أخرى، قد يكون أول موظف يجري تسريحه، خاصة أن العاملين لن يغير أصحاب العمل إذا كان قد اكتسب مهارة ومعرفة كبيرة خاصة وقيمة للمنظمة التي يعمل بها مثل هذه المعرفة بسياسة المنظمة وإجراءاتها، ولكنها ستكون ذات قيمة ضئيلة او معدومة لأرباب العمل الآخرين</a:t>
            </a:r>
          </a:p>
          <a:p>
            <a:pPr algn="r" rtl="1">
              <a:buNone/>
            </a:pPr>
            <a:r>
              <a:rPr lang="ar-IQ" sz="1900" b="1" dirty="0">
                <a:solidFill>
                  <a:schemeClr val="bg1"/>
                </a:solidFill>
                <a:latin typeface="Arial" pitchFamily="34" charset="0"/>
                <a:cs typeface="Arial" pitchFamily="34" charset="0"/>
              </a:rPr>
              <a:t>6- الممارسات والمواقف الأخيرة لأرباب العمل تقلل من حركة اليد العاملة، حيث يمارس أصحاب العمل توظيف العمال في وقت مبكر من حياتهم العملية مع فكرة أنهم سيبقون لبقية أيام العمل، يجري تقليل حركة العمل.</a:t>
            </a:r>
          </a:p>
          <a:p>
            <a:pPr algn="just" rtl="1">
              <a:buNone/>
            </a:pPr>
            <a:endParaRPr lang="ar-IQ" sz="1900" dirty="0">
              <a:solidFill>
                <a:schemeClr val="bg1"/>
              </a:solidFill>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362200"/>
            <a:ext cx="4346825" cy="380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prstGeom prst="ellipse">
            <a:avLst/>
          </a:prstGeom>
          <a:solidFill>
            <a:srgbClr val="00B050"/>
          </a:solidFill>
        </p:spPr>
        <p:style>
          <a:lnRef idx="3">
            <a:schemeClr val="lt1"/>
          </a:lnRef>
          <a:fillRef idx="1">
            <a:schemeClr val="accent2"/>
          </a:fillRef>
          <a:effectRef idx="1">
            <a:schemeClr val="accent2"/>
          </a:effectRef>
          <a:fontRef idx="minor">
            <a:schemeClr val="lt1"/>
          </a:fontRef>
        </p:style>
        <p:txBody>
          <a:bodyPr rtlCol="1" anchor="ctr"/>
          <a:lstStyle/>
          <a:p>
            <a:pPr algn="ctr">
              <a:lnSpc>
                <a:spcPct val="115000"/>
              </a:lnSpc>
              <a:spcAft>
                <a:spcPts val="1000"/>
              </a:spcAft>
            </a:pPr>
            <a:r>
              <a:rPr lang="ar-IQ" sz="2400" b="1" dirty="0">
                <a:solidFill>
                  <a:srgbClr val="FFFFFF"/>
                </a:solidFill>
                <a:latin typeface="Calibri"/>
                <a:ea typeface="Calibri"/>
                <a:cs typeface="Times New Roman"/>
              </a:rPr>
              <a:t>ادارة الموارد البشرية الخضراء</a:t>
            </a:r>
            <a:endParaRPr lang="en-US" sz="1100" dirty="0">
              <a:effectLst/>
              <a:latin typeface="Calibri"/>
              <a:ea typeface="Calibri"/>
              <a:cs typeface="Arial"/>
            </a:endParaRPr>
          </a:p>
        </p:txBody>
      </p:sp>
      <p:pic>
        <p:nvPicPr>
          <p:cNvPr id="6" name="Picture 5" descr="C:\Users\ahmed\Desktop\محاضرات الدبلوم\ادارة الموارد البشرية\29716749_1805444163097126_3832725220339220480_n.jpg"/>
          <p:cNvPicPr>
            <a:picLocks noChangeAspect="1" noChangeArrowheads="1"/>
          </p:cNvPicPr>
          <p:nvPr/>
        </p:nvPicPr>
        <p:blipFill>
          <a:blip r:embed="rId3"/>
          <a:srcRect/>
          <a:stretch>
            <a:fillRect/>
          </a:stretch>
        </p:blipFill>
        <p:spPr bwMode="auto">
          <a:xfrm>
            <a:off x="4724401" y="2362200"/>
            <a:ext cx="4148798" cy="38100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271313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19200"/>
            <a:ext cx="8610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C:\Users\ahmed\Desktop\محاضرات الدبلوم\ادارة الموارد البشرية\download.jpg"/>
          <p:cNvPicPr>
            <a:picLocks noChangeAspect="1" noChangeArrowheads="1"/>
          </p:cNvPicPr>
          <p:nvPr/>
        </p:nvPicPr>
        <p:blipFill>
          <a:blip r:embed="rId3"/>
          <a:srcRect/>
          <a:stretch>
            <a:fillRect/>
          </a:stretch>
        </p:blipFill>
        <p:spPr bwMode="auto">
          <a:xfrm>
            <a:off x="457200" y="453683"/>
            <a:ext cx="2743200" cy="114651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95422" y="1066800"/>
            <a:ext cx="8686800" cy="5452775"/>
          </a:xfrm>
          <a:prstGeom prst="rect">
            <a:avLst/>
          </a:prstGeom>
        </p:spPr>
        <p:txBody>
          <a:bodyPr wrap="square">
            <a:spAutoFit/>
          </a:bodyPr>
          <a:lstStyle/>
          <a:p>
            <a:pPr algn="just" rtl="1">
              <a:spcAft>
                <a:spcPts val="1000"/>
              </a:spcAft>
            </a:pPr>
            <a:r>
              <a:rPr lang="ar-IQ" sz="2000" dirty="0" smtClean="0">
                <a:solidFill>
                  <a:srgbClr val="000000"/>
                </a:solidFill>
                <a:latin typeface="Calibri"/>
                <a:ea typeface="Times New Roman"/>
                <a:cs typeface="Times New Roman"/>
              </a:rPr>
              <a:t>*</a:t>
            </a:r>
            <a:r>
              <a:rPr lang="ar-SA" sz="2000" dirty="0" smtClean="0">
                <a:solidFill>
                  <a:srgbClr val="000000"/>
                </a:solidFill>
                <a:latin typeface="Calibri"/>
                <a:ea typeface="Times New Roman"/>
                <a:cs typeface="Times New Roman"/>
              </a:rPr>
              <a:t>وهي </a:t>
            </a:r>
            <a:r>
              <a:rPr lang="ar-SA" sz="2000" dirty="0">
                <a:solidFill>
                  <a:srgbClr val="000000"/>
                </a:solidFill>
                <a:latin typeface="Calibri"/>
                <a:ea typeface="Times New Roman"/>
                <a:cs typeface="Times New Roman"/>
              </a:rPr>
              <a:t>من وجهة نظر (2012 ,.</a:t>
            </a:r>
            <a:r>
              <a:rPr lang="en-US" sz="2000" dirty="0" err="1">
                <a:solidFill>
                  <a:srgbClr val="000000"/>
                </a:solidFill>
                <a:latin typeface="Times New Roman"/>
                <a:ea typeface="Times New Roman"/>
                <a:cs typeface="Arial"/>
              </a:rPr>
              <a:t>Kritika</a:t>
            </a:r>
            <a:r>
              <a:rPr lang="en-US" sz="2000" dirty="0">
                <a:solidFill>
                  <a:srgbClr val="000000"/>
                </a:solidFill>
                <a:latin typeface="Times New Roman"/>
                <a:ea typeface="Times New Roman"/>
                <a:cs typeface="Arial"/>
              </a:rPr>
              <a:t> et al</a:t>
            </a:r>
            <a:r>
              <a:rPr lang="ar-SA" sz="2000" dirty="0">
                <a:solidFill>
                  <a:srgbClr val="000000"/>
                </a:solidFill>
                <a:latin typeface="Calibri"/>
                <a:ea typeface="Times New Roman"/>
                <a:cs typeface="Times New Roman"/>
              </a:rPr>
              <a:t>) مجموعة الممارسات التي تركز على تحقيق الاستدامة البيئية من خلال التوظيف، التدريب، التعويض، تقييم الاداء، وعلاقات العمل، والقدرة على جذب الموظفين المتميزين والاحتفاظ بهم، في حين رأى (2) 2020 ,</a:t>
            </a:r>
            <a:r>
              <a:rPr lang="en-US" sz="2000" dirty="0" err="1">
                <a:solidFill>
                  <a:srgbClr val="000000"/>
                </a:solidFill>
                <a:latin typeface="Times New Roman"/>
                <a:ea typeface="Times New Roman"/>
                <a:cs typeface="Arial"/>
              </a:rPr>
              <a:t>Murugan</a:t>
            </a:r>
            <a:r>
              <a:rPr lang="ar-SA" sz="2000" dirty="0">
                <a:solidFill>
                  <a:srgbClr val="000000"/>
                </a:solidFill>
                <a:latin typeface="Calibri"/>
                <a:ea typeface="Times New Roman"/>
                <a:cs typeface="Times New Roman"/>
              </a:rPr>
              <a:t>) ان (</a:t>
            </a:r>
            <a:r>
              <a:rPr lang="en-US" sz="2000" dirty="0">
                <a:solidFill>
                  <a:srgbClr val="000000"/>
                </a:solidFill>
                <a:latin typeface="Times New Roman"/>
                <a:ea typeface="Times New Roman"/>
                <a:cs typeface="Arial"/>
              </a:rPr>
              <a:t>G-HRM</a:t>
            </a:r>
            <a:r>
              <a:rPr lang="ar-SA" sz="2000" dirty="0">
                <a:solidFill>
                  <a:srgbClr val="000000"/>
                </a:solidFill>
                <a:latin typeface="Calibri"/>
                <a:ea typeface="Times New Roman"/>
                <a:cs typeface="Times New Roman"/>
              </a:rPr>
              <a:t>) هي تعزيز الممارسات البيئية عند الموظفين من خلال التفاعل مع كل موظف بهدف زيادة الوعي من اجل الاستدامة البيئية، اما بحسب (102 2020 ,</a:t>
            </a:r>
            <a:r>
              <a:rPr lang="en-US" sz="2000" dirty="0" err="1">
                <a:solidFill>
                  <a:srgbClr val="000000"/>
                </a:solidFill>
                <a:latin typeface="Times New Roman"/>
                <a:ea typeface="Times New Roman"/>
                <a:cs typeface="Arial"/>
              </a:rPr>
              <a:t>Dutta</a:t>
            </a:r>
            <a:r>
              <a:rPr lang="en-US" sz="2000" dirty="0">
                <a:solidFill>
                  <a:srgbClr val="000000"/>
                </a:solidFill>
                <a:latin typeface="Times New Roman"/>
                <a:ea typeface="Times New Roman"/>
                <a:cs typeface="Arial"/>
              </a:rPr>
              <a:t> &amp; Manna</a:t>
            </a:r>
            <a:r>
              <a:rPr lang="ar-SA" sz="2000" dirty="0">
                <a:solidFill>
                  <a:srgbClr val="000000"/>
                </a:solidFill>
                <a:latin typeface="Calibri"/>
                <a:ea typeface="Times New Roman"/>
                <a:cs typeface="Times New Roman"/>
              </a:rPr>
              <a:t>)‏ مجموعة الممارسات والأنظمة التي تحفز السلوك الأخضر لموظفي المنظمة، من اجل تكوين بيئة عمل فاعلة من حيث الموارد والمسؤولية الاجتماعية للمنظمات لتحقيق التنمية المستدامة</a:t>
            </a:r>
            <a:r>
              <a:rPr lang="ar-SA" sz="2000" dirty="0" smtClean="0">
                <a:solidFill>
                  <a:srgbClr val="000000"/>
                </a:solidFill>
                <a:latin typeface="Calibri"/>
                <a:ea typeface="Times New Roman"/>
                <a:cs typeface="Times New Roman"/>
              </a:rPr>
              <a:t>.</a:t>
            </a:r>
            <a:endParaRPr lang="ar-IQ" sz="2000" dirty="0" smtClean="0">
              <a:solidFill>
                <a:srgbClr val="000000"/>
              </a:solidFill>
              <a:latin typeface="Calibri"/>
              <a:ea typeface="Times New Roman"/>
              <a:cs typeface="Times New Roman"/>
            </a:endParaRPr>
          </a:p>
          <a:p>
            <a:pPr algn="just" rtl="1">
              <a:spcAft>
                <a:spcPts val="1000"/>
              </a:spcAft>
            </a:pPr>
            <a:r>
              <a:rPr lang="ar-IQ" dirty="0" smtClean="0">
                <a:solidFill>
                  <a:srgbClr val="000000"/>
                </a:solidFill>
                <a:effectLst/>
                <a:latin typeface="Calibri"/>
                <a:ea typeface="Calibri"/>
                <a:cs typeface="Times New Roman"/>
              </a:rPr>
              <a:t>*</a:t>
            </a:r>
            <a:r>
              <a:rPr lang="ar-SA" sz="2000" dirty="0">
                <a:solidFill>
                  <a:srgbClr val="000000"/>
                </a:solidFill>
                <a:ea typeface="Times New Roman"/>
                <a:cs typeface="Times New Roman"/>
              </a:rPr>
              <a:t>يشير مصطلح (</a:t>
            </a:r>
            <a:r>
              <a:rPr lang="en-US" sz="2000" dirty="0">
                <a:solidFill>
                  <a:srgbClr val="000000"/>
                </a:solidFill>
                <a:latin typeface="Times New Roman"/>
                <a:ea typeface="Times New Roman"/>
              </a:rPr>
              <a:t>G-HRM </a:t>
            </a:r>
            <a:r>
              <a:rPr lang="ar-SA" sz="2000" dirty="0">
                <a:solidFill>
                  <a:srgbClr val="000000"/>
                </a:solidFill>
                <a:latin typeface="Times New Roman"/>
                <a:ea typeface="Times New Roman"/>
              </a:rPr>
              <a:t>الى الموائمة بين الإدارة البيئية وإدارة الموارد البشرية على وفق سياسات التوظيف والاختيار تقييم وإدارة الاداء التدريب والتطوير والمكافآت (2 :2015 ,.</a:t>
            </a:r>
            <a:r>
              <a:rPr lang="en-US" sz="2000" dirty="0" err="1">
                <a:solidFill>
                  <a:srgbClr val="000000"/>
                </a:solidFill>
                <a:latin typeface="Times New Roman"/>
                <a:ea typeface="Times New Roman"/>
              </a:rPr>
              <a:t>Opatha</a:t>
            </a:r>
            <a:r>
              <a:rPr lang="en-US" sz="2000" dirty="0">
                <a:solidFill>
                  <a:srgbClr val="000000"/>
                </a:solidFill>
                <a:latin typeface="Times New Roman"/>
                <a:ea typeface="Times New Roman"/>
              </a:rPr>
              <a:t> et al</a:t>
            </a:r>
            <a:r>
              <a:rPr lang="ar-SA" sz="2000" dirty="0">
                <a:solidFill>
                  <a:srgbClr val="000000"/>
                </a:solidFill>
                <a:ea typeface="Times New Roman"/>
                <a:cs typeface="Times New Roman"/>
              </a:rPr>
              <a:t>)، وقد عرفت (</a:t>
            </a:r>
            <a:r>
              <a:rPr lang="en-US" sz="2000" dirty="0">
                <a:solidFill>
                  <a:srgbClr val="000000"/>
                </a:solidFill>
                <a:latin typeface="Times New Roman"/>
                <a:ea typeface="Times New Roman"/>
              </a:rPr>
              <a:t>G-HRM</a:t>
            </a:r>
            <a:r>
              <a:rPr lang="ar-SA" sz="2000" dirty="0">
                <a:solidFill>
                  <a:srgbClr val="000000"/>
                </a:solidFill>
                <a:ea typeface="Times New Roman"/>
                <a:cs typeface="Times New Roman"/>
              </a:rPr>
              <a:t>)‏ بأنها مجموعة من الممارسات المحددة لإدارة الموارد البشرية التي تمكن من اتباع نهج استباقي في الإدارة البيئية، وتحافظ عليه وتحقق نتائج عالية الأداء فيما يتعلق بالاستدامة البيئية وغيرها من أهداف الأعمال 6 : 2016 ,</a:t>
            </a:r>
            <a:r>
              <a:rPr lang="en-US" sz="2000" dirty="0" err="1">
                <a:solidFill>
                  <a:srgbClr val="000000"/>
                </a:solidFill>
                <a:latin typeface="Times New Roman"/>
                <a:ea typeface="Times New Roman"/>
              </a:rPr>
              <a:t>O'Donohue</a:t>
            </a:r>
            <a:r>
              <a:rPr lang="en-US" sz="2000" dirty="0">
                <a:solidFill>
                  <a:srgbClr val="000000"/>
                </a:solidFill>
                <a:latin typeface="Times New Roman"/>
                <a:ea typeface="Times New Roman"/>
              </a:rPr>
              <a:t> &amp; </a:t>
            </a:r>
            <a:r>
              <a:rPr lang="en-US" sz="2000" dirty="0" err="1">
                <a:solidFill>
                  <a:srgbClr val="000000"/>
                </a:solidFill>
                <a:latin typeface="Times New Roman"/>
                <a:ea typeface="Times New Roman"/>
              </a:rPr>
              <a:t>Torugsa</a:t>
            </a:r>
            <a:r>
              <a:rPr lang="ar-SA" sz="2000" dirty="0">
                <a:solidFill>
                  <a:srgbClr val="000000"/>
                </a:solidFill>
                <a:ea typeface="Times New Roman"/>
                <a:cs typeface="Times New Roman"/>
              </a:rPr>
              <a:t>)، وكذلك عرفت بأنها ممارسات الموارد البشرية الموجهة نحو التخضير ويسهم في استدامة البيئة وتسهم في خلق منصة من الخبرات للموارد البشرية الخضراء عالية الرضا الوظيفي، مما سيؤدي إلى انتاجية عالية (2016:50 </a:t>
            </a:r>
            <a:r>
              <a:rPr lang="en-US" sz="2000" dirty="0" err="1">
                <a:solidFill>
                  <a:srgbClr val="000000"/>
                </a:solidFill>
                <a:latin typeface="Times New Roman"/>
                <a:ea typeface="Times New Roman"/>
              </a:rPr>
              <a:t>Sarod</a:t>
            </a:r>
            <a:r>
              <a:rPr lang="en-US" sz="2000" dirty="0">
                <a:solidFill>
                  <a:srgbClr val="000000"/>
                </a:solidFill>
                <a:latin typeface="Times New Roman"/>
                <a:ea typeface="Times New Roman"/>
              </a:rPr>
              <a:t> et al</a:t>
            </a:r>
            <a:r>
              <a:rPr lang="ar-SA" sz="2000" dirty="0">
                <a:solidFill>
                  <a:srgbClr val="000000"/>
                </a:solidFill>
                <a:ea typeface="Times New Roman"/>
                <a:cs typeface="Times New Roman"/>
              </a:rPr>
              <a:t>)، واتفق مع وجهة النظر هذه الباحثان </a:t>
            </a:r>
            <a:r>
              <a:rPr lang="en-US" sz="2000" dirty="0" err="1">
                <a:solidFill>
                  <a:srgbClr val="000000"/>
                </a:solidFill>
                <a:latin typeface="Times New Roman"/>
                <a:ea typeface="Times New Roman"/>
              </a:rPr>
              <a:t>Kanika</a:t>
            </a:r>
            <a:r>
              <a:rPr lang="en-US" sz="2000" dirty="0">
                <a:solidFill>
                  <a:srgbClr val="000000"/>
                </a:solidFill>
                <a:latin typeface="Times New Roman"/>
                <a:ea typeface="Times New Roman"/>
              </a:rPr>
              <a:t> &amp; Sharma</a:t>
            </a:r>
            <a:r>
              <a:rPr lang="ar-SA" sz="2000" dirty="0">
                <a:solidFill>
                  <a:srgbClr val="000000"/>
                </a:solidFill>
                <a:ea typeface="Times New Roman"/>
                <a:cs typeface="Times New Roman"/>
              </a:rPr>
              <a:t>) اذ اشارا بان (</a:t>
            </a:r>
            <a:r>
              <a:rPr lang="en-US" sz="2000" dirty="0">
                <a:solidFill>
                  <a:srgbClr val="000000"/>
                </a:solidFill>
                <a:latin typeface="Times New Roman"/>
                <a:ea typeface="Times New Roman"/>
              </a:rPr>
              <a:t>G-HRM</a:t>
            </a:r>
            <a:r>
              <a:rPr lang="ar-SA" sz="2000" dirty="0">
                <a:solidFill>
                  <a:srgbClr val="000000"/>
                </a:solidFill>
                <a:ea typeface="Times New Roman"/>
                <a:cs typeface="Times New Roman"/>
              </a:rPr>
              <a:t>)‏ تمثل كافة الوظائف التي يستوجب على إدارة الموارد البشرية القيام بها، من إلزام العاملين بمجموعة من الوظائف التي تحقق الاستدامة </a:t>
            </a:r>
            <a:r>
              <a:rPr lang="ar-SA" sz="2000" dirty="0" err="1">
                <a:solidFill>
                  <a:srgbClr val="000000"/>
                </a:solidFill>
                <a:ea typeface="Times New Roman"/>
                <a:cs typeface="Times New Roman"/>
              </a:rPr>
              <a:t>المنظمية</a:t>
            </a:r>
            <a:r>
              <a:rPr lang="ar-SA" sz="2000" dirty="0">
                <a:solidFill>
                  <a:srgbClr val="000000"/>
                </a:solidFill>
                <a:ea typeface="Times New Roman"/>
                <a:cs typeface="Times New Roman"/>
              </a:rPr>
              <a:t>، وفي نفس الوقت تعزز الممارسات البيئية داخل المنظمة:2017,</a:t>
            </a:r>
            <a:r>
              <a:rPr lang="en-US" sz="2000" dirty="0" err="1">
                <a:solidFill>
                  <a:srgbClr val="000000"/>
                </a:solidFill>
                <a:latin typeface="Times New Roman"/>
                <a:ea typeface="Times New Roman"/>
              </a:rPr>
              <a:t>Kanika</a:t>
            </a:r>
            <a:r>
              <a:rPr lang="en-US" sz="2000" dirty="0">
                <a:solidFill>
                  <a:srgbClr val="000000"/>
                </a:solidFill>
                <a:latin typeface="Times New Roman"/>
                <a:ea typeface="Times New Roman"/>
              </a:rPr>
              <a:t> &amp; Sharma</a:t>
            </a:r>
            <a:r>
              <a:rPr lang="ar-SA" sz="2000" dirty="0">
                <a:solidFill>
                  <a:srgbClr val="000000"/>
                </a:solidFill>
                <a:ea typeface="Times New Roman"/>
                <a:cs typeface="Times New Roman"/>
              </a:rPr>
              <a:t>)‏ </a:t>
            </a:r>
            <a:endParaRPr lang="en-US" sz="2000" dirty="0">
              <a:effectLst/>
              <a:latin typeface="Calibri"/>
              <a:ea typeface="Calibri"/>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458200" cy="5257800"/>
          </a:xfrm>
        </p:spPr>
        <p:txBody>
          <a:bodyPr/>
          <a:lstStyle/>
          <a:p>
            <a:pPr algn="just" rtl="1">
              <a:spcAft>
                <a:spcPts val="1000"/>
              </a:spcAft>
            </a:pPr>
            <a:r>
              <a:rPr lang="ar-SA" sz="2400" dirty="0">
                <a:solidFill>
                  <a:srgbClr val="000000"/>
                </a:solidFill>
                <a:latin typeface="Calibri"/>
                <a:ea typeface="Times New Roman"/>
                <a:cs typeface="Times New Roman"/>
              </a:rPr>
              <a:t>ان مصطلح </a:t>
            </a:r>
            <a:r>
              <a:rPr lang="ar-SA" sz="2800" b="1" dirty="0">
                <a:solidFill>
                  <a:srgbClr val="00B050"/>
                </a:solidFill>
                <a:latin typeface="Calibri"/>
                <a:ea typeface="Times New Roman"/>
                <a:cs typeface="Times New Roman"/>
              </a:rPr>
              <a:t>‘‘ اخضر‘‘</a:t>
            </a:r>
            <a:r>
              <a:rPr lang="ar-SA" sz="2800" dirty="0">
                <a:solidFill>
                  <a:srgbClr val="000000"/>
                </a:solidFill>
                <a:latin typeface="Calibri"/>
                <a:ea typeface="Times New Roman"/>
                <a:cs typeface="Times New Roman"/>
              </a:rPr>
              <a:t> </a:t>
            </a:r>
            <a:r>
              <a:rPr lang="ar-SA" sz="2400" dirty="0">
                <a:solidFill>
                  <a:srgbClr val="000000"/>
                </a:solidFill>
                <a:latin typeface="Calibri"/>
                <a:ea typeface="Times New Roman"/>
                <a:cs typeface="Times New Roman"/>
              </a:rPr>
              <a:t>يستخدم على انه صفة او اسم في السياق الطبيعي من استخدامه, والاخضر هو اللون الاكثر جمالا في العالم, وهو لون الطبيعة, من مروج خضراء وغابات يجعلك تشعر بالسعادة والاسترخاء, بعيدا عن الاجهاد والتوتر ولكن سوء الاستخدام العشوائي للموارد الطبيعية من قبل الافراد يؤدي الى تهديد وجودنا على كوكبنا وازدهارنا,  مع ظاهرة الاحتباس الحراري, والحد من طبقة الاوزون وغيرها من الامور.</a:t>
            </a:r>
            <a:endParaRPr lang="en-US" sz="1600" dirty="0">
              <a:latin typeface="Calibri"/>
              <a:ea typeface="Calibri"/>
              <a:cs typeface="Arial"/>
            </a:endParaRPr>
          </a:p>
          <a:p>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505200"/>
            <a:ext cx="78486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331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pPr algn="r" rtl="1"/>
            <a:r>
              <a:rPr lang="ar-SA" sz="2400" b="1" u="sng" dirty="0">
                <a:solidFill>
                  <a:srgbClr val="00B050"/>
                </a:solidFill>
                <a:ea typeface="Times New Roman"/>
                <a:cs typeface="Times New Roman"/>
              </a:rPr>
              <a:t>أهمية إدارة الموارد البشرية الخضراء</a:t>
            </a:r>
            <a:r>
              <a:rPr lang="ar-SA" sz="2000" b="1" dirty="0">
                <a:solidFill>
                  <a:srgbClr val="00B050"/>
                </a:solidFill>
                <a:ea typeface="Times New Roman"/>
                <a:cs typeface="Times New Roman"/>
              </a:rPr>
              <a:t> </a:t>
            </a:r>
            <a:endParaRPr lang="en-US" sz="2000" dirty="0" smtClean="0">
              <a:solidFill>
                <a:srgbClr val="00B050"/>
              </a:solidFill>
            </a:endParaRPr>
          </a:p>
        </p:txBody>
      </p:sp>
      <p:pic>
        <p:nvPicPr>
          <p:cNvPr id="1027" name="Picture 3" descr="C:\Users\ahmed\Desktop\محاضرات الدبلوم\ادارة الموارد البشرية\images (7).jpg"/>
          <p:cNvPicPr>
            <a:picLocks noChangeAspect="1" noChangeArrowheads="1"/>
          </p:cNvPicPr>
          <p:nvPr/>
        </p:nvPicPr>
        <p:blipFill>
          <a:blip r:embed="rId2"/>
          <a:srcRect/>
          <a:stretch>
            <a:fillRect/>
          </a:stretch>
        </p:blipFill>
        <p:spPr bwMode="auto">
          <a:xfrm>
            <a:off x="216876" y="304800"/>
            <a:ext cx="1764323" cy="1219200"/>
          </a:xfrm>
          <a:prstGeom prst="rect">
            <a:avLst/>
          </a:prstGeom>
          <a:noFill/>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676400"/>
            <a:ext cx="8716694" cy="43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229600" cy="5181600"/>
          </a:xfrm>
        </p:spPr>
        <p:txBody>
          <a:bodyPr>
            <a:normAutofit lnSpcReduction="10000"/>
          </a:bodyPr>
          <a:lstStyle/>
          <a:p>
            <a:pPr marL="0" lvl="0" indent="0" algn="just" rtl="1">
              <a:lnSpc>
                <a:spcPct val="115000"/>
              </a:lnSpc>
              <a:spcAft>
                <a:spcPts val="1000"/>
              </a:spcAft>
              <a:buNone/>
            </a:pPr>
            <a:r>
              <a:rPr lang="ar-IQ" sz="2300" dirty="0" smtClean="0">
                <a:solidFill>
                  <a:srgbClr val="000000"/>
                </a:solidFill>
                <a:latin typeface="Times New Roman"/>
                <a:ea typeface="Times New Roman"/>
                <a:cs typeface="Arial"/>
              </a:rPr>
              <a:t>6-</a:t>
            </a:r>
            <a:r>
              <a:rPr lang="ar-SA" sz="2300" dirty="0" smtClean="0">
                <a:solidFill>
                  <a:srgbClr val="000000"/>
                </a:solidFill>
                <a:latin typeface="Times New Roman"/>
                <a:ea typeface="Times New Roman"/>
                <a:cs typeface="Arial"/>
              </a:rPr>
              <a:t>تعد </a:t>
            </a:r>
            <a:r>
              <a:rPr lang="ar-SA" sz="2300" dirty="0">
                <a:solidFill>
                  <a:srgbClr val="000000"/>
                </a:solidFill>
                <a:latin typeface="Times New Roman"/>
                <a:ea typeface="Times New Roman"/>
                <a:cs typeface="Arial"/>
              </a:rPr>
              <a:t>(</a:t>
            </a:r>
            <a:r>
              <a:rPr lang="en-US" sz="2300" dirty="0">
                <a:solidFill>
                  <a:srgbClr val="000000"/>
                </a:solidFill>
                <a:latin typeface="Times New Roman"/>
                <a:ea typeface="Times New Roman"/>
                <a:cs typeface="Arial"/>
              </a:rPr>
              <a:t>G-HRM</a:t>
            </a:r>
            <a:r>
              <a:rPr lang="ar-SA" sz="2300" dirty="0">
                <a:solidFill>
                  <a:srgbClr val="000000"/>
                </a:solidFill>
                <a:latin typeface="Calibri"/>
                <a:ea typeface="Times New Roman"/>
                <a:cs typeface="Times New Roman"/>
              </a:rPr>
              <a:t>) هي المسؤولة عن أيجاد توازن بين العمل والبيئة والحفاظ على الموظف الأخضر، لأن الموهبة أثمن من الصناعة، إذ أصبحت المنظمات على دراية بسلوك الموارد البشرية الخضراء، التي أضحى من الصعب الاحتفاظ بهم </a:t>
            </a:r>
            <a:r>
              <a:rPr lang="en-US" sz="2300" dirty="0">
                <a:solidFill>
                  <a:srgbClr val="000000"/>
                </a:solidFill>
                <a:latin typeface="Times New Roman"/>
                <a:ea typeface="Times New Roman"/>
                <a:cs typeface="Arial"/>
              </a:rPr>
              <a:t> </a:t>
            </a:r>
            <a:endParaRPr lang="en-US" sz="1500" dirty="0">
              <a:latin typeface="Calibri"/>
              <a:ea typeface="Calibri"/>
              <a:cs typeface="Arial"/>
            </a:endParaRPr>
          </a:p>
          <a:p>
            <a:pPr marL="0" lvl="0" indent="0" algn="just" rtl="1">
              <a:lnSpc>
                <a:spcPct val="115000"/>
              </a:lnSpc>
              <a:spcAft>
                <a:spcPts val="1000"/>
              </a:spcAft>
              <a:buNone/>
            </a:pPr>
            <a:r>
              <a:rPr lang="ar-IQ" sz="2300" dirty="0">
                <a:solidFill>
                  <a:srgbClr val="000000"/>
                </a:solidFill>
                <a:latin typeface="Calibri"/>
                <a:ea typeface="Times New Roman"/>
                <a:cs typeface="Times New Roman"/>
              </a:rPr>
              <a:t>7</a:t>
            </a:r>
            <a:r>
              <a:rPr lang="ar-IQ" sz="2300" dirty="0" smtClean="0">
                <a:solidFill>
                  <a:srgbClr val="000000"/>
                </a:solidFill>
                <a:latin typeface="Calibri"/>
                <a:ea typeface="Times New Roman"/>
                <a:cs typeface="Times New Roman"/>
              </a:rPr>
              <a:t>-</a:t>
            </a:r>
            <a:r>
              <a:rPr lang="ar-SA" sz="2300" dirty="0" smtClean="0">
                <a:solidFill>
                  <a:srgbClr val="000000"/>
                </a:solidFill>
                <a:latin typeface="Calibri"/>
                <a:ea typeface="Times New Roman"/>
                <a:cs typeface="Times New Roman"/>
              </a:rPr>
              <a:t>أنها </a:t>
            </a:r>
            <a:r>
              <a:rPr lang="ar-SA" sz="2300" dirty="0">
                <a:solidFill>
                  <a:srgbClr val="000000"/>
                </a:solidFill>
                <a:latin typeface="Calibri"/>
                <a:ea typeface="Times New Roman"/>
                <a:cs typeface="Times New Roman"/>
              </a:rPr>
              <a:t>توفر العمل للمعطيات الخضراء والشراء الأخضر وتكنولوجيا المعلومات الخضراء والدعم اللوجستي الأخضر ، وهي مهمة للزبون الداخلي والخارجي </a:t>
            </a:r>
            <a:endParaRPr lang="en-US" sz="1500" dirty="0">
              <a:latin typeface="Calibri"/>
              <a:ea typeface="Calibri"/>
              <a:cs typeface="Arial"/>
            </a:endParaRPr>
          </a:p>
          <a:p>
            <a:pPr marL="0" lvl="0" indent="0" algn="just" rtl="1">
              <a:lnSpc>
                <a:spcPct val="115000"/>
              </a:lnSpc>
              <a:spcAft>
                <a:spcPts val="1000"/>
              </a:spcAft>
              <a:buNone/>
            </a:pPr>
            <a:r>
              <a:rPr lang="ar-IQ" sz="2100" dirty="0" smtClean="0">
                <a:solidFill>
                  <a:schemeClr val="bg1"/>
                </a:solidFill>
                <a:latin typeface="Calibri"/>
                <a:ea typeface="Times New Roman"/>
                <a:cs typeface="Arial"/>
              </a:rPr>
              <a:t>8-</a:t>
            </a:r>
            <a:r>
              <a:rPr lang="en-US" sz="3100" dirty="0" smtClean="0">
                <a:solidFill>
                  <a:schemeClr val="bg1"/>
                </a:solidFill>
                <a:latin typeface="Times New Roman"/>
                <a:ea typeface="Times New Roman"/>
                <a:cs typeface="Arial"/>
              </a:rPr>
              <a:t> </a:t>
            </a:r>
            <a:r>
              <a:rPr lang="ar-SA" sz="2300" dirty="0">
                <a:solidFill>
                  <a:srgbClr val="000000"/>
                </a:solidFill>
                <a:latin typeface="Calibri"/>
                <a:ea typeface="Times New Roman"/>
                <a:cs typeface="Times New Roman"/>
              </a:rPr>
              <a:t>تعمل على تعزيز الوعي لدى العاملين نحو البيئة الداخلية والخارجية (الخضراء)، من خلال برامج التدريب والتطوير الأخضر، فضلا عن إكساب تلك المهارات والخبرات الإدارية في الأنشطة </a:t>
            </a:r>
            <a:r>
              <a:rPr lang="ar-SA" sz="2300" dirty="0" smtClean="0">
                <a:solidFill>
                  <a:srgbClr val="000000"/>
                </a:solidFill>
                <a:latin typeface="Calibri"/>
                <a:ea typeface="Times New Roman"/>
                <a:cs typeface="Times New Roman"/>
              </a:rPr>
              <a:t>الخضراء</a:t>
            </a:r>
            <a:r>
              <a:rPr lang="en-US" sz="2300" dirty="0">
                <a:solidFill>
                  <a:srgbClr val="000000"/>
                </a:solidFill>
                <a:latin typeface="Times New Roman"/>
                <a:ea typeface="Times New Roman"/>
                <a:cs typeface="Arial"/>
              </a:rPr>
              <a:t> </a:t>
            </a:r>
            <a:endParaRPr lang="en-US" sz="1500" dirty="0">
              <a:latin typeface="Calibri"/>
              <a:ea typeface="Calibri"/>
              <a:cs typeface="Arial"/>
            </a:endParaRPr>
          </a:p>
          <a:p>
            <a:pPr marL="0" lvl="0" indent="0" algn="just" rtl="1">
              <a:lnSpc>
                <a:spcPct val="115000"/>
              </a:lnSpc>
              <a:spcAft>
                <a:spcPts val="1000"/>
              </a:spcAft>
              <a:buNone/>
            </a:pPr>
            <a:r>
              <a:rPr lang="ar-IQ" sz="2300" dirty="0" smtClean="0">
                <a:solidFill>
                  <a:srgbClr val="000000"/>
                </a:solidFill>
                <a:latin typeface="Calibri"/>
                <a:ea typeface="Times New Roman"/>
                <a:cs typeface="Times New Roman"/>
              </a:rPr>
              <a:t>9-</a:t>
            </a:r>
            <a:r>
              <a:rPr lang="ar-SA" sz="2300" dirty="0" smtClean="0">
                <a:solidFill>
                  <a:srgbClr val="000000"/>
                </a:solidFill>
                <a:latin typeface="Calibri"/>
                <a:ea typeface="Times New Roman"/>
                <a:cs typeface="Times New Roman"/>
              </a:rPr>
              <a:t>تعزيز </a:t>
            </a:r>
            <a:r>
              <a:rPr lang="ar-SA" sz="2300" dirty="0">
                <a:solidFill>
                  <a:srgbClr val="000000"/>
                </a:solidFill>
                <a:latin typeface="Calibri"/>
                <a:ea typeface="Times New Roman"/>
                <a:cs typeface="Times New Roman"/>
              </a:rPr>
              <a:t>المهارات لدى الموارد البشرية نحو البيئة الداخلية والخارجية الخضراء، عبر برامج التدريب والتطوير الأخضر، فضلا عن إكساب تلك الموارد المهارات والخبرات الإدارية في الأنشطة الخضراء</a:t>
            </a:r>
            <a:r>
              <a:rPr lang="ar-SA" sz="2300" dirty="0" smtClean="0">
                <a:solidFill>
                  <a:srgbClr val="000000"/>
                </a:solidFill>
                <a:latin typeface="Calibri"/>
                <a:ea typeface="Times New Roman"/>
                <a:cs typeface="Times New Roman"/>
              </a:rPr>
              <a:t>.</a:t>
            </a:r>
            <a:r>
              <a:rPr lang="ar-SA" sz="2800" dirty="0">
                <a:solidFill>
                  <a:srgbClr val="000000"/>
                </a:solidFill>
                <a:latin typeface="Calibri"/>
                <a:ea typeface="Times New Roman"/>
                <a:cs typeface="Times New Roman"/>
              </a:rPr>
              <a:t> </a:t>
            </a:r>
            <a:endParaRPr lang="en-US" sz="1800" dirty="0">
              <a:latin typeface="Calibri"/>
              <a:ea typeface="Calibri"/>
              <a:cs typeface="Arial"/>
            </a:endParaRPr>
          </a:p>
          <a:p>
            <a:endParaRPr lang="ar-IQ"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pPr algn="r"/>
            <a:r>
              <a:rPr lang="ar-SA" sz="3600" b="1" u="sng" dirty="0">
                <a:solidFill>
                  <a:srgbClr val="00B050"/>
                </a:solidFill>
                <a:ea typeface="Times New Roman"/>
                <a:cs typeface="Times New Roman"/>
              </a:rPr>
              <a:t>مزايا إدارة الموارد البشرية الخضراء</a:t>
            </a:r>
            <a:r>
              <a:rPr lang="ar-SA" sz="3600" b="1" dirty="0">
                <a:solidFill>
                  <a:srgbClr val="00B050"/>
                </a:solidFill>
                <a:ea typeface="Times New Roman"/>
                <a:cs typeface="Times New Roman"/>
              </a:rPr>
              <a:t> </a:t>
            </a:r>
            <a:endParaRPr lang="en-US" sz="3600" dirty="0"/>
          </a:p>
        </p:txBody>
      </p:sp>
      <p:pic>
        <p:nvPicPr>
          <p:cNvPr id="5" name="Picture 2" descr="C:\Users\ahmed\Desktop\محاضرات الدبلوم\ادارة الموارد البشرية\images (21).jpg"/>
          <p:cNvPicPr>
            <a:picLocks noChangeAspect="1" noChangeArrowheads="1"/>
          </p:cNvPicPr>
          <p:nvPr/>
        </p:nvPicPr>
        <p:blipFill>
          <a:blip r:embed="rId2"/>
          <a:srcRect/>
          <a:stretch>
            <a:fillRect/>
          </a:stretch>
        </p:blipFill>
        <p:spPr bwMode="auto">
          <a:xfrm>
            <a:off x="157089" y="2374900"/>
            <a:ext cx="2286000" cy="1447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049" y="1397000"/>
            <a:ext cx="8629351" cy="523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a:bodyPr>
          <a:lstStyle/>
          <a:p>
            <a:pPr algn="ctr"/>
            <a:r>
              <a:rPr lang="ar-SA" sz="4000" b="1" u="sng" dirty="0">
                <a:solidFill>
                  <a:srgbClr val="00B050"/>
                </a:solidFill>
                <a:ea typeface="Times New Roman"/>
                <a:cs typeface="Times New Roman"/>
              </a:rPr>
              <a:t>ممارسات ادارة الموارد البشرية الخضراء</a:t>
            </a:r>
            <a:endParaRPr lang="en-US" sz="4000" b="1" dirty="0">
              <a:solidFill>
                <a:srgbClr val="00B050"/>
              </a:solidFill>
            </a:endParaRPr>
          </a:p>
        </p:txBody>
      </p:sp>
      <p:sp>
        <p:nvSpPr>
          <p:cNvPr id="3" name="Content Placeholder 2"/>
          <p:cNvSpPr>
            <a:spLocks noGrp="1"/>
          </p:cNvSpPr>
          <p:nvPr>
            <p:ph idx="1"/>
          </p:nvPr>
        </p:nvSpPr>
        <p:spPr>
          <a:xfrm>
            <a:off x="381000" y="1600200"/>
            <a:ext cx="8229600" cy="4617720"/>
          </a:xfrm>
        </p:spPr>
        <p:txBody>
          <a:bodyPr>
            <a:normAutofit lnSpcReduction="10000"/>
          </a:bodyPr>
          <a:lstStyle/>
          <a:p>
            <a:pPr marL="0" indent="0" algn="r" rtl="1">
              <a:buNone/>
            </a:pPr>
            <a:r>
              <a:rPr lang="en-US" sz="2400" b="1" dirty="0">
                <a:solidFill>
                  <a:srgbClr val="00B050"/>
                </a:solidFill>
                <a:ea typeface="Times New Roman"/>
                <a:cs typeface="Times New Roman"/>
              </a:rPr>
              <a:t> </a:t>
            </a:r>
            <a:r>
              <a:rPr lang="en-US" sz="2400" b="1" dirty="0" smtClean="0">
                <a:solidFill>
                  <a:srgbClr val="00B050"/>
                </a:solidFill>
                <a:ea typeface="Times New Roman"/>
                <a:cs typeface="Times New Roman"/>
              </a:rPr>
              <a:t> </a:t>
            </a:r>
            <a:r>
              <a:rPr lang="ar-IQ" sz="2400" b="1" dirty="0" smtClean="0">
                <a:solidFill>
                  <a:srgbClr val="00B050"/>
                </a:solidFill>
                <a:ea typeface="Times New Roman"/>
                <a:cs typeface="Times New Roman"/>
              </a:rPr>
              <a:t>*</a:t>
            </a:r>
            <a:r>
              <a:rPr lang="ar-SA" sz="2400" b="1" dirty="0" smtClean="0">
                <a:solidFill>
                  <a:srgbClr val="00B050"/>
                </a:solidFill>
                <a:ea typeface="Times New Roman"/>
                <a:cs typeface="Times New Roman"/>
              </a:rPr>
              <a:t>تحليل </a:t>
            </a:r>
            <a:r>
              <a:rPr lang="ar-SA" sz="2400" b="1" dirty="0">
                <a:solidFill>
                  <a:srgbClr val="00B050"/>
                </a:solidFill>
                <a:ea typeface="Times New Roman"/>
                <a:cs typeface="Times New Roman"/>
              </a:rPr>
              <a:t>وتصميم الوظيفة الخضراء</a:t>
            </a:r>
            <a:r>
              <a:rPr lang="ar-SA" sz="2400" dirty="0">
                <a:solidFill>
                  <a:srgbClr val="00B050"/>
                </a:solidFill>
                <a:ea typeface="Times New Roman"/>
                <a:cs typeface="Times New Roman"/>
              </a:rPr>
              <a:t> </a:t>
            </a:r>
            <a:r>
              <a:rPr lang="ar-SA" sz="2400" dirty="0">
                <a:solidFill>
                  <a:srgbClr val="000000"/>
                </a:solidFill>
                <a:ea typeface="Times New Roman"/>
                <a:cs typeface="Times New Roman"/>
              </a:rPr>
              <a:t>على انها دمج الجوانب البيئية في تحليل الوظائف والوصف الوظيفي"، فيما أشار ‏(2015 ,</a:t>
            </a:r>
            <a:r>
              <a:rPr lang="en-US" sz="2400" dirty="0" err="1">
                <a:solidFill>
                  <a:srgbClr val="000000"/>
                </a:solidFill>
                <a:latin typeface="Times New Roman"/>
                <a:ea typeface="Times New Roman"/>
              </a:rPr>
              <a:t>Arulrajab</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etal</a:t>
            </a:r>
            <a:r>
              <a:rPr lang="ar-SA" sz="2400" dirty="0">
                <a:solidFill>
                  <a:srgbClr val="000000"/>
                </a:solidFill>
                <a:ea typeface="Times New Roman"/>
                <a:cs typeface="Times New Roman"/>
              </a:rPr>
              <a:t>) على أنها تحديد عدد من المهام والواجبات والمسؤوليات المتعلقة بحماية البيئة، وتقوم المنظمات بدمج المهام والواجبات والمسؤوليات البيئية والاجتماعية في كل وظيفة من أجل حماية البيئة "</a:t>
            </a:r>
            <a:endParaRPr lang="ar-IQ" dirty="0"/>
          </a:p>
          <a:p>
            <a:pPr marL="0" indent="0" algn="r" rtl="1">
              <a:buNone/>
            </a:pPr>
            <a:r>
              <a:rPr lang="ar-IQ" sz="2800" b="1" dirty="0" smtClean="0">
                <a:solidFill>
                  <a:srgbClr val="00B050"/>
                </a:solidFill>
                <a:ea typeface="Times New Roman"/>
                <a:cs typeface="Times New Roman"/>
              </a:rPr>
              <a:t>*</a:t>
            </a:r>
            <a:r>
              <a:rPr lang="ar-SA" sz="2800" b="1" dirty="0" smtClean="0">
                <a:solidFill>
                  <a:srgbClr val="00B050"/>
                </a:solidFill>
                <a:ea typeface="Times New Roman"/>
                <a:cs typeface="Times New Roman"/>
              </a:rPr>
              <a:t>التوظيف </a:t>
            </a:r>
            <a:r>
              <a:rPr lang="ar-SA" sz="2800" b="1" dirty="0">
                <a:solidFill>
                  <a:srgbClr val="00B050"/>
                </a:solidFill>
                <a:ea typeface="Times New Roman"/>
                <a:cs typeface="Times New Roman"/>
              </a:rPr>
              <a:t>الاخضر</a:t>
            </a:r>
            <a:r>
              <a:rPr lang="ar-SA" sz="2800" dirty="0">
                <a:solidFill>
                  <a:srgbClr val="00B050"/>
                </a:solidFill>
                <a:ea typeface="Times New Roman"/>
                <a:cs typeface="Times New Roman"/>
              </a:rPr>
              <a:t> </a:t>
            </a:r>
            <a:r>
              <a:rPr lang="ar-SA" sz="2800" dirty="0">
                <a:solidFill>
                  <a:srgbClr val="000000"/>
                </a:solidFill>
                <a:ea typeface="Times New Roman"/>
                <a:cs typeface="Times New Roman"/>
              </a:rPr>
              <a:t>:</a:t>
            </a:r>
            <a:r>
              <a:rPr lang="ar-SA" sz="2400" dirty="0">
                <a:solidFill>
                  <a:srgbClr val="000000"/>
                </a:solidFill>
                <a:ea typeface="Times New Roman"/>
                <a:cs typeface="Times New Roman"/>
              </a:rPr>
              <a:t> يمكن تعريف التوظيف الاخضر هو جذب المرشحين الذين لديهم مهارات وخبرات وكفاءات خضراء ويمتلكون وعي بالقضايا البيئية </a:t>
            </a:r>
            <a:r>
              <a:rPr lang="ar-SA" sz="2400" dirty="0" smtClean="0">
                <a:solidFill>
                  <a:srgbClr val="000000"/>
                </a:solidFill>
                <a:ea typeface="Times New Roman"/>
                <a:cs typeface="Times New Roman"/>
              </a:rPr>
              <a:t>واختيار</a:t>
            </a:r>
            <a:endParaRPr lang="ar-IQ" sz="2400" dirty="0" smtClean="0">
              <a:solidFill>
                <a:srgbClr val="000000"/>
              </a:solidFill>
              <a:ea typeface="Times New Roman"/>
              <a:cs typeface="Times New Roman"/>
            </a:endParaRPr>
          </a:p>
          <a:p>
            <a:pPr marL="0" indent="0" algn="r" rtl="1">
              <a:buNone/>
            </a:pPr>
            <a:r>
              <a:rPr lang="ar-SA" sz="2400" dirty="0" smtClean="0">
                <a:solidFill>
                  <a:srgbClr val="000000"/>
                </a:solidFill>
                <a:ea typeface="Times New Roman"/>
                <a:cs typeface="Times New Roman"/>
              </a:rPr>
              <a:t> المرشحين </a:t>
            </a:r>
            <a:r>
              <a:rPr lang="ar-SA" sz="2400" dirty="0">
                <a:solidFill>
                  <a:srgbClr val="000000"/>
                </a:solidFill>
                <a:ea typeface="Times New Roman"/>
                <a:cs typeface="Times New Roman"/>
              </a:rPr>
              <a:t>الأكثر ملاءمة لشغل الوظائف الخضراء وتعيينهم في المنظمة </a:t>
            </a:r>
            <a:endParaRPr lang="ar-IQ" sz="2400" dirty="0" smtClean="0">
              <a:solidFill>
                <a:srgbClr val="000000"/>
              </a:solidFill>
              <a:ea typeface="Times New Roman"/>
              <a:cs typeface="Times New Roman"/>
            </a:endParaRPr>
          </a:p>
          <a:p>
            <a:pPr marL="0" indent="0" algn="r" rtl="1">
              <a:buNone/>
            </a:pPr>
            <a:r>
              <a:rPr lang="ar-IQ" sz="2400" b="1" dirty="0" smtClean="0">
                <a:solidFill>
                  <a:srgbClr val="00B050"/>
                </a:solidFill>
                <a:ea typeface="Times New Roman"/>
                <a:cs typeface="Times New Roman"/>
              </a:rPr>
              <a:t>*</a:t>
            </a:r>
            <a:r>
              <a:rPr lang="ar-SA" sz="2400" b="1" dirty="0" smtClean="0">
                <a:solidFill>
                  <a:srgbClr val="00B050"/>
                </a:solidFill>
                <a:ea typeface="Times New Roman"/>
                <a:cs typeface="Times New Roman"/>
              </a:rPr>
              <a:t>التدريب </a:t>
            </a:r>
            <a:r>
              <a:rPr lang="ar-SA" sz="2400" b="1" dirty="0">
                <a:solidFill>
                  <a:srgbClr val="00B050"/>
                </a:solidFill>
                <a:ea typeface="Times New Roman"/>
                <a:cs typeface="Times New Roman"/>
              </a:rPr>
              <a:t>والتنمية الخضراء</a:t>
            </a:r>
            <a:r>
              <a:rPr lang="ar-SA" sz="2400" b="1" dirty="0">
                <a:ea typeface="Times New Roman"/>
                <a:cs typeface="Times New Roman"/>
              </a:rPr>
              <a:t>:</a:t>
            </a:r>
            <a:r>
              <a:rPr lang="ar-SA" sz="2400" dirty="0">
                <a:ea typeface="Times New Roman"/>
                <a:cs typeface="Times New Roman"/>
              </a:rPr>
              <a:t> </a:t>
            </a:r>
            <a:r>
              <a:rPr lang="ar-SA" sz="2400" dirty="0">
                <a:solidFill>
                  <a:srgbClr val="000000"/>
                </a:solidFill>
                <a:ea typeface="Arial"/>
                <a:cs typeface="Arial"/>
              </a:rPr>
              <a:t>يقصد بالتدريب والتنمية الخضراء هي الوسائل التي تستخدمها المنظمة في تحسين أداء الملاكات الخضراء وزيادة معرفتهم ومهاراتهم في تنفيذ برامج الادارة الخضراء من خلال الدورات التدريبية والندوات وتوفير فرص التعلم البيئي لضمان معالجة الفجوة في أداء الموظف </a:t>
            </a:r>
            <a:endParaRPr lang="ar-IQ"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81600"/>
          </a:xfrm>
        </p:spPr>
        <p:txBody>
          <a:bodyPr>
            <a:normAutofit/>
          </a:bodyPr>
          <a:lstStyle/>
          <a:p>
            <a:pPr algn="just" rtl="1"/>
            <a:r>
              <a:rPr lang="ar-IQ" dirty="0" smtClean="0">
                <a:solidFill>
                  <a:srgbClr val="00B050"/>
                </a:solidFill>
              </a:rPr>
              <a:t>*ادارة </a:t>
            </a:r>
            <a:r>
              <a:rPr lang="ar-IQ" dirty="0">
                <a:solidFill>
                  <a:srgbClr val="00B050"/>
                </a:solidFill>
              </a:rPr>
              <a:t>وتقييم الاداء </a:t>
            </a:r>
            <a:r>
              <a:rPr lang="ar-IQ" dirty="0" smtClean="0">
                <a:solidFill>
                  <a:srgbClr val="00B050"/>
                </a:solidFill>
              </a:rPr>
              <a:t>الاخضر: </a:t>
            </a:r>
            <a:r>
              <a:rPr lang="ar-IQ" sz="2400" dirty="0">
                <a:solidFill>
                  <a:schemeClr val="bg1"/>
                </a:solidFill>
              </a:rPr>
              <a:t>يقصد به قياس الأداء الأخضر للموظف مقارنة بمعايير الأداء البيئي للمنظمة، ومن ثم تقييم الأداء الأخضر للموظف بشكل منفصل أو كجزء من نظام تقييم أداء المنظمة وتحليل الفجوة ما بينهما </a:t>
            </a:r>
            <a:r>
              <a:rPr lang="ar-IQ" sz="2400" dirty="0" smtClean="0">
                <a:solidFill>
                  <a:schemeClr val="bg1"/>
                </a:solidFill>
              </a:rPr>
              <a:t>ومعالجتها</a:t>
            </a:r>
            <a:endParaRPr lang="ar-IQ" sz="2400" dirty="0">
              <a:solidFill>
                <a:schemeClr val="bg1"/>
              </a:solidFill>
            </a:endParaRPr>
          </a:p>
          <a:p>
            <a:pPr algn="just" rtl="1"/>
            <a:r>
              <a:rPr lang="ar-IQ" dirty="0" smtClean="0">
                <a:solidFill>
                  <a:srgbClr val="00B050"/>
                </a:solidFill>
              </a:rPr>
              <a:t>*</a:t>
            </a:r>
            <a:r>
              <a:rPr lang="ar-IQ" dirty="0" err="1" smtClean="0">
                <a:solidFill>
                  <a:srgbClr val="00B050"/>
                </a:solidFill>
              </a:rPr>
              <a:t>المكافات</a:t>
            </a:r>
            <a:r>
              <a:rPr lang="ar-IQ" dirty="0" smtClean="0">
                <a:solidFill>
                  <a:srgbClr val="00B050"/>
                </a:solidFill>
              </a:rPr>
              <a:t> </a:t>
            </a:r>
            <a:r>
              <a:rPr lang="ar-IQ" dirty="0">
                <a:solidFill>
                  <a:srgbClr val="00B050"/>
                </a:solidFill>
              </a:rPr>
              <a:t>والتعويضات الخضراء: </a:t>
            </a:r>
            <a:r>
              <a:rPr lang="ar-IQ" sz="2400" dirty="0">
                <a:solidFill>
                  <a:schemeClr val="bg1"/>
                </a:solidFill>
              </a:rPr>
              <a:t>يقصد بها هي مكافئات مالية ومعنوية لجذب الموظفين والاحتفاظ بهم وتحفيزهم على بذل أقصى جهد من اجل تحقيق الاهداف البيئية</a:t>
            </a:r>
            <a:r>
              <a:rPr lang="ar-IQ" sz="2400" dirty="0" smtClean="0">
                <a:solidFill>
                  <a:schemeClr val="bg1"/>
                </a:solidFill>
              </a:rPr>
              <a:t>)</a:t>
            </a:r>
            <a:endParaRPr lang="ar-IQ" dirty="0">
              <a:solidFill>
                <a:schemeClr val="bg1"/>
              </a:solidFill>
            </a:endParaRPr>
          </a:p>
          <a:p>
            <a:pPr algn="just" rtl="1"/>
            <a:r>
              <a:rPr lang="ar-IQ" dirty="0" smtClean="0">
                <a:solidFill>
                  <a:srgbClr val="00B050"/>
                </a:solidFill>
              </a:rPr>
              <a:t>*المشاركة </a:t>
            </a:r>
            <a:r>
              <a:rPr lang="ar-IQ" dirty="0">
                <a:solidFill>
                  <a:srgbClr val="00B050"/>
                </a:solidFill>
              </a:rPr>
              <a:t>الخضراء :يقصد </a:t>
            </a:r>
            <a:r>
              <a:rPr lang="ar-IQ" sz="2400" dirty="0">
                <a:solidFill>
                  <a:schemeClr val="bg1"/>
                </a:solidFill>
              </a:rPr>
              <a:t>بها إشراك العاملين في المبادرات البينية وتشجيعهم على تقديم حلول ابتكارية لمواجهة القضايا البيئية من أجل تحسين أداء نظام الإدارة البيئية</a:t>
            </a:r>
            <a:r>
              <a:rPr lang="ar-IQ" sz="2400" dirty="0" smtClean="0">
                <a:solidFill>
                  <a:schemeClr val="bg1"/>
                </a:solidFill>
              </a:rPr>
              <a:t>.</a:t>
            </a:r>
          </a:p>
          <a:p>
            <a:pPr algn="just" rtl="1"/>
            <a:r>
              <a:rPr lang="ar-IQ" sz="2400" dirty="0">
                <a:solidFill>
                  <a:srgbClr val="00B050"/>
                </a:solidFill>
              </a:rPr>
              <a:t>*إدارة الصحة والسلامة </a:t>
            </a:r>
            <a:r>
              <a:rPr lang="ar-IQ" sz="2400" dirty="0" smtClean="0">
                <a:solidFill>
                  <a:srgbClr val="00B050"/>
                </a:solidFill>
              </a:rPr>
              <a:t>الخضراء: </a:t>
            </a:r>
            <a:r>
              <a:rPr lang="ar-IQ" sz="2400" dirty="0">
                <a:solidFill>
                  <a:schemeClr val="bg1"/>
                </a:solidFill>
              </a:rPr>
              <a:t>هي عملية حماية التنوع البشري ومبادرات دعم المجتمع والدور الرئيسي لهذه الإدارة هو ضمان مكان عمل آمن للجميع، والاستخدام الفعال للموارد لتحقيق المسؤولية الاجتماعية وتقليل إجهاد العاملين والأمراض المهنية الناتجة عن خطورة بيئة العمل</a:t>
            </a:r>
          </a:p>
          <a:p>
            <a:pPr algn="just" rtl="1"/>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xfrm>
            <a:off x="6400800" y="762000"/>
            <a:ext cx="2514600" cy="819912"/>
          </a:xfrm>
          <a:prstGeom prst="rect">
            <a:avLst/>
          </a:prstGeom>
          <a:solidFill>
            <a:srgbClr val="EEECE1"/>
          </a:solidFill>
          <a:ln w="9525" cap="flat" cmpd="sng" algn="ctr">
            <a:solidFill>
              <a:srgbClr val="00B050"/>
            </a:solidFill>
            <a:prstDash val="solid"/>
            <a:miter lim="800000"/>
            <a:headEnd/>
            <a:tailEnd/>
          </a:ln>
          <a:effectLst>
            <a:outerShdw blurRad="40000" dist="20000" dir="5400000" rotWithShape="0">
              <a:srgbClr val="000000">
                <a:alpha val="38000"/>
              </a:srgbClr>
            </a:outerShdw>
          </a:effec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4400" kern="1200">
                <a:solidFill>
                  <a:schemeClr val="dk1"/>
                </a:solidFill>
                <a:latin typeface="+mn-lt"/>
                <a:ea typeface="+mn-ea"/>
                <a:cs typeface="+mn-cs"/>
              </a:defRPr>
            </a:lvl1pPr>
            <a:lvl2pPr algn="ctr" defTabSz="457200" rtl="0" eaLnBrk="0" fontAlgn="base" hangingPunct="0">
              <a:spcBef>
                <a:spcPct val="0"/>
              </a:spcBef>
              <a:spcAft>
                <a:spcPct val="0"/>
              </a:spcAft>
              <a:defRPr sz="4400">
                <a:solidFill>
                  <a:schemeClr val="dk1"/>
                </a:solidFill>
                <a:latin typeface="+mn-lt"/>
                <a:ea typeface="+mn-ea"/>
                <a:cs typeface="+mn-cs"/>
              </a:defRPr>
            </a:lvl2pPr>
            <a:lvl3pPr algn="ctr" defTabSz="457200" rtl="0" eaLnBrk="0" fontAlgn="base" hangingPunct="0">
              <a:spcBef>
                <a:spcPct val="0"/>
              </a:spcBef>
              <a:spcAft>
                <a:spcPct val="0"/>
              </a:spcAft>
              <a:defRPr sz="4400">
                <a:solidFill>
                  <a:schemeClr val="dk1"/>
                </a:solidFill>
                <a:latin typeface="+mn-lt"/>
                <a:ea typeface="+mn-ea"/>
                <a:cs typeface="+mn-cs"/>
              </a:defRPr>
            </a:lvl3pPr>
            <a:lvl4pPr algn="ctr" defTabSz="457200" rtl="0" eaLnBrk="0" fontAlgn="base" hangingPunct="0">
              <a:spcBef>
                <a:spcPct val="0"/>
              </a:spcBef>
              <a:spcAft>
                <a:spcPct val="0"/>
              </a:spcAft>
              <a:defRPr sz="4400">
                <a:solidFill>
                  <a:schemeClr val="dk1"/>
                </a:solidFill>
                <a:latin typeface="+mn-lt"/>
                <a:ea typeface="+mn-ea"/>
                <a:cs typeface="+mn-cs"/>
              </a:defRPr>
            </a:lvl4pPr>
            <a:lvl5pPr algn="ctr" defTabSz="457200" rtl="0" eaLnBrk="0" fontAlgn="base" hangingPunct="0">
              <a:spcBef>
                <a:spcPct val="0"/>
              </a:spcBef>
              <a:spcAft>
                <a:spcPct val="0"/>
              </a:spcAft>
              <a:defRPr sz="4400">
                <a:solidFill>
                  <a:schemeClr val="dk1"/>
                </a:solidFill>
                <a:latin typeface="+mn-lt"/>
                <a:ea typeface="+mn-ea"/>
                <a:cs typeface="+mn-cs"/>
              </a:defRPr>
            </a:lvl5pPr>
            <a:lvl6pPr marL="457200" algn="ctr" defTabSz="457200" rtl="0" fontAlgn="base">
              <a:spcBef>
                <a:spcPct val="0"/>
              </a:spcBef>
              <a:spcAft>
                <a:spcPct val="0"/>
              </a:spcAft>
              <a:defRPr sz="4400">
                <a:solidFill>
                  <a:schemeClr val="dk1"/>
                </a:solidFill>
                <a:latin typeface="+mn-lt"/>
                <a:ea typeface="+mn-ea"/>
                <a:cs typeface="+mn-cs"/>
              </a:defRPr>
            </a:lvl6pPr>
            <a:lvl7pPr marL="914400" algn="ctr" defTabSz="457200" rtl="0" fontAlgn="base">
              <a:spcBef>
                <a:spcPct val="0"/>
              </a:spcBef>
              <a:spcAft>
                <a:spcPct val="0"/>
              </a:spcAft>
              <a:defRPr sz="4400">
                <a:solidFill>
                  <a:schemeClr val="dk1"/>
                </a:solidFill>
                <a:latin typeface="+mn-lt"/>
                <a:ea typeface="+mn-ea"/>
                <a:cs typeface="+mn-cs"/>
              </a:defRPr>
            </a:lvl7pPr>
            <a:lvl8pPr marL="1371600" algn="ctr" defTabSz="457200" rtl="0" fontAlgn="base">
              <a:spcBef>
                <a:spcPct val="0"/>
              </a:spcBef>
              <a:spcAft>
                <a:spcPct val="0"/>
              </a:spcAft>
              <a:defRPr sz="4400">
                <a:solidFill>
                  <a:schemeClr val="dk1"/>
                </a:solidFill>
                <a:latin typeface="+mn-lt"/>
                <a:ea typeface="+mn-ea"/>
                <a:cs typeface="+mn-cs"/>
              </a:defRPr>
            </a:lvl8pPr>
            <a:lvl9pPr marL="1828800" algn="ctr" defTabSz="457200" rtl="0" fontAlgn="base">
              <a:spcBef>
                <a:spcPct val="0"/>
              </a:spcBef>
              <a:spcAft>
                <a:spcPct val="0"/>
              </a:spcAft>
              <a:defRPr sz="4400">
                <a:solidFill>
                  <a:schemeClr val="dk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ar-IQ" b="1" dirty="0" smtClean="0">
                <a:ln w="0"/>
                <a:solidFill>
                  <a:sysClr val="windowText" lastClr="000000"/>
                </a:solidFill>
                <a:effectLst>
                  <a:outerShdw blurRad="38100" dist="19050" dir="2700000" algn="tl" rotWithShape="0">
                    <a:sysClr val="windowText" lastClr="000000">
                      <a:alpha val="40000"/>
                    </a:sysClr>
                  </a:outerShdw>
                </a:effectLst>
                <a:latin typeface="Simplified Arabic" panose="02020603050405020304" pitchFamily="18" charset="-78"/>
                <a:cs typeface="Simplified Arabic" panose="02020603050405020304" pitchFamily="18" charset="-78"/>
              </a:rPr>
              <a:t>المقدمة</a:t>
            </a:r>
            <a:endParaRPr kumimoji="0" lang="en-US" sz="4400" b="1" i="0" u="none" strike="noStrike" kern="1200" cap="none" spc="0" normalizeH="0" baseline="0" noProof="0" dirty="0">
              <a:ln w="0"/>
              <a:solidFill>
                <a:sysClr val="windowText" lastClr="000000"/>
              </a:solidFill>
              <a:effectLst>
                <a:outerShdw blurRad="38100" dist="19050" dir="2700000" algn="tl" rotWithShape="0">
                  <a:sysClr val="windowText" lastClr="000000">
                    <a:alpha val="40000"/>
                  </a:sysClr>
                </a:outerShdw>
              </a:effectLst>
              <a:uLnTx/>
              <a:uFillTx/>
              <a:latin typeface="Simplified Arabic" panose="02020603050405020304" pitchFamily="18" charset="-78"/>
              <a:ea typeface="+mn-ea"/>
              <a:cs typeface="Simplified Arabic" panose="02020603050405020304" pitchFamily="18" charset="-78"/>
            </a:endParaRPr>
          </a:p>
        </p:txBody>
      </p:sp>
      <p:sp>
        <p:nvSpPr>
          <p:cNvPr id="2" name="Content Placeholder 1"/>
          <p:cNvSpPr>
            <a:spLocks noGrp="1"/>
          </p:cNvSpPr>
          <p:nvPr>
            <p:ph idx="1"/>
          </p:nvPr>
        </p:nvSpPr>
        <p:spPr>
          <a:xfrm>
            <a:off x="457200" y="1828800"/>
            <a:ext cx="8229600" cy="4495800"/>
          </a:xfrm>
        </p:spPr>
        <p:txBody>
          <a:bodyPr>
            <a:normAutofit fontScale="92500" lnSpcReduction="10000"/>
          </a:bodyPr>
          <a:lstStyle/>
          <a:p>
            <a:pPr algn="just"/>
            <a:r>
              <a:rPr lang="ar-IQ" dirty="0">
                <a:solidFill>
                  <a:schemeClr val="bg1"/>
                </a:solidFill>
              </a:rPr>
              <a:t>في الثمانينات تستخدم تكنولوجيا المعلومات لوظائف الموارد البشرية لترتيب عمليات المنظمات ومعالجة الأنشطة بشكل رئيسي، وفي عام (2006) استخدمت المؤسسات نطاق تطبيقات إدارة الموارد البشرية مثل خدمات اكتساب المعرفة أو إدارة التعويضات أو إدارة الأداء، تدفع التكنولوجيا حدود الذكاء الصناعي، والحلول اللاسلكية، والواقع الافتراضي للشبكة وتركيب الكلام، تتخذ العديد من المؤسسات الخطوات اللازمة لتوفير جداول نشاط عمل رائعة لتوفير ساعات الراحة للموظف لإنتاج نتائج رائعة لاستخدام الموظف وإدارة وقت العمل، والموارد البشرية المتنقلة</a:t>
            </a:r>
            <a:endParaRPr lang="en-US" dirty="0">
              <a:solidFill>
                <a:schemeClr val="bg1"/>
              </a:solidFill>
            </a:endParaRPr>
          </a:p>
          <a:p>
            <a:pPr algn="just"/>
            <a:r>
              <a:rPr lang="ar-IQ" dirty="0">
                <a:solidFill>
                  <a:schemeClr val="bg1"/>
                </a:solidFill>
              </a:rPr>
              <a:t>‏ تعد نظرية الإدارة العامة لتنقل الموارد البشرية بوصفها أداة رئيسة لتعزيز خفة الحركة في مؤسسات القطاع العام، اذ جرى استخدام أنواع عديدة من مبادرات السياسة بهدف تعزيز التنقل بوصفه جزء لا يتجزأ من استراتيجية الإصلاح الإداري الشاملة </a:t>
            </a:r>
          </a:p>
        </p:txBody>
      </p:sp>
    </p:spTree>
    <p:extLst>
      <p:ext uri="{BB962C8B-B14F-4D97-AF65-F5344CB8AC3E}">
        <p14:creationId xmlns:p14="http://schemas.microsoft.com/office/powerpoint/2010/main" val="3303841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Autofit/>
          </a:bodyPr>
          <a:lstStyle/>
          <a:p>
            <a:pPr marL="64770" algn="r" rtl="1">
              <a:lnSpc>
                <a:spcPct val="150000"/>
              </a:lnSpc>
              <a:spcAft>
                <a:spcPts val="1000"/>
              </a:spcAft>
              <a:tabLst>
                <a:tab pos="5233035" algn="l"/>
              </a:tabLst>
            </a:pPr>
            <a:r>
              <a:rPr lang="ar-SA" sz="3200" b="1" u="sng" dirty="0">
                <a:solidFill>
                  <a:srgbClr val="00B050"/>
                </a:solidFill>
                <a:ea typeface="Times New Roman"/>
                <a:cs typeface="Times New Roman"/>
              </a:rPr>
              <a:t>اهداف  ادارة الموارد البشرية الخضراء واسباب </a:t>
            </a:r>
            <a:r>
              <a:rPr lang="ar-SA" sz="3200" b="1" u="sng" dirty="0" smtClean="0">
                <a:solidFill>
                  <a:srgbClr val="00B050"/>
                </a:solidFill>
                <a:ea typeface="Times New Roman"/>
                <a:cs typeface="Times New Roman"/>
              </a:rPr>
              <a:t>تبنيها</a:t>
            </a:r>
            <a:endParaRPr lang="ar-IQ" sz="2800" b="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270000"/>
            <a:ext cx="8305800" cy="535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613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90600"/>
            <a:ext cx="8382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693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077200" cy="4495800"/>
          </a:xfrm>
        </p:spPr>
        <p:txBody>
          <a:bodyPr/>
          <a:lstStyle/>
          <a:p>
            <a:pPr algn="just" rtl="1"/>
            <a:r>
              <a:rPr lang="ar-IQ" sz="3200" b="1" u="sng" dirty="0" smtClean="0">
                <a:solidFill>
                  <a:srgbClr val="00B050"/>
                </a:solidFill>
                <a:latin typeface="Arial" pitchFamily="34" charset="0"/>
                <a:cs typeface="Arial" pitchFamily="34" charset="0"/>
              </a:rPr>
              <a:t>المصـــــادر</a:t>
            </a:r>
            <a:r>
              <a:rPr lang="ar-IQ" u="sng" dirty="0" smtClean="0"/>
              <a:t> </a:t>
            </a:r>
            <a:r>
              <a:rPr lang="ar-SA" sz="2400" b="1" u="sng" dirty="0" smtClean="0"/>
              <a:t> </a:t>
            </a:r>
            <a:endParaRPr lang="en-US" sz="2400" dirty="0"/>
          </a:p>
          <a:p>
            <a:pPr lvl="0" algn="r" rtl="1"/>
            <a:r>
              <a:rPr lang="ar-SA" sz="2400" dirty="0">
                <a:solidFill>
                  <a:schemeClr val="bg1"/>
                </a:solidFill>
              </a:rPr>
              <a:t>الساعدي, مؤيد الساعدي ,التوجه الرقمي </a:t>
            </a:r>
            <a:r>
              <a:rPr lang="ar-SA" sz="2400" dirty="0" err="1">
                <a:solidFill>
                  <a:schemeClr val="bg1"/>
                </a:solidFill>
              </a:rPr>
              <a:t>لادارة</a:t>
            </a:r>
            <a:r>
              <a:rPr lang="ar-SA" sz="2400" dirty="0">
                <a:solidFill>
                  <a:schemeClr val="bg1"/>
                </a:solidFill>
              </a:rPr>
              <a:t> الموارد البشرية ,ط1  (2021) </a:t>
            </a:r>
            <a:endParaRPr lang="en-US" sz="2400" dirty="0">
              <a:solidFill>
                <a:schemeClr val="bg1"/>
              </a:solidFill>
            </a:endParaRPr>
          </a:p>
          <a:p>
            <a:pPr lvl="0" algn="r" rtl="1"/>
            <a:r>
              <a:rPr lang="ar-SA" sz="2400" dirty="0">
                <a:solidFill>
                  <a:schemeClr val="bg1"/>
                </a:solidFill>
              </a:rPr>
              <a:t>الساعدي ,مؤيد الساعدي </a:t>
            </a:r>
            <a:r>
              <a:rPr lang="ar-SA" sz="2400" dirty="0" smtClean="0">
                <a:solidFill>
                  <a:schemeClr val="bg1"/>
                </a:solidFill>
              </a:rPr>
              <a:t>,</a:t>
            </a:r>
            <a:r>
              <a:rPr lang="ar-IQ" sz="2400" dirty="0" smtClean="0">
                <a:solidFill>
                  <a:schemeClr val="bg1"/>
                </a:solidFill>
              </a:rPr>
              <a:t> </a:t>
            </a:r>
            <a:r>
              <a:rPr lang="ar-SA" sz="2400" dirty="0" smtClean="0">
                <a:solidFill>
                  <a:schemeClr val="bg1"/>
                </a:solidFill>
              </a:rPr>
              <a:t>منهج </a:t>
            </a:r>
            <a:r>
              <a:rPr lang="ar-IQ" sz="2400" dirty="0" smtClean="0">
                <a:solidFill>
                  <a:schemeClr val="bg1"/>
                </a:solidFill>
              </a:rPr>
              <a:t> </a:t>
            </a:r>
            <a:r>
              <a:rPr lang="ar-SA" sz="2400" dirty="0" smtClean="0">
                <a:solidFill>
                  <a:schemeClr val="bg1"/>
                </a:solidFill>
              </a:rPr>
              <a:t>متقدم</a:t>
            </a:r>
            <a:r>
              <a:rPr lang="ar-IQ" sz="2400" dirty="0" smtClean="0">
                <a:solidFill>
                  <a:schemeClr val="bg1"/>
                </a:solidFill>
              </a:rPr>
              <a:t>  </a:t>
            </a:r>
            <a:r>
              <a:rPr lang="ar-SA" sz="2400" dirty="0" err="1" smtClean="0">
                <a:solidFill>
                  <a:schemeClr val="bg1"/>
                </a:solidFill>
              </a:rPr>
              <a:t>لادارة</a:t>
            </a:r>
            <a:r>
              <a:rPr lang="ar-IQ" sz="2400" dirty="0" smtClean="0">
                <a:solidFill>
                  <a:schemeClr val="bg1"/>
                </a:solidFill>
              </a:rPr>
              <a:t> </a:t>
            </a:r>
            <a:r>
              <a:rPr lang="ar-SA" sz="2400" dirty="0" smtClean="0">
                <a:solidFill>
                  <a:schemeClr val="bg1"/>
                </a:solidFill>
              </a:rPr>
              <a:t>الموارد</a:t>
            </a:r>
            <a:r>
              <a:rPr lang="ar-IQ" sz="2400" dirty="0" smtClean="0">
                <a:solidFill>
                  <a:schemeClr val="bg1"/>
                </a:solidFill>
              </a:rPr>
              <a:t> </a:t>
            </a:r>
            <a:r>
              <a:rPr lang="ar-SA" sz="2400" dirty="0" smtClean="0">
                <a:solidFill>
                  <a:schemeClr val="bg1"/>
                </a:solidFill>
              </a:rPr>
              <a:t>البشرية</a:t>
            </a:r>
            <a:r>
              <a:rPr lang="ar-IQ" sz="2400" dirty="0" smtClean="0">
                <a:solidFill>
                  <a:schemeClr val="bg1"/>
                </a:solidFill>
              </a:rPr>
              <a:t> </a:t>
            </a:r>
            <a:r>
              <a:rPr lang="ar-SA" sz="2400" dirty="0" smtClean="0">
                <a:solidFill>
                  <a:schemeClr val="bg1"/>
                </a:solidFill>
              </a:rPr>
              <a:t>,ط1(2021),</a:t>
            </a:r>
            <a:r>
              <a:rPr lang="ar-IQ" sz="2400" dirty="0" smtClean="0">
                <a:solidFill>
                  <a:schemeClr val="bg1"/>
                </a:solidFill>
              </a:rPr>
              <a:t> </a:t>
            </a:r>
            <a:r>
              <a:rPr lang="ar-SA" sz="2400" dirty="0" smtClean="0">
                <a:solidFill>
                  <a:schemeClr val="bg1"/>
                </a:solidFill>
              </a:rPr>
              <a:t>مؤسسة </a:t>
            </a:r>
            <a:r>
              <a:rPr lang="ar-SA" sz="2400" dirty="0">
                <a:solidFill>
                  <a:schemeClr val="bg1"/>
                </a:solidFill>
              </a:rPr>
              <a:t>دار الصادق الثقافية طبع ونشر وتوزيع</a:t>
            </a:r>
            <a:endParaRPr lang="en-US" sz="2400" dirty="0">
              <a:solidFill>
                <a:schemeClr val="bg1"/>
              </a:solidFill>
            </a:endParaRPr>
          </a:p>
          <a:p>
            <a:pPr lvl="0" algn="r" rtl="1"/>
            <a:r>
              <a:rPr lang="ar-IQ" sz="2400" dirty="0">
                <a:solidFill>
                  <a:schemeClr val="bg1"/>
                </a:solidFill>
              </a:rPr>
              <a:t>((الاداء الريادي للمنظمة على وفق الادارة الخضراء للموارد البشرية, رسالة ماجستير,2017))</a:t>
            </a:r>
            <a:endParaRPr lang="en-US" sz="2400" dirty="0">
              <a:solidFill>
                <a:schemeClr val="bg1"/>
              </a:solidFill>
            </a:endParaRPr>
          </a:p>
          <a:p>
            <a:pPr lvl="0" algn="r" rtl="1"/>
            <a:r>
              <a:rPr lang="ar-IQ" sz="2400" dirty="0" err="1">
                <a:solidFill>
                  <a:schemeClr val="bg1"/>
                </a:solidFill>
              </a:rPr>
              <a:t>الصميدعي</a:t>
            </a:r>
            <a:r>
              <a:rPr lang="ar-IQ" sz="2400" dirty="0">
                <a:solidFill>
                  <a:schemeClr val="bg1"/>
                </a:solidFill>
              </a:rPr>
              <a:t>، منير عبود (2020)، (انعكاسات ممارسات ادارة الموارد البشرية الخضراء على المسؤولية الاجتماعية)، بحث دبلوم عالي معادل للماجستير، كلية الادارة والاقتصاد، جامعة </a:t>
            </a:r>
            <a:r>
              <a:rPr lang="ar-IQ" sz="2400" dirty="0" smtClean="0">
                <a:solidFill>
                  <a:schemeClr val="bg1"/>
                </a:solidFill>
              </a:rPr>
              <a:t>بغداد</a:t>
            </a:r>
            <a:r>
              <a:rPr lang="ar-SA" sz="2400" dirty="0"/>
              <a:t> </a:t>
            </a:r>
            <a:endParaRPr lang="en-US" sz="2400" dirty="0"/>
          </a:p>
          <a:p>
            <a:pPr algn="just" rtl="1"/>
            <a:endParaRPr lang="ar-IQ" dirty="0" smtClean="0"/>
          </a:p>
          <a:p>
            <a:pPr algn="just" rtl="1">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ØµÙØ±Ø© Ø°Ø§Øª ØµÙØ©"/>
          <p:cNvPicPr>
            <a:picLocks noChangeAspect="1" noChangeArrowheads="1"/>
          </p:cNvPicPr>
          <p:nvPr/>
        </p:nvPicPr>
        <p:blipFill>
          <a:blip r:embed="rId2"/>
          <a:srcRect/>
          <a:stretch>
            <a:fillRect/>
          </a:stretch>
        </p:blipFill>
        <p:spPr bwMode="auto">
          <a:xfrm>
            <a:off x="457200" y="1219200"/>
            <a:ext cx="3200400" cy="3352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Content Placeholder 7" descr="download.png"/>
          <p:cNvPicPr>
            <a:picLocks noGrp="1" noChangeAspect="1"/>
          </p:cNvPicPr>
          <p:nvPr>
            <p:ph idx="1"/>
          </p:nvPr>
        </p:nvPicPr>
        <p:blipFill>
          <a:blip r:embed="rId3"/>
          <a:stretch>
            <a:fillRect/>
          </a:stretch>
        </p:blipFill>
        <p:spPr>
          <a:xfrm>
            <a:off x="3733800" y="2286000"/>
            <a:ext cx="4953000" cy="4191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762000"/>
            <a:ext cx="8458200" cy="5943600"/>
          </a:xfrm>
          <a:blipFill>
            <a:blip r:embed="rId2"/>
            <a:tile tx="0" ty="0" sx="100000" sy="100000" flip="none" algn="tl"/>
          </a:blipFill>
        </p:spPr>
        <p:txBody>
          <a:bodyPr>
            <a:normAutofit fontScale="47500" lnSpcReduction="20000"/>
          </a:bodyPr>
          <a:lstStyle/>
          <a:p>
            <a:pPr lvl="3" algn="r" rtl="1">
              <a:buNone/>
            </a:pPr>
            <a:endParaRPr lang="ar-IQ" sz="5100" b="1" u="sng" dirty="0" smtClean="0">
              <a:solidFill>
                <a:srgbClr val="FF0000"/>
              </a:solidFill>
              <a:latin typeface="Calibri"/>
              <a:ea typeface="Calibri"/>
              <a:cs typeface="Times New Roman"/>
            </a:endParaRPr>
          </a:p>
          <a:p>
            <a:pPr lvl="3" algn="r" rtl="1">
              <a:buNone/>
            </a:pPr>
            <a:endParaRPr lang="ar-IQ" sz="5100" b="1" u="sng" dirty="0">
              <a:solidFill>
                <a:srgbClr val="FF0000"/>
              </a:solidFill>
              <a:latin typeface="Calibri"/>
              <a:ea typeface="Calibri"/>
              <a:cs typeface="Times New Roman"/>
            </a:endParaRPr>
          </a:p>
          <a:p>
            <a:pPr lvl="3" algn="r" rtl="1">
              <a:buNone/>
            </a:pPr>
            <a:r>
              <a:rPr lang="ar-IQ" sz="5100" b="1" u="sng" dirty="0" smtClean="0">
                <a:solidFill>
                  <a:srgbClr val="FF0000"/>
                </a:solidFill>
                <a:latin typeface="Calibri"/>
                <a:ea typeface="Calibri"/>
                <a:cs typeface="Times New Roman"/>
              </a:rPr>
              <a:t>مفهوم  </a:t>
            </a:r>
            <a:r>
              <a:rPr lang="ar-IQ" sz="5100" b="1" u="sng" dirty="0">
                <a:solidFill>
                  <a:srgbClr val="FF0000"/>
                </a:solidFill>
                <a:latin typeface="Calibri"/>
                <a:ea typeface="Calibri"/>
                <a:cs typeface="Times New Roman"/>
              </a:rPr>
              <a:t>وتعريف ادارة الموارد البشرية</a:t>
            </a:r>
            <a:r>
              <a:rPr lang="ar-SA" sz="5100" b="1" u="sng" dirty="0">
                <a:solidFill>
                  <a:srgbClr val="FF0000"/>
                </a:solidFill>
                <a:latin typeface="Calibri"/>
                <a:ea typeface="Calibri"/>
                <a:cs typeface="Times New Roman"/>
              </a:rPr>
              <a:t> الجوالة</a:t>
            </a:r>
            <a:r>
              <a:rPr lang="ar-SA" sz="5100" b="1" u="sng" dirty="0" smtClean="0">
                <a:solidFill>
                  <a:srgbClr val="FF0000"/>
                </a:solidFill>
                <a:latin typeface="Calibri"/>
                <a:ea typeface="Calibri"/>
                <a:cs typeface="Times New Roman"/>
              </a:rPr>
              <a:t>:</a:t>
            </a:r>
            <a:endParaRPr lang="ar-IQ" b="1" dirty="0" smtClean="0">
              <a:solidFill>
                <a:schemeClr val="accent3">
                  <a:lumMod val="50000"/>
                </a:schemeClr>
              </a:solidFill>
            </a:endParaRPr>
          </a:p>
          <a:p>
            <a:pPr marR="90170" algn="just" rtl="1">
              <a:lnSpc>
                <a:spcPct val="150000"/>
              </a:lnSpc>
              <a:spcAft>
                <a:spcPts val="0"/>
              </a:spcAft>
            </a:pPr>
            <a:r>
              <a:rPr lang="ar-SA" sz="4200" dirty="0" smtClean="0">
                <a:solidFill>
                  <a:schemeClr val="bg1"/>
                </a:solidFill>
                <a:latin typeface="Calibri"/>
                <a:ea typeface="Calibri"/>
                <a:cs typeface="Times New Roman"/>
              </a:rPr>
              <a:t>يعرف </a:t>
            </a:r>
            <a:r>
              <a:rPr lang="ar-SA" sz="4200" dirty="0">
                <a:solidFill>
                  <a:schemeClr val="bg1"/>
                </a:solidFill>
                <a:latin typeface="Calibri"/>
                <a:ea typeface="Calibri"/>
                <a:cs typeface="Times New Roman"/>
              </a:rPr>
              <a:t>الموظفون المنتقلون بأنهم موارد بشرية ينتقلون من نقطة جغرافية إلى نقطة جغرافية أخرى، ويعبرون الحدود الوطنية ويغيرون مكان إقامتهم المهيمن الذي هو مركز حياتهم. الوافد هو مهاجر يقوم بعمل قانوني في الخارج، يجري إجراء أول نشاط ملزم رئيس للتحرك دوليا فقط من قبل المورد البشري الذي بدأ الاغتراب ويجري القرار القانوني للتوظيف من قبل شريك عقد عمل جديد يجري اتخاذ أول نشاط ملزم رئيسي للوافد من قبل المنظمة ويجري اتخاذ القرار القانوني للتوظيف من قبل شريك عقد العمل الحالي، عادة في الوطن 2018 ,.</a:t>
            </a:r>
            <a:r>
              <a:rPr lang="en-US" sz="4200" dirty="0">
                <a:solidFill>
                  <a:schemeClr val="bg1"/>
                </a:solidFill>
                <a:latin typeface="Times New Roman"/>
                <a:ea typeface="Calibri"/>
                <a:cs typeface="Arial"/>
              </a:rPr>
              <a:t>Andresen at al</a:t>
            </a:r>
            <a:r>
              <a:rPr lang="ar-SA" sz="4200" b="1" dirty="0">
                <a:solidFill>
                  <a:schemeClr val="bg1"/>
                </a:solidFill>
                <a:latin typeface="Calibri"/>
                <a:ea typeface="Calibri"/>
                <a:cs typeface="Times New Roman"/>
              </a:rPr>
              <a:t>).  (</a:t>
            </a:r>
            <a:r>
              <a:rPr lang="ar-SA" sz="3800" b="1" dirty="0">
                <a:solidFill>
                  <a:schemeClr val="bg1"/>
                </a:solidFill>
                <a:latin typeface="Calibri"/>
                <a:ea typeface="Calibri"/>
                <a:cs typeface="Times New Roman"/>
              </a:rPr>
              <a:t>الساعدي :ص687)</a:t>
            </a:r>
            <a:endParaRPr lang="en-US" sz="2900" dirty="0">
              <a:solidFill>
                <a:schemeClr val="bg1"/>
              </a:solidFill>
              <a:latin typeface="Calibri"/>
              <a:ea typeface="Calibri"/>
              <a:cs typeface="Arial"/>
            </a:endParaRPr>
          </a:p>
          <a:p>
            <a:pPr algn="just" rtl="1">
              <a:lnSpc>
                <a:spcPct val="150000"/>
              </a:lnSpc>
              <a:spcAft>
                <a:spcPts val="0"/>
              </a:spcAft>
            </a:pPr>
            <a:r>
              <a:rPr lang="ar-SA" sz="4200" dirty="0">
                <a:solidFill>
                  <a:schemeClr val="bg1"/>
                </a:solidFill>
                <a:latin typeface="Calibri"/>
                <a:ea typeface="Calibri"/>
                <a:cs typeface="Times New Roman"/>
              </a:rPr>
              <a:t>تتجاوز فكرة الموارد البشرية المتنقلة العمل من المنزل. مع ظهور الأجهزة المحمولة المتطورة، يمكن للعمال في الموقع أداء العمل الميداني الذي كان من هو الممكن القيام به مرة أخرى في المكتب. الهدف من الموارد البشرية المتنقلة . جعل الموظفين منتجين خارج المكتب كما هو الحال عندما يكونون فيه. مع وجود قوة عاملة متنقلة، يجب أن يكون الموظفون قادرين على الوصول عن بعد إلى نفس تطبيقات البرامج والبيانات كما يفعلون في مقر الشركة.</a:t>
            </a:r>
            <a:r>
              <a:rPr lang="ar-SA" sz="2500" dirty="0">
                <a:solidFill>
                  <a:schemeClr val="bg1"/>
                </a:solidFill>
                <a:latin typeface="Calibri"/>
                <a:ea typeface="Calibri"/>
                <a:cs typeface="Arial"/>
              </a:rPr>
              <a:t> </a:t>
            </a:r>
            <a:r>
              <a:rPr lang="ar-SA" sz="2900" b="1" dirty="0">
                <a:solidFill>
                  <a:schemeClr val="bg1"/>
                </a:solidFill>
                <a:latin typeface="Calibri"/>
                <a:ea typeface="Calibri"/>
                <a:cs typeface="Times New Roman"/>
              </a:rPr>
              <a:t>( الساعدي :ص222)</a:t>
            </a:r>
            <a:endParaRPr lang="en-US" sz="2500" dirty="0">
              <a:solidFill>
                <a:schemeClr val="bg1"/>
              </a:solidFill>
              <a:effectLst/>
              <a:latin typeface="Calibri"/>
              <a:ea typeface="Calibri"/>
              <a:cs typeface="Arial"/>
            </a:endParaRPr>
          </a:p>
        </p:txBody>
      </p:sp>
      <p:sp>
        <p:nvSpPr>
          <p:cNvPr id="4" name="Oval 3"/>
          <p:cNvSpPr/>
          <p:nvPr/>
        </p:nvSpPr>
        <p:spPr>
          <a:xfrm>
            <a:off x="1981200" y="838200"/>
            <a:ext cx="5486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000" b="1" dirty="0"/>
              <a:t>أ</a:t>
            </a:r>
            <a:r>
              <a:rPr lang="ar-IQ" sz="2400" b="1" dirty="0" smtClean="0"/>
              <a:t>دارة </a:t>
            </a:r>
            <a:r>
              <a:rPr lang="ar-IQ" sz="2400" b="1" dirty="0"/>
              <a:t>المــــوارد</a:t>
            </a:r>
            <a:r>
              <a:rPr lang="ar-IQ" sz="2000" b="1" dirty="0"/>
              <a:t> البشريـــــة </a:t>
            </a:r>
            <a:r>
              <a:rPr lang="ar-IQ" sz="2400" b="1" dirty="0" smtClean="0"/>
              <a:t>الجوالة</a:t>
            </a:r>
            <a:endParaRPr lang="ar-IQ"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ahmed\Desktop\محاضرات الدبلوم\ادارة الموارد البشرية\images (10).jpg"/>
          <p:cNvPicPr>
            <a:picLocks noChangeAspect="1" noChangeArrowheads="1"/>
          </p:cNvPicPr>
          <p:nvPr/>
        </p:nvPicPr>
        <p:blipFill>
          <a:blip r:embed="rId2"/>
          <a:srcRect/>
          <a:stretch>
            <a:fillRect/>
          </a:stretch>
        </p:blipFill>
        <p:spPr bwMode="auto">
          <a:xfrm>
            <a:off x="543951" y="5105400"/>
            <a:ext cx="1447800" cy="1066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97523"/>
            <a:ext cx="8382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r"/>
            <a:r>
              <a:rPr lang="ar-IQ" sz="4400" b="1" u="sng" dirty="0">
                <a:solidFill>
                  <a:srgbClr val="FF0000"/>
                </a:solidFill>
              </a:rPr>
              <a:t>أنواع الموارد البشرية الجوالة          </a:t>
            </a:r>
          </a:p>
        </p:txBody>
      </p:sp>
      <p:sp>
        <p:nvSpPr>
          <p:cNvPr id="3" name="Content Placeholder 2"/>
          <p:cNvSpPr>
            <a:spLocks noGrp="1"/>
          </p:cNvSpPr>
          <p:nvPr>
            <p:ph idx="1"/>
          </p:nvPr>
        </p:nvSpPr>
        <p:spPr>
          <a:xfrm>
            <a:off x="457200" y="1371600"/>
            <a:ext cx="8229600" cy="5029200"/>
          </a:xfrm>
        </p:spPr>
        <p:txBody>
          <a:bodyPr>
            <a:normAutofit fontScale="70000" lnSpcReduction="20000"/>
          </a:bodyPr>
          <a:lstStyle/>
          <a:p>
            <a:pPr algn="r" rtl="1">
              <a:lnSpc>
                <a:spcPct val="150000"/>
              </a:lnSpc>
              <a:spcAft>
                <a:spcPts val="0"/>
              </a:spcAft>
            </a:pPr>
            <a:r>
              <a:rPr lang="ar-IQ" sz="2800" b="1" dirty="0" smtClean="0">
                <a:solidFill>
                  <a:schemeClr val="bg1"/>
                </a:solidFill>
                <a:latin typeface="Calibri"/>
                <a:ea typeface="Calibri"/>
                <a:cs typeface="Times New Roman"/>
              </a:rPr>
              <a:t>1- </a:t>
            </a:r>
            <a:r>
              <a:rPr lang="ar-IQ" sz="2800" b="1" dirty="0">
                <a:solidFill>
                  <a:schemeClr val="bg1"/>
                </a:solidFill>
                <a:latin typeface="Calibri"/>
                <a:ea typeface="Calibri"/>
                <a:cs typeface="Times New Roman"/>
              </a:rPr>
              <a:t>تعيين مغترب دولي: </a:t>
            </a:r>
            <a:r>
              <a:rPr lang="ar-IQ" sz="2800" dirty="0">
                <a:solidFill>
                  <a:schemeClr val="bg1"/>
                </a:solidFill>
                <a:latin typeface="Calibri"/>
                <a:ea typeface="Calibri"/>
                <a:cs typeface="Times New Roman"/>
              </a:rPr>
              <a:t>الموظفون الذين يدعمهم أرباب عملهم للعمل بشكل قانوني في بلد خارج بلدهم الأصلي بشكل عام لمدة تزيد عن عام واحد وعادة ما تكون أقل من خمس سنوات.</a:t>
            </a:r>
            <a:r>
              <a:rPr lang="en-US" sz="2800" dirty="0">
                <a:solidFill>
                  <a:schemeClr val="bg1"/>
                </a:solidFill>
                <a:latin typeface="Times New Roman"/>
                <a:ea typeface="Calibri"/>
                <a:cs typeface="Arial"/>
              </a:rPr>
              <a:t>    </a:t>
            </a:r>
            <a:endParaRPr lang="en-US" sz="1800" dirty="0">
              <a:solidFill>
                <a:schemeClr val="bg1"/>
              </a:solidFill>
              <a:latin typeface="Calibri"/>
              <a:ea typeface="Calibri"/>
              <a:cs typeface="Arial"/>
            </a:endParaRPr>
          </a:p>
          <a:p>
            <a:pPr algn="r">
              <a:lnSpc>
                <a:spcPct val="150000"/>
              </a:lnSpc>
              <a:spcAft>
                <a:spcPts val="0"/>
              </a:spcAft>
            </a:pPr>
            <a:r>
              <a:rPr lang="ar-IQ" sz="2800" b="1" dirty="0" smtClean="0">
                <a:solidFill>
                  <a:schemeClr val="bg1"/>
                </a:solidFill>
                <a:latin typeface="Calibri"/>
                <a:ea typeface="Calibri"/>
                <a:cs typeface="Times New Roman"/>
              </a:rPr>
              <a:t>2- </a:t>
            </a:r>
            <a:r>
              <a:rPr lang="ar-IQ" sz="2800" b="1" dirty="0">
                <a:solidFill>
                  <a:schemeClr val="bg1"/>
                </a:solidFill>
                <a:latin typeface="Calibri"/>
                <a:ea typeface="Calibri"/>
                <a:cs typeface="Times New Roman"/>
              </a:rPr>
              <a:t>المغتربين من رجال الأعمال: </a:t>
            </a:r>
            <a:r>
              <a:rPr lang="ar-IQ" sz="2800" dirty="0">
                <a:solidFill>
                  <a:schemeClr val="bg1"/>
                </a:solidFill>
                <a:latin typeface="Calibri"/>
                <a:ea typeface="Calibri"/>
                <a:cs typeface="Times New Roman"/>
              </a:rPr>
              <a:t>الأشخاص الذين يعملون بشكل تنظيمي وقانوني. ويقيمون في الخارج لمدة زمنية محددة (مؤقتة أو دائمة ) بصفتهم غير مواطنين في هذا البلد المضيف .</a:t>
            </a:r>
            <a:endParaRPr lang="en-US" sz="1800" dirty="0">
              <a:solidFill>
                <a:schemeClr val="bg1"/>
              </a:solidFill>
              <a:latin typeface="Calibri"/>
              <a:ea typeface="Calibri"/>
              <a:cs typeface="Arial"/>
            </a:endParaRPr>
          </a:p>
          <a:p>
            <a:pPr algn="r">
              <a:lnSpc>
                <a:spcPct val="150000"/>
              </a:lnSpc>
              <a:spcAft>
                <a:spcPts val="0"/>
              </a:spcAft>
            </a:pPr>
            <a:r>
              <a:rPr lang="ar-IQ" sz="2800" b="1" dirty="0" smtClean="0">
                <a:solidFill>
                  <a:schemeClr val="bg1"/>
                </a:solidFill>
                <a:latin typeface="Calibri"/>
                <a:ea typeface="Calibri"/>
                <a:cs typeface="Times New Roman"/>
              </a:rPr>
              <a:t>3- </a:t>
            </a:r>
            <a:r>
              <a:rPr lang="ar-IQ" sz="2800" b="1" dirty="0">
                <a:solidFill>
                  <a:schemeClr val="bg1"/>
                </a:solidFill>
                <a:latin typeface="Calibri"/>
                <a:ea typeface="Calibri"/>
                <a:cs typeface="Times New Roman"/>
              </a:rPr>
              <a:t>الوافد المؤسسي:</a:t>
            </a:r>
            <a:r>
              <a:rPr lang="ar-IQ" sz="2800" dirty="0">
                <a:solidFill>
                  <a:schemeClr val="bg1"/>
                </a:solidFill>
                <a:latin typeface="Calibri"/>
                <a:ea typeface="Calibri"/>
                <a:cs typeface="Times New Roman"/>
              </a:rPr>
              <a:t> أولئك الذين ترسلهم شركاتهم الأصلية إلى الوظائف الدولية.</a:t>
            </a:r>
            <a:endParaRPr lang="en-US" sz="1800" dirty="0">
              <a:solidFill>
                <a:schemeClr val="bg1"/>
              </a:solidFill>
              <a:latin typeface="Calibri"/>
              <a:ea typeface="Calibri"/>
              <a:cs typeface="Arial"/>
            </a:endParaRPr>
          </a:p>
          <a:p>
            <a:pPr algn="r">
              <a:lnSpc>
                <a:spcPct val="150000"/>
              </a:lnSpc>
              <a:spcAft>
                <a:spcPts val="0"/>
              </a:spcAft>
            </a:pPr>
            <a:r>
              <a:rPr lang="ar-IQ" sz="2800" b="1" dirty="0" smtClean="0">
                <a:solidFill>
                  <a:schemeClr val="bg1"/>
                </a:solidFill>
                <a:latin typeface="Calibri"/>
                <a:ea typeface="Calibri"/>
                <a:cs typeface="Times New Roman"/>
              </a:rPr>
              <a:t>4- </a:t>
            </a:r>
            <a:r>
              <a:rPr lang="ar-IQ" sz="2800" b="1" dirty="0">
                <a:solidFill>
                  <a:schemeClr val="bg1"/>
                </a:solidFill>
                <a:latin typeface="Calibri"/>
                <a:ea typeface="Calibri"/>
                <a:cs typeface="Times New Roman"/>
              </a:rPr>
              <a:t>الوافد من المؤسسة أو المنظمة: </a:t>
            </a:r>
            <a:r>
              <a:rPr lang="ar-IQ" sz="2800" dirty="0">
                <a:solidFill>
                  <a:schemeClr val="bg1"/>
                </a:solidFill>
                <a:latin typeface="Calibri"/>
                <a:ea typeface="Calibri"/>
                <a:cs typeface="Times New Roman"/>
              </a:rPr>
              <a:t>الشخص كذي يبدأ التنقل بشكل مستقل في الخارج و داخل </a:t>
            </a:r>
            <a:r>
              <a:rPr lang="ar-IQ" sz="2800" dirty="0" smtClean="0">
                <a:solidFill>
                  <a:schemeClr val="bg1"/>
                </a:solidFill>
                <a:latin typeface="Calibri"/>
                <a:ea typeface="Calibri"/>
                <a:cs typeface="Times New Roman"/>
              </a:rPr>
              <a:t>    منظمتهم </a:t>
            </a:r>
            <a:r>
              <a:rPr lang="ar-IQ" sz="2800" dirty="0">
                <a:solidFill>
                  <a:schemeClr val="bg1"/>
                </a:solidFill>
                <a:latin typeface="Calibri"/>
                <a:ea typeface="Calibri"/>
                <a:cs typeface="Times New Roman"/>
              </a:rPr>
              <a:t>تحت رعايتها ودعمها ومعرفتها </a:t>
            </a:r>
            <a:endParaRPr lang="en-US" sz="1800" dirty="0">
              <a:solidFill>
                <a:schemeClr val="bg1"/>
              </a:solidFill>
              <a:latin typeface="Calibri"/>
              <a:ea typeface="Calibri"/>
              <a:cs typeface="Arial"/>
            </a:endParaRPr>
          </a:p>
          <a:p>
            <a:pPr algn="r">
              <a:lnSpc>
                <a:spcPct val="150000"/>
              </a:lnSpc>
              <a:spcAft>
                <a:spcPts val="0"/>
              </a:spcAft>
            </a:pPr>
            <a:r>
              <a:rPr lang="ar-IQ" sz="2800" b="1" dirty="0">
                <a:solidFill>
                  <a:schemeClr val="bg1"/>
                </a:solidFill>
                <a:latin typeface="Calibri"/>
                <a:ea typeface="Calibri"/>
                <a:cs typeface="Times New Roman"/>
              </a:rPr>
              <a:t>5- مواطن سابق في البلد المضيف:</a:t>
            </a:r>
            <a:r>
              <a:rPr lang="ar-IQ" sz="2800" dirty="0">
                <a:solidFill>
                  <a:schemeClr val="bg1"/>
                </a:solidFill>
                <a:latin typeface="Calibri"/>
                <a:ea typeface="Calibri"/>
                <a:cs typeface="Times New Roman"/>
              </a:rPr>
              <a:t> مواطنون يعودون إلى ديارهم بعد أن عاشوا في الخارج لمدة طويلة من الزمن</a:t>
            </a:r>
            <a:endParaRPr lang="en-US" sz="1800" dirty="0">
              <a:solidFill>
                <a:schemeClr val="bg1"/>
              </a:solidFill>
              <a:latin typeface="Calibri"/>
              <a:ea typeface="Calibri"/>
              <a:cs typeface="Arial"/>
            </a:endParaRPr>
          </a:p>
          <a:p>
            <a:pPr algn="r">
              <a:lnSpc>
                <a:spcPct val="150000"/>
              </a:lnSpc>
              <a:spcAft>
                <a:spcPts val="0"/>
              </a:spcAft>
            </a:pPr>
            <a:r>
              <a:rPr lang="ar-IQ" sz="2800" b="1" dirty="0">
                <a:solidFill>
                  <a:schemeClr val="bg1"/>
                </a:solidFill>
                <a:latin typeface="Calibri"/>
                <a:ea typeface="Calibri"/>
                <a:cs typeface="Times New Roman"/>
              </a:rPr>
              <a:t>6- المغتربين:</a:t>
            </a:r>
            <a:r>
              <a:rPr lang="ar-IQ" sz="2800" dirty="0">
                <a:solidFill>
                  <a:schemeClr val="bg1"/>
                </a:solidFill>
                <a:latin typeface="Calibri"/>
                <a:ea typeface="Calibri"/>
                <a:cs typeface="Times New Roman"/>
              </a:rPr>
              <a:t> الأشخاص الذين يعملون خارج بلادهم لما يتوقعونه ستكون مدة زمنية محدودة</a:t>
            </a:r>
            <a:r>
              <a:rPr lang="ar-IQ" sz="2800" dirty="0" smtClean="0">
                <a:solidFill>
                  <a:schemeClr val="bg1"/>
                </a:solidFill>
                <a:latin typeface="Calibri"/>
                <a:ea typeface="Calibri"/>
                <a:cs typeface="Times New Roman"/>
              </a:rPr>
              <a:t>.</a:t>
            </a:r>
            <a:endParaRPr lang="en-US" sz="1800" dirty="0">
              <a:solidFill>
                <a:schemeClr val="bg1"/>
              </a:solidFill>
              <a:latin typeface="Calibri"/>
              <a:ea typeface="Calibri"/>
              <a:cs typeface="Arial"/>
            </a:endParaRPr>
          </a:p>
        </p:txBody>
      </p:sp>
    </p:spTree>
    <p:extLst>
      <p:ext uri="{BB962C8B-B14F-4D97-AF65-F5344CB8AC3E}">
        <p14:creationId xmlns:p14="http://schemas.microsoft.com/office/powerpoint/2010/main" val="2433269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990600"/>
            <a:ext cx="8534400" cy="5616922"/>
          </a:xfrm>
          <a:prstGeom prst="rect">
            <a:avLst/>
          </a:prstGeom>
        </p:spPr>
        <p:txBody>
          <a:bodyPr wrap="square">
            <a:spAutoFit/>
          </a:bodyPr>
          <a:lstStyle/>
          <a:p>
            <a:pPr algn="r"/>
            <a:r>
              <a:rPr lang="ar-IQ" sz="1900" dirty="0" smtClean="0">
                <a:solidFill>
                  <a:schemeClr val="bg1"/>
                </a:solidFill>
              </a:rPr>
              <a:t>7</a:t>
            </a:r>
            <a:r>
              <a:rPr lang="ar-IQ" sz="1900" b="1" dirty="0" smtClean="0">
                <a:solidFill>
                  <a:schemeClr val="bg1"/>
                </a:solidFill>
              </a:rPr>
              <a:t>- </a:t>
            </a:r>
            <a:r>
              <a:rPr lang="ar-IQ" sz="1900" b="1" dirty="0">
                <a:solidFill>
                  <a:schemeClr val="bg1"/>
                </a:solidFill>
              </a:rPr>
              <a:t>الأشخاص الذين تتميز مهامهم في العمل بمواصلة عملهم الحالي في بلدهم المحلي إلى جانب مشاريع العمل في وجهات دولية مختلفة. وينتقلون إلى أماكن ثقافية متنوعة ومهام في مهلة قصيرة مع سفر مرن على المهام الشخصية خارج البلد المحلي للمغتربين لا ينطوي على نقل منزل أو عائلة .</a:t>
            </a:r>
          </a:p>
          <a:p>
            <a:pPr algn="r"/>
            <a:r>
              <a:rPr lang="ar-IQ" sz="1900" b="1" dirty="0">
                <a:solidFill>
                  <a:schemeClr val="bg1"/>
                </a:solidFill>
              </a:rPr>
              <a:t>‏</a:t>
            </a:r>
          </a:p>
          <a:p>
            <a:pPr algn="r"/>
            <a:r>
              <a:rPr lang="ar-IQ" sz="1900" b="1" dirty="0">
                <a:solidFill>
                  <a:schemeClr val="bg1"/>
                </a:solidFill>
              </a:rPr>
              <a:t>8-التنفيذيون الأجانب في المنظمات المحلية: الذين يعملون على المستوى التنفيذي في المنظمات المحلية في البلدان البعيدة" </a:t>
            </a:r>
          </a:p>
          <a:p>
            <a:pPr algn="r"/>
            <a:r>
              <a:rPr lang="ar-IQ" sz="1900" b="1" dirty="0">
                <a:solidFill>
                  <a:schemeClr val="bg1"/>
                </a:solidFill>
              </a:rPr>
              <a:t>9- محترف عالمي: محترفون ذو توجه دولي أو مهنة عالمية طويلة الأمد تشمل مختلفين أنواع العمل الدولي </a:t>
            </a:r>
            <a:endParaRPr lang="ar-IQ" sz="1900" b="1" dirty="0" smtClean="0">
              <a:solidFill>
                <a:schemeClr val="bg1"/>
              </a:solidFill>
            </a:endParaRPr>
          </a:p>
          <a:p>
            <a:pPr algn="r"/>
            <a:r>
              <a:rPr lang="en-US" sz="1900" b="1" dirty="0" smtClean="0">
                <a:solidFill>
                  <a:schemeClr val="bg1"/>
                </a:solidFill>
              </a:rPr>
              <a:t>    </a:t>
            </a:r>
            <a:r>
              <a:rPr lang="ar-IQ" sz="1900" b="1" dirty="0" smtClean="0">
                <a:solidFill>
                  <a:schemeClr val="bg1"/>
                </a:solidFill>
              </a:rPr>
              <a:t>     خلال حياتهم المهنية</a:t>
            </a:r>
            <a:r>
              <a:rPr lang="en-US" sz="1900" b="1" dirty="0" smtClean="0">
                <a:solidFill>
                  <a:schemeClr val="bg1"/>
                </a:solidFill>
              </a:rPr>
              <a:t>         </a:t>
            </a:r>
          </a:p>
          <a:p>
            <a:pPr algn="r"/>
            <a:r>
              <a:rPr lang="en-US" sz="1900" b="1" dirty="0" smtClean="0">
                <a:solidFill>
                  <a:schemeClr val="bg1"/>
                </a:solidFill>
              </a:rPr>
              <a:t>   </a:t>
            </a:r>
            <a:r>
              <a:rPr lang="ar-IQ" sz="1900" b="1" dirty="0" smtClean="0">
                <a:solidFill>
                  <a:schemeClr val="bg1"/>
                </a:solidFill>
              </a:rPr>
              <a:t> المهنية</a:t>
            </a:r>
            <a:r>
              <a:rPr lang="en-US" sz="1900" b="1" dirty="0" smtClean="0">
                <a:solidFill>
                  <a:schemeClr val="bg1"/>
                </a:solidFill>
              </a:rPr>
              <a:t> </a:t>
            </a:r>
            <a:r>
              <a:rPr lang="ar-IQ" sz="1900" b="1" dirty="0" smtClean="0">
                <a:solidFill>
                  <a:schemeClr val="bg1"/>
                </a:solidFill>
              </a:rPr>
              <a:t>10- خطوط السير العالمية أو الدولية: الأشخاص الذين قد يبقون خارج وطنهم لمدد كبيرة من حياتهم</a:t>
            </a:r>
          </a:p>
          <a:p>
            <a:pPr algn="r"/>
            <a:r>
              <a:rPr lang="ar-IQ" sz="1900" b="1" dirty="0" smtClean="0">
                <a:solidFill>
                  <a:schemeClr val="bg1"/>
                </a:solidFill>
              </a:rPr>
              <a:t>11-المدير </a:t>
            </a:r>
            <a:r>
              <a:rPr lang="ar-IQ" sz="1900" b="1" dirty="0">
                <a:solidFill>
                  <a:schemeClr val="bg1"/>
                </a:solidFill>
              </a:rPr>
              <a:t>العالمي: الأشخاص الذين هم كبار المديرين التنفيذيين الذين تغطي حياتهم المهنية خلال حياة العمل العديد </a:t>
            </a:r>
            <a:r>
              <a:rPr lang="ar-IQ" sz="1900" b="1" dirty="0" smtClean="0">
                <a:solidFill>
                  <a:schemeClr val="bg1"/>
                </a:solidFill>
              </a:rPr>
              <a:t>من </a:t>
            </a:r>
            <a:r>
              <a:rPr lang="ar-IQ" sz="1900" b="1" dirty="0">
                <a:solidFill>
                  <a:schemeClr val="bg1"/>
                </a:solidFill>
              </a:rPr>
              <a:t>المهام والمواقف الدولية المتكررة(على سبيل المثال ثلاث أو أكثر) مع واحد أو أكثر من أصحاب </a:t>
            </a:r>
            <a:r>
              <a:rPr lang="ar-IQ" sz="1900" b="1" dirty="0" smtClean="0">
                <a:solidFill>
                  <a:schemeClr val="bg1"/>
                </a:solidFill>
              </a:rPr>
              <a:t>العمل   </a:t>
            </a:r>
          </a:p>
          <a:p>
            <a:pPr algn="r"/>
            <a:r>
              <a:rPr lang="ar-IQ" sz="1900" b="1" dirty="0">
                <a:solidFill>
                  <a:schemeClr val="bg1"/>
                </a:solidFill>
              </a:rPr>
              <a:t>12- المهاجر (قانوني / غير قانوني / لجوء):</a:t>
            </a:r>
          </a:p>
          <a:p>
            <a:pPr algn="r"/>
            <a:r>
              <a:rPr lang="ar-IQ" sz="1900" b="1" dirty="0">
                <a:solidFill>
                  <a:schemeClr val="bg1"/>
                </a:solidFill>
              </a:rPr>
              <a:t>جنسيتهم للعمل في منظمة تابعة أجنبية ولكن موطن. التقليدية، والموظفون الذين تم تعيينهم(</a:t>
            </a:r>
            <a:r>
              <a:rPr lang="en-US" sz="1900" b="1" dirty="0">
                <a:solidFill>
                  <a:schemeClr val="bg1"/>
                </a:solidFill>
              </a:rPr>
              <a:t>TCNS)*         </a:t>
            </a:r>
            <a:r>
              <a:rPr lang="ar-IQ" sz="1900" b="1" dirty="0">
                <a:solidFill>
                  <a:schemeClr val="bg1"/>
                </a:solidFill>
              </a:rPr>
              <a:t>يصبحون مهاجرين إلى بلد المنظمة الفرعية. وبالتالي بلد آخر،</a:t>
            </a:r>
          </a:p>
          <a:p>
            <a:pPr algn="r"/>
            <a:r>
              <a:rPr lang="ar-IQ" sz="1900" b="1" dirty="0">
                <a:solidFill>
                  <a:schemeClr val="bg1"/>
                </a:solidFill>
              </a:rPr>
              <a:t>* الأشخاص الذين تم توظيفهم من قبل المنظمة الأم لما داخل الدولة أو كمهاجرين. جدد وتم جلبهم الى</a:t>
            </a:r>
          </a:p>
          <a:p>
            <a:pPr algn="r"/>
            <a:r>
              <a:rPr lang="ar-IQ" dirty="0">
                <a:solidFill>
                  <a:schemeClr val="bg1"/>
                </a:solidFill>
              </a:rPr>
              <a:t>                              </a:t>
            </a:r>
            <a:r>
              <a:rPr lang="ar-IQ" sz="1900" b="1" dirty="0">
                <a:solidFill>
                  <a:schemeClr val="bg1"/>
                </a:solidFill>
              </a:rPr>
              <a:t>البلد للعمل في البلد الأم </a:t>
            </a:r>
          </a:p>
          <a:p>
            <a:pPr algn="r"/>
            <a:endParaRPr lang="ar-IQ" sz="1900" dirty="0">
              <a:solidFill>
                <a:schemeClr val="bg1"/>
              </a:solidFill>
            </a:endParaRPr>
          </a:p>
        </p:txBody>
      </p:sp>
    </p:spTree>
    <p:extLst>
      <p:ext uri="{BB962C8B-B14F-4D97-AF65-F5344CB8AC3E}">
        <p14:creationId xmlns:p14="http://schemas.microsoft.com/office/powerpoint/2010/main" val="2614667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838200"/>
            <a:ext cx="8458200" cy="5909310"/>
          </a:xfrm>
          <a:prstGeom prst="rect">
            <a:avLst/>
          </a:prstGeom>
        </p:spPr>
        <p:txBody>
          <a:bodyPr wrap="square">
            <a:spAutoFit/>
          </a:bodyPr>
          <a:lstStyle/>
          <a:p>
            <a:pPr algn="r"/>
            <a:r>
              <a:rPr lang="ar-IQ" b="1" dirty="0" smtClean="0">
                <a:solidFill>
                  <a:schemeClr val="bg1"/>
                </a:solidFill>
              </a:rPr>
              <a:t>13- </a:t>
            </a:r>
            <a:r>
              <a:rPr lang="ar-IQ" b="1" dirty="0">
                <a:solidFill>
                  <a:schemeClr val="bg1"/>
                </a:solidFill>
              </a:rPr>
              <a:t>مسافرون من رجال الأعمال الدوليين: الأشخاص الذين يسافرون كثيرا إلى أجزاء مختلفة من     شركتهم أو إلى العملاء أو العملاء المحتملين للزيارات التي تتراوح من أيام إلى أسابيع اعتمادا على المهمة المطلوبة منهم </a:t>
            </a:r>
          </a:p>
          <a:p>
            <a:pPr algn="r"/>
            <a:r>
              <a:rPr lang="ar-IQ" b="1" dirty="0">
                <a:solidFill>
                  <a:schemeClr val="bg1"/>
                </a:solidFill>
              </a:rPr>
              <a:t> 14- مسافر دولي أو عابر للحدود: الموظفون الذين يعيشون في بلد (بلدان الوطن) ولكنهم يعملون في بند (مضيف) آخر ويتنقلون بانتظام عبر الحدود الأداء جوانب عملهم. قد يعيشون في المنزل في بلد واحد ولكنهم يتنقلون يوميا أو اسبوعيا إلى دولة أخرى للعمل ‏</a:t>
            </a:r>
          </a:p>
          <a:p>
            <a:pPr algn="r"/>
            <a:endParaRPr lang="ar-IQ" b="1" dirty="0">
              <a:solidFill>
                <a:schemeClr val="bg1"/>
              </a:solidFill>
            </a:endParaRPr>
          </a:p>
          <a:p>
            <a:pPr algn="r"/>
            <a:r>
              <a:rPr lang="ar-IQ" b="1" dirty="0" smtClean="0">
                <a:solidFill>
                  <a:schemeClr val="bg1"/>
                </a:solidFill>
              </a:rPr>
              <a:t>15-المتطوع </a:t>
            </a:r>
            <a:r>
              <a:rPr lang="ar-IQ" b="1" dirty="0">
                <a:solidFill>
                  <a:schemeClr val="bg1"/>
                </a:solidFill>
              </a:rPr>
              <a:t>الدولي: فرد ذو خبرة متخصصة يقوم بمهمة عمل دولية ذات أهداف إنمائية محددة  15-</a:t>
            </a:r>
          </a:p>
          <a:p>
            <a:pPr algn="r"/>
            <a:r>
              <a:rPr lang="ar-IQ" b="1" dirty="0">
                <a:solidFill>
                  <a:schemeClr val="bg1"/>
                </a:solidFill>
              </a:rPr>
              <a:t>16- الوافد في الوقت المناسبة :هؤلاء هم الوافدون الخاصون أو المتعاقدون الذين يجري تعيينهم من خارج المنظمة كما أنهم مطلوبة ومهمة واحدة فقط</a:t>
            </a:r>
          </a:p>
          <a:p>
            <a:pPr algn="r"/>
            <a:endParaRPr lang="ar-IQ" b="1" dirty="0">
              <a:solidFill>
                <a:schemeClr val="bg1"/>
              </a:solidFill>
            </a:endParaRPr>
          </a:p>
          <a:p>
            <a:pPr algn="r"/>
            <a:r>
              <a:rPr lang="ar-IQ" b="1" dirty="0">
                <a:solidFill>
                  <a:schemeClr val="bg1"/>
                </a:solidFill>
              </a:rPr>
              <a:t>17- الموظف المترجم: يشار إليه غالبا بالتوطين، وهذا يشير عادة إلى الحالة التي يجري فيها أرسال الموظف للعمل في بلد أجنبي ولكن يجري تعيينه كموظف محلي. قد يكون هذا لأنهم يريدون حقاً العمل في هذا البلد، غالبا لأنهم يتزوجون من زوج محلي أو لسبب آخر يريدون قضاء بقية حياتهم المهنية</a:t>
            </a:r>
          </a:p>
          <a:p>
            <a:pPr algn="r"/>
            <a:r>
              <a:rPr lang="ar-IQ" b="1" dirty="0">
                <a:solidFill>
                  <a:schemeClr val="bg1"/>
                </a:solidFill>
              </a:rPr>
              <a:t> في هذا الموقع. وقد يشمل أيضا محال إليه دوليا يجري التنازل عنه لوضع محلي دائم بمجرد انتهاء مدة التعيين </a:t>
            </a:r>
          </a:p>
          <a:p>
            <a:pPr algn="r"/>
            <a:r>
              <a:rPr lang="ar-IQ" b="1" dirty="0">
                <a:solidFill>
                  <a:schemeClr val="bg1"/>
                </a:solidFill>
              </a:rPr>
              <a:t>18- المهاجرون: الأشخاص الذين ينتقلون من وطنهم الأصلي إلى بلد آخر على توقع أنهم سوف يقضون بقية حياتهم في البلد الجديد" ‏</a:t>
            </a:r>
          </a:p>
          <a:p>
            <a:pPr algn="r"/>
            <a:endParaRPr lang="ar-IQ" b="1" dirty="0">
              <a:solidFill>
                <a:schemeClr val="bg1"/>
              </a:solidFill>
            </a:endParaRPr>
          </a:p>
          <a:p>
            <a:pPr algn="r"/>
            <a:r>
              <a:rPr lang="ar-IQ" b="1" dirty="0">
                <a:solidFill>
                  <a:schemeClr val="bg1"/>
                </a:solidFill>
              </a:rPr>
              <a:t>19- ملاك دائم أو عالمي: "هؤلاء هم الموظفون الذين يقضون حياتهم المهنية بالكامل المهام الدولية، والعقال من لغة إلى أخرى ‏</a:t>
            </a:r>
          </a:p>
          <a:p>
            <a:pPr algn="r"/>
            <a:r>
              <a:rPr lang="ar-IQ" b="1" dirty="0">
                <a:solidFill>
                  <a:schemeClr val="bg1"/>
                </a:solidFill>
              </a:rPr>
              <a:t>20- المحال إليه (الدولي) قصير الأجل: الشخص المعين في الخارج لمدة تقل عن  سنة (عادة أقل من ستة أشهر) حيث يتركه الوافد، حتى لو كان لديه أسرة. ويذهب إلى بلده بمفرده</a:t>
            </a:r>
            <a:r>
              <a:rPr lang="ar-IQ" dirty="0" smtClean="0"/>
              <a:t>.</a:t>
            </a:r>
            <a:endParaRPr lang="ar-IQ" dirty="0"/>
          </a:p>
        </p:txBody>
      </p:sp>
    </p:spTree>
    <p:extLst>
      <p:ext uri="{BB962C8B-B14F-4D97-AF65-F5344CB8AC3E}">
        <p14:creationId xmlns:p14="http://schemas.microsoft.com/office/powerpoint/2010/main" val="4205201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r"/>
            <a:r>
              <a:rPr lang="ar-SA" sz="3200" b="1" u="sng" dirty="0">
                <a:solidFill>
                  <a:srgbClr val="FF0000"/>
                </a:solidFill>
                <a:ea typeface="Calibri"/>
                <a:cs typeface="Times New Roman"/>
              </a:rPr>
              <a:t>فوائد ادارة </a:t>
            </a:r>
            <a:r>
              <a:rPr lang="ar-SA" sz="3200" b="1" u="sng" dirty="0" err="1">
                <a:solidFill>
                  <a:srgbClr val="FF0000"/>
                </a:solidFill>
                <a:ea typeface="Calibri"/>
                <a:cs typeface="Times New Roman"/>
              </a:rPr>
              <a:t>االموارد</a:t>
            </a:r>
            <a:r>
              <a:rPr lang="ar-SA" sz="3200" b="1" u="sng" dirty="0">
                <a:solidFill>
                  <a:srgbClr val="FF0000"/>
                </a:solidFill>
                <a:ea typeface="Calibri"/>
                <a:cs typeface="Times New Roman"/>
              </a:rPr>
              <a:t> البشرية الجوالة</a:t>
            </a:r>
            <a:endParaRPr lang="en-US" sz="3200" b="1" dirty="0"/>
          </a:p>
        </p:txBody>
      </p:sp>
      <p:sp>
        <p:nvSpPr>
          <p:cNvPr id="3" name="Content Placeholder 2"/>
          <p:cNvSpPr>
            <a:spLocks noGrp="1"/>
          </p:cNvSpPr>
          <p:nvPr>
            <p:ph idx="1"/>
          </p:nvPr>
        </p:nvSpPr>
        <p:spPr>
          <a:xfrm>
            <a:off x="609600" y="1219201"/>
            <a:ext cx="8229600" cy="4114800"/>
          </a:xfrm>
        </p:spPr>
        <p:txBody>
          <a:bodyPr>
            <a:normAutofit/>
          </a:bodyPr>
          <a:lstStyle/>
          <a:p>
            <a:pPr algn="just" rtl="1"/>
            <a:r>
              <a:rPr lang="ar-IQ" sz="2000" dirty="0">
                <a:solidFill>
                  <a:schemeClr val="bg1"/>
                </a:solidFill>
                <a:latin typeface="Arial" pitchFamily="34" charset="0"/>
                <a:cs typeface="Arial" pitchFamily="34" charset="0"/>
              </a:rPr>
              <a:t>1- الراحة : ستقلل تطبيقات الهاتف المحمول ومواقع الويب المحمولة من الوصول إلى كمبيوتر سطح )  المكتب أو تقضي عليه الناس لا يحتاجون إلى استخدام الورق، والاتصال أو البريد الإلكتروني </a:t>
            </a:r>
            <a:r>
              <a:rPr lang="en-US" sz="2000" dirty="0">
                <a:solidFill>
                  <a:schemeClr val="bg1"/>
                </a:solidFill>
                <a:latin typeface="Arial" pitchFamily="34" charset="0"/>
                <a:cs typeface="Arial" pitchFamily="34" charset="0"/>
              </a:rPr>
              <a:t>HR   </a:t>
            </a:r>
            <a:r>
              <a:rPr lang="ar-IQ" sz="2000" dirty="0">
                <a:solidFill>
                  <a:schemeClr val="bg1"/>
                </a:solidFill>
                <a:latin typeface="Arial" pitchFamily="34" charset="0"/>
                <a:cs typeface="Arial" pitchFamily="34" charset="0"/>
              </a:rPr>
              <a:t>مع الأسئلة، يمكن للأشخاص الوصول إلى البيانات والمعلومات التنظيمية في أي مكان وفي أي وقت.  </a:t>
            </a:r>
          </a:p>
          <a:p>
            <a:pPr algn="just" rtl="1"/>
            <a:r>
              <a:rPr lang="ar-IQ" sz="2000" dirty="0">
                <a:solidFill>
                  <a:schemeClr val="bg1"/>
                </a:solidFill>
                <a:latin typeface="Arial" pitchFamily="34" charset="0"/>
                <a:cs typeface="Arial" pitchFamily="34" charset="0"/>
              </a:rPr>
              <a:t>2- السرعة: تطبيقات الهاتف المحمول التي تتيح اتخاذ القرار في الوقت الحقيقي دون استخدام الورق أو استخدام الكمبيوتر المكتبي يتواصل الناس تقريبا</a:t>
            </a:r>
            <a:r>
              <a:rPr lang="ar-IQ" sz="2000" dirty="0" smtClean="0">
                <a:solidFill>
                  <a:schemeClr val="bg1"/>
                </a:solidFill>
                <a:latin typeface="Arial" pitchFamily="34" charset="0"/>
                <a:cs typeface="Arial" pitchFamily="34" charset="0"/>
              </a:rPr>
              <a:t>.</a:t>
            </a:r>
            <a:endParaRPr lang="ar-IQ" sz="2000" dirty="0">
              <a:solidFill>
                <a:schemeClr val="bg1"/>
              </a:solidFill>
              <a:latin typeface="Arial" pitchFamily="34" charset="0"/>
              <a:cs typeface="Arial" pitchFamily="34" charset="0"/>
            </a:endParaRPr>
          </a:p>
          <a:p>
            <a:pPr algn="just" rtl="1"/>
            <a:r>
              <a:rPr lang="ar-IQ" sz="2000" dirty="0">
                <a:solidFill>
                  <a:schemeClr val="bg1"/>
                </a:solidFill>
                <a:latin typeface="Arial" pitchFamily="34" charset="0"/>
                <a:cs typeface="Arial" pitchFamily="34" charset="0"/>
              </a:rPr>
              <a:t>3- الإنتاجية : يقضي المدير والموظفون وقتًا أقل في إدارة قضايا الموارد البشرية وكلاهما يركزان على النمو التنظيمي. وهذا يمكن أن يقلل التكلفة ويزيد الإنتاجية ويحسن جودة خدمات ووظائف </a:t>
            </a:r>
            <a:r>
              <a:rPr lang="ar-IQ" sz="2000" dirty="0" err="1">
                <a:solidFill>
                  <a:schemeClr val="bg1"/>
                </a:solidFill>
                <a:latin typeface="Arial" pitchFamily="34" charset="0"/>
                <a:cs typeface="Arial" pitchFamily="34" charset="0"/>
              </a:rPr>
              <a:t>المواردالبشرية</a:t>
            </a:r>
            <a:r>
              <a:rPr lang="ar-IQ" sz="2000" dirty="0">
                <a:solidFill>
                  <a:schemeClr val="bg1"/>
                </a:solidFill>
                <a:latin typeface="Arial" pitchFamily="34" charset="0"/>
                <a:cs typeface="Arial" pitchFamily="34" charset="0"/>
              </a:rPr>
              <a:t>.</a:t>
            </a:r>
          </a:p>
          <a:p>
            <a:pPr algn="just" rtl="1"/>
            <a:r>
              <a:rPr lang="ar-IQ" sz="2000" dirty="0" smtClean="0">
                <a:solidFill>
                  <a:schemeClr val="bg1"/>
                </a:solidFill>
                <a:latin typeface="Arial" pitchFamily="34" charset="0"/>
                <a:cs typeface="Arial" pitchFamily="34" charset="0"/>
              </a:rPr>
              <a:t>4- </a:t>
            </a:r>
            <a:r>
              <a:rPr lang="ar-IQ" sz="2000" dirty="0">
                <a:solidFill>
                  <a:schemeClr val="bg1"/>
                </a:solidFill>
                <a:latin typeface="Arial" pitchFamily="34" charset="0"/>
                <a:cs typeface="Arial" pitchFamily="34" charset="0"/>
              </a:rPr>
              <a:t>التوقعات والمشاركة: تقدر الموارد البشرية الاجتماعية، المتنقلة، السحابية في العام الأخير وتحترم المنظمة التي تجعل عملهم أو مهمتهم أسهل مع استخدام تكنولوجيا الهاتف المحمول ستعمل تطبيقات الموارد البشرية الجوالة على زيادة الرضا الوظيفي للموظفين</a:t>
            </a:r>
          </a:p>
          <a:p>
            <a:pPr algn="just" rtl="1"/>
            <a:endParaRPr lang="en-US" dirty="0"/>
          </a:p>
        </p:txBody>
      </p:sp>
      <p:pic>
        <p:nvPicPr>
          <p:cNvPr id="6" name="Picture 2"/>
          <p:cNvPicPr>
            <a:picLocks noChangeAspect="1" noChangeArrowheads="1"/>
          </p:cNvPicPr>
          <p:nvPr/>
        </p:nvPicPr>
        <p:blipFill>
          <a:blip r:embed="rId2">
            <a:lum bright="5000" contrast="5000"/>
          </a:blip>
          <a:stretch>
            <a:fillRect/>
          </a:stretch>
        </p:blipFill>
        <p:spPr bwMode="auto">
          <a:xfrm>
            <a:off x="1143000" y="5257800"/>
            <a:ext cx="7391400" cy="14103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r"/>
            <a:r>
              <a:rPr lang="ar-IQ" sz="4800" b="1" u="sng" dirty="0">
                <a:solidFill>
                  <a:srgbClr val="FF0000"/>
                </a:solidFill>
              </a:rPr>
              <a:t>معوقات الموارد البشرية الجوالة </a:t>
            </a:r>
          </a:p>
        </p:txBody>
      </p:sp>
      <p:sp>
        <p:nvSpPr>
          <p:cNvPr id="3" name="Content Placeholder 2"/>
          <p:cNvSpPr>
            <a:spLocks noGrp="1"/>
          </p:cNvSpPr>
          <p:nvPr>
            <p:ph idx="1"/>
          </p:nvPr>
        </p:nvSpPr>
        <p:spPr>
          <a:xfrm>
            <a:off x="457200" y="1371600"/>
            <a:ext cx="8229600" cy="4953000"/>
          </a:xfrm>
        </p:spPr>
        <p:txBody>
          <a:bodyPr>
            <a:normAutofit fontScale="77500" lnSpcReduction="20000"/>
          </a:bodyPr>
          <a:lstStyle/>
          <a:p>
            <a:pPr algn="r"/>
            <a:r>
              <a:rPr lang="ar-IQ" dirty="0" smtClean="0">
                <a:solidFill>
                  <a:schemeClr val="bg1"/>
                </a:solidFill>
              </a:rPr>
              <a:t>1- </a:t>
            </a:r>
            <a:r>
              <a:rPr lang="ar-IQ" dirty="0">
                <a:solidFill>
                  <a:schemeClr val="bg1"/>
                </a:solidFill>
              </a:rPr>
              <a:t>عادة ما يكون من المكلف وغير الملائم أن ينتقل العمال من منطقة إلى أخرى وقد يفقدون وقت العمل في إجراء أي تغيير في الوظائف. لذلك، قد يتمني صاحب العمل في منطقة محلية بما يسمى "الاحتكار المكاني".</a:t>
            </a:r>
          </a:p>
          <a:p>
            <a:pPr algn="r"/>
            <a:endParaRPr lang="ar-IQ" dirty="0">
              <a:solidFill>
                <a:schemeClr val="bg1"/>
              </a:solidFill>
            </a:endParaRPr>
          </a:p>
          <a:p>
            <a:pPr algn="r"/>
            <a:r>
              <a:rPr lang="ar-IQ" dirty="0">
                <a:solidFill>
                  <a:schemeClr val="bg1"/>
                </a:solidFill>
              </a:rPr>
              <a:t> 2- خاصة قبل الإنترنت، كان العمال يجهلون في كثير من الأحيان فرصهم في الأسواق الأخرى، والوظيفة عبارة عن مجموعة معقدة من العوامل التي ذ يكون من الصعب على العاملين فيها تحديد ما إذا كان سيكون أفضل حالا إذا كان يعمل في وظيفة أخرى منظمة في منطقة أخرى. عليه أن يأخذ في الاعتبار العوامل غير الاقتصادية وكذلك الاقتصادية وأن ينظر في المتن البعيد وكذلك المستقبل المحتمل</a:t>
            </a:r>
          </a:p>
          <a:p>
            <a:pPr algn="r"/>
            <a:endParaRPr lang="ar-IQ" dirty="0">
              <a:solidFill>
                <a:schemeClr val="bg1"/>
              </a:solidFill>
            </a:endParaRPr>
          </a:p>
          <a:p>
            <a:pPr algn="r"/>
            <a:r>
              <a:rPr lang="ar-IQ" dirty="0">
                <a:solidFill>
                  <a:schemeClr val="bg1"/>
                </a:solidFill>
              </a:rPr>
              <a:t>3- هناك العديد من القيود على التسوق في أسواق العمل الأخرى، يبيع العاملين خدماته، الأمر الذي يتطلب حضوره في محل المشتري خلال ساعات العمل عدما تحدث عملية التوظيف بشكل طبيعي. لذلك، قد لا يتمكن العاملين من البحث عن عمل في مكان آخر دون ترك وظيفته الحالية، علاوة على ذلك. عادة ما يكون غير قادر على تعريف المشترين الآخرين بالجودة الحقيقية  </a:t>
            </a:r>
            <a:r>
              <a:rPr lang="ar-IQ" dirty="0" err="1">
                <a:solidFill>
                  <a:schemeClr val="bg1"/>
                </a:solidFill>
              </a:rPr>
              <a:t>الأدواته</a:t>
            </a:r>
            <a:r>
              <a:rPr lang="ar-IQ" dirty="0">
                <a:solidFill>
                  <a:schemeClr val="bg1"/>
                </a:solidFill>
              </a:rPr>
              <a:t> (الخدمات)، لأن المشتري الحالي هو الوحيد الذي يعرف الجودة الحالية لخدمات العاملين، والمشتري الحالي يعرف فقط ما هي جودتها ظروف عمله الخاصة. قد لا يتمكن أي مشتري أخر </a:t>
            </a:r>
            <a:r>
              <a:rPr lang="en-US" dirty="0" smtClean="0">
                <a:solidFill>
                  <a:schemeClr val="bg1"/>
                </a:solidFill>
              </a:rPr>
              <a:t>     </a:t>
            </a:r>
            <a:r>
              <a:rPr lang="ar-IQ" dirty="0" smtClean="0">
                <a:solidFill>
                  <a:schemeClr val="bg1"/>
                </a:solidFill>
              </a:rPr>
              <a:t>من </a:t>
            </a:r>
            <a:r>
              <a:rPr lang="ar-IQ" dirty="0">
                <a:solidFill>
                  <a:schemeClr val="bg1"/>
                </a:solidFill>
              </a:rPr>
              <a:t>الحكم بدقة على قيمة هذه الخدمات حتى يبدأ في </a:t>
            </a:r>
            <a:r>
              <a:rPr lang="ar-IQ" dirty="0" smtClean="0">
                <a:solidFill>
                  <a:schemeClr val="bg1"/>
                </a:solidFill>
              </a:rPr>
              <a:t>شرائها</a:t>
            </a:r>
            <a:endParaRPr lang="ar-IQ" dirty="0">
              <a:solidFill>
                <a:schemeClr val="bg1"/>
              </a:solidFill>
            </a:endParaRPr>
          </a:p>
          <a:p>
            <a:pPr marL="0" indent="0">
              <a:buNone/>
            </a:pPr>
            <a:endParaRPr lang="ar-IQ" dirty="0"/>
          </a:p>
        </p:txBody>
      </p:sp>
    </p:spTree>
    <p:extLst>
      <p:ext uri="{BB962C8B-B14F-4D97-AF65-F5344CB8AC3E}">
        <p14:creationId xmlns:p14="http://schemas.microsoft.com/office/powerpoint/2010/main" val="4117754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589</TotalTime>
  <Words>2270</Words>
  <Application>Microsoft Office PowerPoint</Application>
  <PresentationFormat>On-screen Show (4:3)</PresentationFormat>
  <Paragraphs>88</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Constantia</vt:lpstr>
      <vt:lpstr>Majalla UI</vt:lpstr>
      <vt:lpstr>Simplified Arabic</vt:lpstr>
      <vt:lpstr>Symbol</vt:lpstr>
      <vt:lpstr>Times New Roman</vt:lpstr>
      <vt:lpstr>Traditional Arabic</vt:lpstr>
      <vt:lpstr>Wingdings 2</vt:lpstr>
      <vt:lpstr>Flow</vt:lpstr>
      <vt:lpstr>            جمهورية العراق     وزارة التعليم العالي والبحث العلمي                                        الجامعة المستنصرية– كلية الادارة والاقتصاد     دبلوم عالي – تخطيط استراتيجي</vt:lpstr>
      <vt:lpstr>المقدمة</vt:lpstr>
      <vt:lpstr>PowerPoint Presentation</vt:lpstr>
      <vt:lpstr>PowerPoint Presentation</vt:lpstr>
      <vt:lpstr>أنواع الموارد البشرية الجوالة          </vt:lpstr>
      <vt:lpstr>PowerPoint Presentation</vt:lpstr>
      <vt:lpstr>PowerPoint Presentation</vt:lpstr>
      <vt:lpstr>فوائد ادارة االموارد البشرية الجوالة</vt:lpstr>
      <vt:lpstr>معوقات الموارد البشرية الجوالة </vt:lpstr>
      <vt:lpstr>PowerPoint Presentation</vt:lpstr>
      <vt:lpstr>ادارة الموارد البشرية الخضراء</vt:lpstr>
      <vt:lpstr>PowerPoint Presentation</vt:lpstr>
      <vt:lpstr>PowerPoint Presentation</vt:lpstr>
      <vt:lpstr>PowerPoint Presentation</vt:lpstr>
      <vt:lpstr>PowerPoint Presentation</vt:lpstr>
      <vt:lpstr>PowerPoint Presentation</vt:lpstr>
      <vt:lpstr>مزايا إدارة الموارد البشرية الخضراء </vt:lpstr>
      <vt:lpstr>ممارسات ادارة الموارد البشرية الخضراء</vt:lpstr>
      <vt:lpstr>PowerPoint Presentation</vt:lpstr>
      <vt:lpstr>اهداف  ادارة الموارد البشرية الخضراء واسباب تبنيها</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Maher</cp:lastModifiedBy>
  <cp:revision>97</cp:revision>
  <dcterms:created xsi:type="dcterms:W3CDTF">2018-11-08T20:59:45Z</dcterms:created>
  <dcterms:modified xsi:type="dcterms:W3CDTF">2023-10-21T15:24:19Z</dcterms:modified>
</cp:coreProperties>
</file>