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Lst>
  <p:sldSz cx="12192000" cy="6858000"/>
  <p:notesSz cx="6858000" cy="9144000"/>
  <p:defaultTextStyle>
    <a:defPPr>
      <a:defRPr lang="ar-IQ"/>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4" d="100"/>
          <a:sy n="74" d="100"/>
        </p:scale>
        <p:origin x="576" y="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ar-IQ"/>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ar-IQ"/>
          </a:p>
        </p:txBody>
      </p:sp>
      <p:sp>
        <p:nvSpPr>
          <p:cNvPr id="4" name="Date Placeholder 3"/>
          <p:cNvSpPr>
            <a:spLocks noGrp="1"/>
          </p:cNvSpPr>
          <p:nvPr>
            <p:ph type="dt" sz="half" idx="10"/>
          </p:nvPr>
        </p:nvSpPr>
        <p:spPr/>
        <p:txBody>
          <a:bodyPr/>
          <a:lstStyle/>
          <a:p>
            <a:fld id="{C9DFF8BB-920D-4E14-B364-6E9BBD289EEC}" type="datetimeFigureOut">
              <a:rPr lang="ar-IQ" smtClean="0"/>
              <a:t>19/05/1444</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B978BE83-CAFE-4BB8-800D-A67F4D7C48A8}" type="slidenum">
              <a:rPr lang="ar-IQ" smtClean="0"/>
              <a:t>‹#›</a:t>
            </a:fld>
            <a:endParaRPr lang="ar-IQ"/>
          </a:p>
        </p:txBody>
      </p:sp>
    </p:spTree>
    <p:extLst>
      <p:ext uri="{BB962C8B-B14F-4D97-AF65-F5344CB8AC3E}">
        <p14:creationId xmlns:p14="http://schemas.microsoft.com/office/powerpoint/2010/main" val="16676653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C9DFF8BB-920D-4E14-B364-6E9BBD289EEC}" type="datetimeFigureOut">
              <a:rPr lang="ar-IQ" smtClean="0"/>
              <a:t>19/05/1444</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B978BE83-CAFE-4BB8-800D-A67F4D7C48A8}" type="slidenum">
              <a:rPr lang="ar-IQ" smtClean="0"/>
              <a:t>‹#›</a:t>
            </a:fld>
            <a:endParaRPr lang="ar-IQ"/>
          </a:p>
        </p:txBody>
      </p:sp>
    </p:spTree>
    <p:extLst>
      <p:ext uri="{BB962C8B-B14F-4D97-AF65-F5344CB8AC3E}">
        <p14:creationId xmlns:p14="http://schemas.microsoft.com/office/powerpoint/2010/main" val="8219742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ar-IQ"/>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C9DFF8BB-920D-4E14-B364-6E9BBD289EEC}" type="datetimeFigureOut">
              <a:rPr lang="ar-IQ" smtClean="0"/>
              <a:t>19/05/1444</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B978BE83-CAFE-4BB8-800D-A67F4D7C48A8}" type="slidenum">
              <a:rPr lang="ar-IQ" smtClean="0"/>
              <a:t>‹#›</a:t>
            </a:fld>
            <a:endParaRPr lang="ar-IQ"/>
          </a:p>
        </p:txBody>
      </p:sp>
    </p:spTree>
    <p:extLst>
      <p:ext uri="{BB962C8B-B14F-4D97-AF65-F5344CB8AC3E}">
        <p14:creationId xmlns:p14="http://schemas.microsoft.com/office/powerpoint/2010/main" val="21818682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C9DFF8BB-920D-4E14-B364-6E9BBD289EEC}" type="datetimeFigureOut">
              <a:rPr lang="ar-IQ" smtClean="0"/>
              <a:t>19/05/1444</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B978BE83-CAFE-4BB8-800D-A67F4D7C48A8}" type="slidenum">
              <a:rPr lang="ar-IQ" smtClean="0"/>
              <a:t>‹#›</a:t>
            </a:fld>
            <a:endParaRPr lang="ar-IQ"/>
          </a:p>
        </p:txBody>
      </p:sp>
    </p:spTree>
    <p:extLst>
      <p:ext uri="{BB962C8B-B14F-4D97-AF65-F5344CB8AC3E}">
        <p14:creationId xmlns:p14="http://schemas.microsoft.com/office/powerpoint/2010/main" val="39887340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ar-IQ"/>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C9DFF8BB-920D-4E14-B364-6E9BBD289EEC}" type="datetimeFigureOut">
              <a:rPr lang="ar-IQ" smtClean="0"/>
              <a:t>19/05/1444</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B978BE83-CAFE-4BB8-800D-A67F4D7C48A8}" type="slidenum">
              <a:rPr lang="ar-IQ" smtClean="0"/>
              <a:t>‹#›</a:t>
            </a:fld>
            <a:endParaRPr lang="ar-IQ"/>
          </a:p>
        </p:txBody>
      </p:sp>
    </p:spTree>
    <p:extLst>
      <p:ext uri="{BB962C8B-B14F-4D97-AF65-F5344CB8AC3E}">
        <p14:creationId xmlns:p14="http://schemas.microsoft.com/office/powerpoint/2010/main" val="42415702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5" name="Date Placeholder 4"/>
          <p:cNvSpPr>
            <a:spLocks noGrp="1"/>
          </p:cNvSpPr>
          <p:nvPr>
            <p:ph type="dt" sz="half" idx="10"/>
          </p:nvPr>
        </p:nvSpPr>
        <p:spPr/>
        <p:txBody>
          <a:bodyPr/>
          <a:lstStyle/>
          <a:p>
            <a:fld id="{C9DFF8BB-920D-4E14-B364-6E9BBD289EEC}" type="datetimeFigureOut">
              <a:rPr lang="ar-IQ" smtClean="0"/>
              <a:t>19/05/1444</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B978BE83-CAFE-4BB8-800D-A67F4D7C48A8}" type="slidenum">
              <a:rPr lang="ar-IQ" smtClean="0"/>
              <a:t>‹#›</a:t>
            </a:fld>
            <a:endParaRPr lang="ar-IQ"/>
          </a:p>
        </p:txBody>
      </p:sp>
    </p:spTree>
    <p:extLst>
      <p:ext uri="{BB962C8B-B14F-4D97-AF65-F5344CB8AC3E}">
        <p14:creationId xmlns:p14="http://schemas.microsoft.com/office/powerpoint/2010/main" val="1885191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ar-IQ"/>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7" name="Date Placeholder 6"/>
          <p:cNvSpPr>
            <a:spLocks noGrp="1"/>
          </p:cNvSpPr>
          <p:nvPr>
            <p:ph type="dt" sz="half" idx="10"/>
          </p:nvPr>
        </p:nvSpPr>
        <p:spPr/>
        <p:txBody>
          <a:bodyPr/>
          <a:lstStyle/>
          <a:p>
            <a:fld id="{C9DFF8BB-920D-4E14-B364-6E9BBD289EEC}" type="datetimeFigureOut">
              <a:rPr lang="ar-IQ" smtClean="0"/>
              <a:t>19/05/1444</a:t>
            </a:fld>
            <a:endParaRPr lang="ar-IQ"/>
          </a:p>
        </p:txBody>
      </p:sp>
      <p:sp>
        <p:nvSpPr>
          <p:cNvPr id="8" name="Footer Placeholder 7"/>
          <p:cNvSpPr>
            <a:spLocks noGrp="1"/>
          </p:cNvSpPr>
          <p:nvPr>
            <p:ph type="ftr" sz="quarter" idx="11"/>
          </p:nvPr>
        </p:nvSpPr>
        <p:spPr/>
        <p:txBody>
          <a:bodyPr/>
          <a:lstStyle/>
          <a:p>
            <a:endParaRPr lang="ar-IQ"/>
          </a:p>
        </p:txBody>
      </p:sp>
      <p:sp>
        <p:nvSpPr>
          <p:cNvPr id="9" name="Slide Number Placeholder 8"/>
          <p:cNvSpPr>
            <a:spLocks noGrp="1"/>
          </p:cNvSpPr>
          <p:nvPr>
            <p:ph type="sldNum" sz="quarter" idx="12"/>
          </p:nvPr>
        </p:nvSpPr>
        <p:spPr/>
        <p:txBody>
          <a:bodyPr/>
          <a:lstStyle/>
          <a:p>
            <a:fld id="{B978BE83-CAFE-4BB8-800D-A67F4D7C48A8}" type="slidenum">
              <a:rPr lang="ar-IQ" smtClean="0"/>
              <a:t>‹#›</a:t>
            </a:fld>
            <a:endParaRPr lang="ar-IQ"/>
          </a:p>
        </p:txBody>
      </p:sp>
    </p:spTree>
    <p:extLst>
      <p:ext uri="{BB962C8B-B14F-4D97-AF65-F5344CB8AC3E}">
        <p14:creationId xmlns:p14="http://schemas.microsoft.com/office/powerpoint/2010/main" val="503083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Date Placeholder 2"/>
          <p:cNvSpPr>
            <a:spLocks noGrp="1"/>
          </p:cNvSpPr>
          <p:nvPr>
            <p:ph type="dt" sz="half" idx="10"/>
          </p:nvPr>
        </p:nvSpPr>
        <p:spPr/>
        <p:txBody>
          <a:bodyPr/>
          <a:lstStyle/>
          <a:p>
            <a:fld id="{C9DFF8BB-920D-4E14-B364-6E9BBD289EEC}" type="datetimeFigureOut">
              <a:rPr lang="ar-IQ" smtClean="0"/>
              <a:t>19/05/1444</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B978BE83-CAFE-4BB8-800D-A67F4D7C48A8}" type="slidenum">
              <a:rPr lang="ar-IQ" smtClean="0"/>
              <a:t>‹#›</a:t>
            </a:fld>
            <a:endParaRPr lang="ar-IQ"/>
          </a:p>
        </p:txBody>
      </p:sp>
    </p:spTree>
    <p:extLst>
      <p:ext uri="{BB962C8B-B14F-4D97-AF65-F5344CB8AC3E}">
        <p14:creationId xmlns:p14="http://schemas.microsoft.com/office/powerpoint/2010/main" val="6680832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9DFF8BB-920D-4E14-B364-6E9BBD289EEC}" type="datetimeFigureOut">
              <a:rPr lang="ar-IQ" smtClean="0"/>
              <a:t>19/05/1444</a:t>
            </a:fld>
            <a:endParaRPr lang="ar-IQ"/>
          </a:p>
        </p:txBody>
      </p:sp>
      <p:sp>
        <p:nvSpPr>
          <p:cNvPr id="3" name="Footer Placeholder 2"/>
          <p:cNvSpPr>
            <a:spLocks noGrp="1"/>
          </p:cNvSpPr>
          <p:nvPr>
            <p:ph type="ftr" sz="quarter" idx="11"/>
          </p:nvPr>
        </p:nvSpPr>
        <p:spPr/>
        <p:txBody>
          <a:bodyPr/>
          <a:lstStyle/>
          <a:p>
            <a:endParaRPr lang="ar-IQ"/>
          </a:p>
        </p:txBody>
      </p:sp>
      <p:sp>
        <p:nvSpPr>
          <p:cNvPr id="4" name="Slide Number Placeholder 3"/>
          <p:cNvSpPr>
            <a:spLocks noGrp="1"/>
          </p:cNvSpPr>
          <p:nvPr>
            <p:ph type="sldNum" sz="quarter" idx="12"/>
          </p:nvPr>
        </p:nvSpPr>
        <p:spPr/>
        <p:txBody>
          <a:bodyPr/>
          <a:lstStyle/>
          <a:p>
            <a:fld id="{B978BE83-CAFE-4BB8-800D-A67F4D7C48A8}" type="slidenum">
              <a:rPr lang="ar-IQ" smtClean="0"/>
              <a:t>‹#›</a:t>
            </a:fld>
            <a:endParaRPr lang="ar-IQ"/>
          </a:p>
        </p:txBody>
      </p:sp>
    </p:spTree>
    <p:extLst>
      <p:ext uri="{BB962C8B-B14F-4D97-AF65-F5344CB8AC3E}">
        <p14:creationId xmlns:p14="http://schemas.microsoft.com/office/powerpoint/2010/main" val="30049752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ar-IQ"/>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C9DFF8BB-920D-4E14-B364-6E9BBD289EEC}" type="datetimeFigureOut">
              <a:rPr lang="ar-IQ" smtClean="0"/>
              <a:t>19/05/1444</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B978BE83-CAFE-4BB8-800D-A67F4D7C48A8}" type="slidenum">
              <a:rPr lang="ar-IQ" smtClean="0"/>
              <a:t>‹#›</a:t>
            </a:fld>
            <a:endParaRPr lang="ar-IQ"/>
          </a:p>
        </p:txBody>
      </p:sp>
    </p:spTree>
    <p:extLst>
      <p:ext uri="{BB962C8B-B14F-4D97-AF65-F5344CB8AC3E}">
        <p14:creationId xmlns:p14="http://schemas.microsoft.com/office/powerpoint/2010/main" val="7586248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ar-IQ"/>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C9DFF8BB-920D-4E14-B364-6E9BBD289EEC}" type="datetimeFigureOut">
              <a:rPr lang="ar-IQ" smtClean="0"/>
              <a:t>19/05/1444</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B978BE83-CAFE-4BB8-800D-A67F4D7C48A8}" type="slidenum">
              <a:rPr lang="ar-IQ" smtClean="0"/>
              <a:t>‹#›</a:t>
            </a:fld>
            <a:endParaRPr lang="ar-IQ"/>
          </a:p>
        </p:txBody>
      </p:sp>
    </p:spTree>
    <p:extLst>
      <p:ext uri="{BB962C8B-B14F-4D97-AF65-F5344CB8AC3E}">
        <p14:creationId xmlns:p14="http://schemas.microsoft.com/office/powerpoint/2010/main" val="9871693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ar-IQ"/>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9DFF8BB-920D-4E14-B364-6E9BBD289EEC}" type="datetimeFigureOut">
              <a:rPr lang="ar-IQ" smtClean="0"/>
              <a:t>19/05/1444</a:t>
            </a:fld>
            <a:endParaRPr lang="ar-IQ"/>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ar-IQ"/>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978BE83-CAFE-4BB8-800D-A67F4D7C48A8}" type="slidenum">
              <a:rPr lang="ar-IQ" smtClean="0"/>
              <a:t>‹#›</a:t>
            </a:fld>
            <a:endParaRPr lang="ar-IQ"/>
          </a:p>
        </p:txBody>
      </p:sp>
    </p:spTree>
    <p:extLst>
      <p:ext uri="{BB962C8B-B14F-4D97-AF65-F5344CB8AC3E}">
        <p14:creationId xmlns:p14="http://schemas.microsoft.com/office/powerpoint/2010/main" val="275830384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ar-IQ"/>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ar-SA" b="1" dirty="0"/>
              <a:t>ادارة المخاطر المصرفية </a:t>
            </a:r>
            <a:endParaRPr lang="ar-IQ" dirty="0"/>
          </a:p>
        </p:txBody>
      </p:sp>
      <p:sp>
        <p:nvSpPr>
          <p:cNvPr id="3" name="Subtitle 2"/>
          <p:cNvSpPr>
            <a:spLocks noGrp="1"/>
          </p:cNvSpPr>
          <p:nvPr>
            <p:ph type="subTitle" idx="1"/>
          </p:nvPr>
        </p:nvSpPr>
        <p:spPr>
          <a:xfrm>
            <a:off x="1524000" y="4198512"/>
            <a:ext cx="9144000" cy="1059287"/>
          </a:xfrm>
        </p:spPr>
        <p:txBody>
          <a:bodyPr>
            <a:normAutofit/>
          </a:bodyPr>
          <a:lstStyle/>
          <a:p>
            <a:r>
              <a:rPr lang="ar-IQ" sz="3200" dirty="0" smtClean="0"/>
              <a:t>د. احمد صبيح</a:t>
            </a:r>
            <a:endParaRPr lang="ar-IQ" sz="3200" dirty="0"/>
          </a:p>
        </p:txBody>
      </p:sp>
    </p:spTree>
    <p:extLst>
      <p:ext uri="{BB962C8B-B14F-4D97-AF65-F5344CB8AC3E}">
        <p14:creationId xmlns:p14="http://schemas.microsoft.com/office/powerpoint/2010/main" val="12929542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862885" y="1044886"/>
            <a:ext cx="10882647" cy="3139321"/>
          </a:xfrm>
          <a:prstGeom prst="rect">
            <a:avLst/>
          </a:prstGeom>
        </p:spPr>
        <p:txBody>
          <a:bodyPr wrap="square">
            <a:spAutoFit/>
          </a:bodyPr>
          <a:lstStyle/>
          <a:p>
            <a:pPr algn="r" rtl="1"/>
            <a:r>
              <a:rPr lang="ar-SA"/>
              <a:t>1</a:t>
            </a:r>
            <a:r>
              <a:rPr lang="ar-SA" b="1"/>
              <a:t>- مرحلة تقديم الطلب</a:t>
            </a:r>
            <a:endParaRPr lang="en-US"/>
          </a:p>
          <a:p>
            <a:pPr algn="r" rtl="1"/>
            <a:r>
              <a:rPr lang="ar-SA" b="1"/>
              <a:t>في هذه المرحلة يتقدم العميل الى المصرف بطلب للحصول على الائتمان المطلوب غالبا ما يتم هذا عن طريق مقابلة شخصية بين العميل وبين مسؤول الائتمان وخلال هذه المقابلة يقوم مسؤول الائتمان بتقييم مبدئي للعميل وللطلب</a:t>
            </a:r>
            <a:endParaRPr lang="en-US"/>
          </a:p>
          <a:p>
            <a:pPr algn="r" rtl="1"/>
            <a:r>
              <a:rPr lang="ar-SA" b="1"/>
              <a:t>الذي تقدم به وهل يتفق مع السياسة الائتمانية للمصرف او لا يتفق معها ويجب ان تتم المقابلة في جو من الود والترحيب بالعميل لاكتساب ثقته واحترامه للمصرف وللعاملين فيه وخلق انطباع ايجابي من خلال الصراحة والصدق وعلى مسؤول الائتمان ان يتقن فن توجيه الاسئلة وانواع الاسئلة التي يوجهها للعميل للحصول على المعلومات اللازمة لتقييمه مبدئيا ويلزم في المقابلة الوصول الى المعلومات الاتية:</a:t>
            </a:r>
            <a:endParaRPr lang="en-US"/>
          </a:p>
          <a:p>
            <a:pPr lvl="0" algn="r" rtl="1"/>
            <a:r>
              <a:rPr lang="ar-SA" b="1"/>
              <a:t>مبلغ الائتمان المطلوب</a:t>
            </a:r>
            <a:endParaRPr lang="en-US"/>
          </a:p>
          <a:p>
            <a:pPr lvl="0" algn="r" rtl="1"/>
            <a:r>
              <a:rPr lang="ar-SA" b="1"/>
              <a:t>الغرض الذي من اجله يطلب العميل الائتمان</a:t>
            </a:r>
            <a:endParaRPr lang="en-US"/>
          </a:p>
          <a:p>
            <a:pPr lvl="0" algn="r" rtl="1"/>
            <a:r>
              <a:rPr lang="ar-SA" b="1"/>
              <a:t>المدة التي سيستغرقها الائتمان</a:t>
            </a:r>
            <a:endParaRPr lang="en-US"/>
          </a:p>
          <a:p>
            <a:pPr lvl="0" algn="r" rtl="1"/>
            <a:r>
              <a:rPr lang="ar-SA" b="1"/>
              <a:t>كيفية سداد القرض واسلوب السداد المقترح</a:t>
            </a:r>
            <a:endParaRPr lang="en-US"/>
          </a:p>
          <a:p>
            <a:pPr lvl="0" algn="r" rtl="1"/>
            <a:r>
              <a:rPr lang="ar-SA" b="1"/>
              <a:t>الضمانات التي يمكن ان يقدمها العميل</a:t>
            </a:r>
            <a:endParaRPr lang="en-US"/>
          </a:p>
        </p:txBody>
      </p:sp>
    </p:spTree>
    <p:extLst>
      <p:ext uri="{BB962C8B-B14F-4D97-AF65-F5344CB8AC3E}">
        <p14:creationId xmlns:p14="http://schemas.microsoft.com/office/powerpoint/2010/main" val="42507694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24248" y="861124"/>
            <a:ext cx="10431887" cy="2308324"/>
          </a:xfrm>
          <a:prstGeom prst="rect">
            <a:avLst/>
          </a:prstGeom>
        </p:spPr>
        <p:txBody>
          <a:bodyPr wrap="square">
            <a:spAutoFit/>
          </a:bodyPr>
          <a:lstStyle/>
          <a:p>
            <a:pPr algn="r" rtl="1"/>
            <a:r>
              <a:rPr lang="ar-SA" b="1"/>
              <a:t>ووفقا لهذه المعلومات المبدئية يقوم مسؤول الائتمان بتقييم عناصر الموقف</a:t>
            </a:r>
            <a:endParaRPr lang="en-US"/>
          </a:p>
          <a:p>
            <a:pPr algn="r" rtl="1"/>
            <a:r>
              <a:rPr lang="ar-SA" b="1"/>
              <a:t>الائتماني للطلب الذي يرغب العميل في تقديمة للمصرف وهل يتفق مع الاطار العام للسياسة الائتمانية للمصرف او لا وفي كل الاحوال يجب ان يحصل على رضا العميل واحترامه وتقديره حتى لو كان قرار مسؤول الائتمان بعدم مناسبة الطلب مع السياسة الائتمانية المطلوبة</a:t>
            </a:r>
            <a:endParaRPr lang="en-US"/>
          </a:p>
          <a:p>
            <a:pPr algn="r" rtl="1"/>
            <a:r>
              <a:rPr lang="ar-SA" b="1"/>
              <a:t>2- مرحلة دراسة الطلب</a:t>
            </a:r>
            <a:endParaRPr lang="en-US"/>
          </a:p>
          <a:p>
            <a:pPr algn="r" rtl="1"/>
            <a:r>
              <a:rPr lang="ar-SA" b="1"/>
              <a:t>تهدف هذه المرحلة الى تقدير حجم المخاطر الائتمانية التي تتضمنها عملية التمويل الائتماني المطلوب تقديمها للعميل ومدى مناسبة هذه المخاطر للسياسة الائتمانية التي وضعها المصرف وبناء على هذه الدراسة تقرر صلاحية اعطاء الائتمان من عدمه، تنتهي هذه المرحلة اما برفض الطلب لعدم ملائمته أو صلاحيته اي بقبوله مع تحديد الشروط الائتمانية المتعين استيفائها من جانب كل من العميل وفرع المصرف حتى يتاح للعميل الاستفادة من التسهيل المطلوب</a:t>
            </a:r>
            <a:endParaRPr lang="en-US"/>
          </a:p>
        </p:txBody>
      </p:sp>
    </p:spTree>
    <p:extLst>
      <p:ext uri="{BB962C8B-B14F-4D97-AF65-F5344CB8AC3E}">
        <p14:creationId xmlns:p14="http://schemas.microsoft.com/office/powerpoint/2010/main" val="244355324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TotalTime>
  <Words>259</Words>
  <Application>Microsoft Office PowerPoint</Application>
  <PresentationFormat>Widescreen</PresentationFormat>
  <Paragraphs>14</Paragraphs>
  <Slides>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Arial</vt:lpstr>
      <vt:lpstr>Calibri</vt:lpstr>
      <vt:lpstr>Calibri Light</vt:lpstr>
      <vt:lpstr>Times New Roman</vt:lpstr>
      <vt:lpstr>Office Theme</vt:lpstr>
      <vt:lpstr>ادارة المخاطر المصرفية </vt:lpstr>
      <vt:lpstr>PowerPoint Presentation</vt:lpstr>
      <vt:lpstr>PowerPoint Presentation</vt:lpstr>
    </vt:vector>
  </TitlesOfParts>
  <Company>Microsoft (C)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ادارة المخاطر المصرفية</dc:title>
  <dc:creator>dr.mustapha</dc:creator>
  <cp:lastModifiedBy>dr.mustapha</cp:lastModifiedBy>
  <cp:revision>27</cp:revision>
  <dcterms:created xsi:type="dcterms:W3CDTF">2022-12-12T19:23:59Z</dcterms:created>
  <dcterms:modified xsi:type="dcterms:W3CDTF">2022-12-12T19:42:26Z</dcterms:modified>
</cp:coreProperties>
</file>