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3416320"/>
          </a:xfrm>
          <a:prstGeom prst="rect">
            <a:avLst/>
          </a:prstGeom>
        </p:spPr>
        <p:txBody>
          <a:bodyPr wrap="square">
            <a:spAutoFit/>
          </a:bodyPr>
          <a:lstStyle/>
          <a:p>
            <a:pPr algn="r"/>
            <a:r>
              <a:rPr lang="en-US" b="1"/>
              <a:t>Risk Measurement</a:t>
            </a:r>
            <a:r>
              <a:rPr lang="ar-SA" b="1"/>
              <a:t> 2- قياس درجة المخاطر </a:t>
            </a:r>
            <a:endParaRPr lang="en-US"/>
          </a:p>
          <a:p>
            <a:pPr algn="r"/>
            <a:r>
              <a:rPr lang="ar-SA" b="1"/>
              <a:t>ان الهدف من قياس المخاطر هو التحديد الرقمي للخسائر المتوقعة من كل أنواع المخاطر التي يتعرض لها المصرف. كما ان قياس المخاطر والإبلاغ عنها يزود متخذي القرار بالمعلومات اللازمة لتنفيذ القرارات ومراقبة النتائج لتخفيف تلك المخاطر قبل إقرار الاستراتيجيات وبعدها. وبما ان عملية إدارة المخاطر مستمرة، فان الإبلاغ والتغذية العكسية يمكن ان يستخدمان لتحسين النظام عند تعديل وتحسين الاستراتيجيات</a:t>
            </a:r>
            <a:endParaRPr lang="en-US"/>
          </a:p>
          <a:p>
            <a:pPr algn="r"/>
            <a:r>
              <a:rPr lang="en-US" b="1"/>
              <a:t> </a:t>
            </a:r>
            <a:endParaRPr lang="en-US"/>
          </a:p>
          <a:p>
            <a:pPr algn="r" rtl="1"/>
            <a:r>
              <a:rPr lang="ar-IQ" b="1"/>
              <a:t>3- تقييم المخاطر. </a:t>
            </a:r>
            <a:r>
              <a:rPr lang="en-US" b="1"/>
              <a:t>Risk Assessment</a:t>
            </a:r>
            <a:endParaRPr lang="en-US"/>
          </a:p>
          <a:p>
            <a:pPr algn="r" rtl="1"/>
            <a:r>
              <a:rPr lang="ar-IQ" b="1"/>
              <a:t>      هي عميلة تحليل وتقسيم المخاطر التي تم قياسها , ومن ثم تقدير أهمية المخاطر التي تم تحديدها وتقييمها , مع الأخذ بنظر الاعتبار ارجحية الحدوث والنتائج المحتملة لحدوث المخاطر باعتبار أن المخاطر ليس متساوية من حيث الإمكانية ونتائج حدوثها ,</a:t>
            </a:r>
            <a:endParaRPr lang="en-US"/>
          </a:p>
          <a:p>
            <a:pPr algn="r" rtl="1"/>
            <a:r>
              <a:rPr lang="ar-IQ" b="1"/>
              <a:t> وتصنف المخاطر استنادا لذلك إلى ثلاث مستويات هي ( عالية , متوسطة , واطئة ) </a:t>
            </a:r>
            <a:endParaRPr lang="en-US"/>
          </a:p>
          <a:p>
            <a:pPr algn="r" rtl="1"/>
            <a:r>
              <a:rPr lang="ar-IQ" b="1"/>
              <a:t>أو ( هامة , متوسطة , غير هامة ). ولغرض الوصول إلى تقييم أفضل للمخاطر فهناك من يصنفها إلى خمس مستويات , وهي على التوالي ( مؤكدة,محتملة,ممكنة,غير محتملة,نادرة) </a:t>
            </a:r>
            <a:endParaRPr lang="en-US"/>
          </a:p>
          <a:p>
            <a:pPr algn="r" rtl="1"/>
            <a:r>
              <a:rPr lang="ar-IQ" b="1"/>
              <a:t>و ( عالية جدا , عالية , متوسطة , واطئة , واطئة جدا )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416320"/>
          </a:xfrm>
          <a:prstGeom prst="rect">
            <a:avLst/>
          </a:prstGeom>
        </p:spPr>
        <p:txBody>
          <a:bodyPr wrap="square">
            <a:spAutoFit/>
          </a:bodyPr>
          <a:lstStyle/>
          <a:p>
            <a:pPr algn="r" rtl="1"/>
            <a:r>
              <a:rPr lang="ar-IQ" b="1"/>
              <a:t>4- الاستجابة للمخاطر أو السيطرة عليها .</a:t>
            </a:r>
            <a:endParaRPr lang="en-US"/>
          </a:p>
          <a:p>
            <a:pPr algn="r" rtl="1"/>
            <a:r>
              <a:rPr lang="ar-IQ" b="1"/>
              <a:t>أن الخطوة النهائية في عملية إدارة المخاطر هي السيطرة أو هي عملية اتخاذ القرار المناسب بشأن المخاطر أما بقبولها أو التامين عليها أو تخفيضها أو وضع إجراءات رقابية للوقاية منها ... الخ . وهذا يعني أن كافة المخاطر قد تمت الاستجابة لها من خلال وضع إجراءات وقائية مناسبة للحد منها . على أن من الجدير بالذكر أن النظام الدقيق للحد من المخاطر , يجب أن يسمح للإدارة بالتحكم في المخاطر التي يتعرض لها المصرف , أي وضع حدود للتحمل داخل المصرف . كما يتم التأكد على الحالات التي تتعدى المستويات التي تم تقديرها من قبل وان تحضا باهتمام الإدارة الفوري . ولغرض تسهيل التعامل مع المخاطر والتحكم بها يتم تصنيف المخاطر وفقا لما يلي :</a:t>
            </a:r>
            <a:endParaRPr lang="en-US"/>
          </a:p>
          <a:p>
            <a:pPr lvl="0" algn="r" rtl="1"/>
            <a:r>
              <a:rPr lang="ar-IQ" b="1"/>
              <a:t>المخاطر التي يجب تجنبها : وهي المخاطر الواقعة خارج قدرة المصرف على تحملها.</a:t>
            </a:r>
            <a:endParaRPr lang="en-US"/>
          </a:p>
          <a:p>
            <a:pPr lvl="0" algn="r" rtl="1"/>
            <a:r>
              <a:rPr lang="ar-IQ" b="1"/>
              <a:t>المخاطر التي يمكن أشراك أطراف أخرى في تحملها  : أي المخاطر التي يمكن تحويلها إلى المشاركين الآخرين عبر وسائل مجابه المخاطر المصرفية ويكون ذلك باستخدام إجراءات وتدابير محدد , مثل عمليات التحوط باستخدام المشتقات المالية , أو تكليف مؤسسات متخصصة للقيام بمهام محدد , كالتدقيق الداخلي , أو استخدام الأنظمة المعلوماتية وغيرها </a:t>
            </a:r>
            <a:endParaRPr lang="en-US"/>
          </a:p>
          <a:p>
            <a:pPr algn="r" rtl="1"/>
            <a:r>
              <a:rPr lang="ar-IQ" b="1"/>
              <a:t>جـ - مخاطر مقبولة يمكن تحملها : وهي المخاطر التي تكون ضمن قدرة المصرف على استيعابها أو تحملها والتعامل معها وفق معايير يحددها المصرف .</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288</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20</cp:revision>
  <dcterms:created xsi:type="dcterms:W3CDTF">2022-12-12T19:23:59Z</dcterms:created>
  <dcterms:modified xsi:type="dcterms:W3CDTF">2022-12-12T19:38:33Z</dcterms:modified>
</cp:coreProperties>
</file>