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667665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821974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2181868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988734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4241570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88519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C9DFF8BB-920D-4E14-B364-6E9BBD289EEC}" type="datetimeFigureOut">
              <a:rPr lang="ar-IQ" smtClean="0"/>
              <a:t>19/05/1444</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50308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C9DFF8BB-920D-4E14-B364-6E9BBD289EEC}" type="datetimeFigureOut">
              <a:rPr lang="ar-IQ" smtClean="0"/>
              <a:t>19/05/1444</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668083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DFF8BB-920D-4E14-B364-6E9BBD289EEC}" type="datetimeFigureOut">
              <a:rPr lang="ar-IQ" smtClean="0"/>
              <a:t>19/05/1444</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004975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758624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987169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DFF8BB-920D-4E14-B364-6E9BBD289EEC}" type="datetimeFigureOut">
              <a:rPr lang="ar-IQ" smtClean="0"/>
              <a:t>19/05/1444</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78BE83-CAFE-4BB8-800D-A67F4D7C48A8}" type="slidenum">
              <a:rPr lang="ar-IQ" smtClean="0"/>
              <a:t>‹#›</a:t>
            </a:fld>
            <a:endParaRPr lang="ar-IQ"/>
          </a:p>
        </p:txBody>
      </p:sp>
    </p:spTree>
    <p:extLst>
      <p:ext uri="{BB962C8B-B14F-4D97-AF65-F5344CB8AC3E}">
        <p14:creationId xmlns:p14="http://schemas.microsoft.com/office/powerpoint/2010/main" val="27583038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b="1" dirty="0"/>
              <a:t>ادارة المخاطر المصرفية </a:t>
            </a:r>
            <a:endParaRPr lang="ar-IQ" dirty="0"/>
          </a:p>
        </p:txBody>
      </p:sp>
      <p:sp>
        <p:nvSpPr>
          <p:cNvPr id="3" name="Subtitle 2"/>
          <p:cNvSpPr>
            <a:spLocks noGrp="1"/>
          </p:cNvSpPr>
          <p:nvPr>
            <p:ph type="subTitle" idx="1"/>
          </p:nvPr>
        </p:nvSpPr>
        <p:spPr>
          <a:xfrm>
            <a:off x="1524000" y="4198512"/>
            <a:ext cx="9144000" cy="1059287"/>
          </a:xfrm>
        </p:spPr>
        <p:txBody>
          <a:bodyPr>
            <a:normAutofit/>
          </a:bodyPr>
          <a:lstStyle/>
          <a:p>
            <a:r>
              <a:rPr lang="ar-IQ" sz="3200" dirty="0" smtClean="0"/>
              <a:t>د. احمد صبيح</a:t>
            </a:r>
            <a:endParaRPr lang="ar-IQ" sz="3200" dirty="0"/>
          </a:p>
        </p:txBody>
      </p:sp>
    </p:spTree>
    <p:extLst>
      <p:ext uri="{BB962C8B-B14F-4D97-AF65-F5344CB8AC3E}">
        <p14:creationId xmlns:p14="http://schemas.microsoft.com/office/powerpoint/2010/main" val="1292954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896686"/>
            <a:ext cx="10290219" cy="5632311"/>
          </a:xfrm>
          <a:prstGeom prst="rect">
            <a:avLst/>
          </a:prstGeom>
        </p:spPr>
        <p:txBody>
          <a:bodyPr wrap="square">
            <a:spAutoFit/>
          </a:bodyPr>
          <a:lstStyle/>
          <a:p>
            <a:pPr algn="r" rtl="1"/>
            <a:r>
              <a:rPr lang="ar-SA" sz="2400" b="1"/>
              <a:t>ويمكن استخدام مخاطر رأس المال كمؤشر لمعرفة الحد الذي يمكن القبول به أو الذي لايمكن تجاوزه في قيمة الموجودات قبل أن يلحق الضرر بالدائنين والمودعين، اذ تحر مخاطر رأس المال عن المدى الذي يمكن أن تتدنى اليه قيمة الموجودات1</a:t>
            </a:r>
            <a:endParaRPr lang="en-US" sz="2400"/>
          </a:p>
          <a:p>
            <a:pPr algn="r" rtl="1"/>
            <a:r>
              <a:rPr lang="ar-SA" sz="2400" b="1"/>
              <a:t> </a:t>
            </a:r>
            <a:endParaRPr lang="en-US" sz="2400"/>
          </a:p>
          <a:p>
            <a:pPr algn="r" rtl="1"/>
            <a:r>
              <a:rPr lang="ar-SA" sz="2400" b="1"/>
              <a:t>التغيرات في يتوقف دور المصارف في تطوير مناخ الاستثمار بشكل عام، على تقيم مايجري من حولها من متغيرات، والتعامل معها، وما يتطلب ذلك من تطوير لأنظمتها وإدارتها وإعادة هيكلتها، بما يتناسب مع التغيرات لتصبح مؤسسات قوية تتزايد قدرتها التنافسية، وتحقق معدلات نمو استطيع من خلالها مسايرة الحركة المستمرة النشاط المصرفي، ويقع على عاتق المصارف دورا كبيرا في تعلية المدخرات، ولاسيما المحلية منها، ولكن المهم هذا هو انتقال هذا العبة إلى إدارة قبل أن يكون الدالات التدني اثر في حقوق المودعين، وهذا رضي أن المصرف الذي تبلغ فيه السنة رأس المال إلى الموجودات (10%) مثلا يمكنه الحمل الخفاش في قيمة موجوداته بصورة أكبر بالمقارنة مع مصرف آخر تبلغ فيه نسبة رأس المال إلى الموجودات نسبة اقل باعتبار أن رأسمال المصرف أو حقوق الملكية استعملان الحماية الدانتين (المودعين بالدرجة الأولى ) ضد الصائر التي يتعرض لها، لذلك يمكن القول أن مقدار رأس المال اللازم لحماية الدانتين يرتبط بشكل او باخر لتوعية أو درجة المخاطرة التي يتضمنها توظيف الأموال في الموجودات.</a:t>
            </a:r>
            <a:endParaRPr lang="en-US" sz="2400"/>
          </a:p>
        </p:txBody>
      </p:sp>
    </p:spTree>
    <p:extLst>
      <p:ext uri="{BB962C8B-B14F-4D97-AF65-F5344CB8AC3E}">
        <p14:creationId xmlns:p14="http://schemas.microsoft.com/office/powerpoint/2010/main" val="4250769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4248" y="861124"/>
            <a:ext cx="10431887" cy="3539430"/>
          </a:xfrm>
          <a:prstGeom prst="rect">
            <a:avLst/>
          </a:prstGeom>
        </p:spPr>
        <p:txBody>
          <a:bodyPr wrap="square">
            <a:spAutoFit/>
          </a:bodyPr>
          <a:lstStyle/>
          <a:p>
            <a:pPr algn="r" rtl="1"/>
            <a:r>
              <a:rPr lang="ar-SA" sz="3200" b="1"/>
              <a:t>4. مخاطر الاستثمار </a:t>
            </a:r>
            <a:r>
              <a:rPr lang="en-US" sz="3200" b="1"/>
              <a:t>Investment Risk</a:t>
            </a:r>
            <a:endParaRPr lang="en-US" sz="3200"/>
          </a:p>
          <a:p>
            <a:pPr algn="r" rtl="1"/>
            <a:r>
              <a:rPr lang="ar-SA" sz="3200" b="1"/>
              <a:t> </a:t>
            </a:r>
            <a:endParaRPr lang="en-US" sz="3200"/>
          </a:p>
          <a:p>
            <a:pPr algn="r" rtl="1"/>
            <a:r>
              <a:rPr lang="ar-SA" sz="3200" b="1"/>
              <a:t>هذه الأموال، أي استثمارها يعرف الاستثمار المصرفي بأنه توظيف الأموال في أية أصول لااجال مختلفة، متوسطة أو طويلة بهدف تحقيق عائد، أما مخاطر الاستثمار فيقصد بها درجة تقلب العائد الحقيقي عن العائد المتوقع للأوراق المالية، والذي يعني مدى تكتب العائد المتوقع عنها اي هي المخاطر الناجمة عن احتمال انخفاض القيمة السوقية لاستثمارات المصرف بأقل من قيمتها</a:t>
            </a:r>
            <a:endParaRPr lang="en-US" sz="3200"/>
          </a:p>
        </p:txBody>
      </p:sp>
    </p:spTree>
    <p:extLst>
      <p:ext uri="{BB962C8B-B14F-4D97-AF65-F5344CB8AC3E}">
        <p14:creationId xmlns:p14="http://schemas.microsoft.com/office/powerpoint/2010/main" val="24435532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53</Words>
  <Application>Microsoft Office PowerPoint</Application>
  <PresentationFormat>Widescreen</PresentationFormat>
  <Paragraphs>8</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ادارة المخاطر المصرفية </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ادارة المخاطر المصرفية</dc:title>
  <dc:creator>dr.mustapha</dc:creator>
  <cp:lastModifiedBy>dr.mustapha</cp:lastModifiedBy>
  <cp:revision>9</cp:revision>
  <dcterms:created xsi:type="dcterms:W3CDTF">2022-12-12T19:23:59Z</dcterms:created>
  <dcterms:modified xsi:type="dcterms:W3CDTF">2022-12-12T19:30:50Z</dcterms:modified>
</cp:coreProperties>
</file>