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62" r:id="rId3"/>
    <p:sldId id="263" r:id="rId4"/>
    <p:sldId id="264" r:id="rId5"/>
    <p:sldId id="265" r:id="rId6"/>
    <p:sldId id="260" r:id="rId7"/>
    <p:sldId id="266" r:id="rId8"/>
    <p:sldId id="267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EF0B4-A25F-4934-B03D-603CCE7AEAC3}" type="datetimeFigureOut">
              <a:rPr lang="ar-IQ" smtClean="0"/>
              <a:pPr/>
              <a:t>11/03/1444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BC568-DE47-4934-BA2B-E7295BF57ED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فروق متسلسلات القوى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14634"/>
          </a:xfrm>
        </p:spPr>
        <p:txBody>
          <a:bodyPr>
            <a:normAutofit fontScale="92500" lnSpcReduction="10000"/>
          </a:bodyPr>
          <a:lstStyle/>
          <a:p>
            <a:r>
              <a:rPr lang="ar-IQ" dirty="0" smtClean="0">
                <a:solidFill>
                  <a:srgbClr val="92D050"/>
                </a:solidFill>
              </a:rPr>
              <a:t>التحليل العددي </a:t>
            </a:r>
          </a:p>
          <a:p>
            <a:r>
              <a:rPr lang="ar-IQ" dirty="0" smtClean="0">
                <a:solidFill>
                  <a:srgbClr val="92D050"/>
                </a:solidFill>
              </a:rPr>
              <a:t>المرحلة الثالثة /قسم الاحصاء</a:t>
            </a:r>
          </a:p>
          <a:p>
            <a:r>
              <a:rPr lang="ar-IQ" dirty="0" smtClean="0">
                <a:solidFill>
                  <a:srgbClr val="92D050"/>
                </a:solidFill>
              </a:rPr>
              <a:t>للدراسة الصباحية </a:t>
            </a:r>
          </a:p>
          <a:p>
            <a:r>
              <a:rPr lang="ar-IQ" dirty="0" smtClean="0">
                <a:solidFill>
                  <a:srgbClr val="92D050"/>
                </a:solidFill>
              </a:rPr>
              <a:t>أ.م. نبأ نعيم </a:t>
            </a:r>
            <a:r>
              <a:rPr lang="ar-IQ" dirty="0" smtClean="0">
                <a:solidFill>
                  <a:srgbClr val="92D050"/>
                </a:solidFill>
              </a:rPr>
              <a:t>مهدي</a:t>
            </a:r>
          </a:p>
          <a:p>
            <a:r>
              <a:rPr lang="ar-IQ" smtClean="0">
                <a:solidFill>
                  <a:srgbClr val="92D050"/>
                </a:solidFill>
              </a:rPr>
              <a:t>للعام الدراسي 2021-2022</a:t>
            </a:r>
            <a:endParaRPr lang="ar-IQ" dirty="0" smtClean="0">
              <a:solidFill>
                <a:srgbClr val="92D050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فروق متسلسلات القوى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لتكن لدينا متسلسلات القوى من الدرجة </a:t>
            </a:r>
            <a:r>
              <a:rPr lang="en-US" dirty="0" smtClean="0"/>
              <a:t>n</a:t>
            </a:r>
            <a:r>
              <a:rPr lang="ar-IQ" dirty="0" smtClean="0"/>
              <a:t>: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وبأخذ الفروق لها تصبح:</a:t>
            </a:r>
          </a:p>
          <a:p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1670" y="2500306"/>
          <a:ext cx="4989046" cy="477840"/>
        </p:xfrm>
        <a:graphic>
          <a:graphicData uri="http://schemas.openxmlformats.org/presentationml/2006/ole">
            <p:oleObj spid="_x0000_s18434" name="Equation" r:id="rId3" imgW="2323800" imgH="241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70013" y="4000500"/>
          <a:ext cx="5910262" cy="527050"/>
        </p:xfrm>
        <a:graphic>
          <a:graphicData uri="http://schemas.openxmlformats.org/presentationml/2006/ole">
            <p:oleObj spid="_x0000_s18435" name="Equation" r:id="rId4" imgW="2705040" imgH="241200" progId="Equation.3">
              <p:embed/>
            </p:oleObj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النظريات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ar-IQ" dirty="0" smtClean="0">
                <a:solidFill>
                  <a:srgbClr val="FF0000"/>
                </a:solidFill>
              </a:rPr>
              <a:t>النظرية الاولى:</a:t>
            </a:r>
          </a:p>
          <a:p>
            <a:pPr>
              <a:buNone/>
            </a:pP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IQ" dirty="0" smtClean="0"/>
              <a:t>إن الفروق من المرتبة</a:t>
            </a:r>
            <a:r>
              <a:rPr lang="en-US" dirty="0" smtClean="0"/>
              <a:t> n </a:t>
            </a:r>
            <a:r>
              <a:rPr lang="ar-IQ" dirty="0" smtClean="0"/>
              <a:t> لمتسلسلة القوى          من الدرجة </a:t>
            </a:r>
            <a:r>
              <a:rPr lang="en-US" dirty="0" smtClean="0"/>
              <a:t>n </a:t>
            </a:r>
            <a:r>
              <a:rPr lang="ar-IQ" dirty="0" smtClean="0"/>
              <a:t> ثابت ويساوي:</a:t>
            </a:r>
          </a:p>
          <a:p>
            <a:pPr>
              <a:buNone/>
            </a:pPr>
            <a:endParaRPr lang="ar-IQ" dirty="0" smtClean="0"/>
          </a:p>
          <a:p>
            <a:pPr>
              <a:buFont typeface="Courier New" pitchFamily="49" charset="0"/>
              <a:buChar char="o"/>
            </a:pPr>
            <a:r>
              <a:rPr lang="ar-IQ" dirty="0" smtClean="0">
                <a:solidFill>
                  <a:srgbClr val="FF0000"/>
                </a:solidFill>
              </a:rPr>
              <a:t> النظرية الثانية:</a:t>
            </a:r>
          </a:p>
          <a:p>
            <a:pPr>
              <a:buNone/>
            </a:pPr>
            <a:r>
              <a:rPr lang="ar-IQ" dirty="0" smtClean="0"/>
              <a:t>مجموع قيم الفروق لأي عمود في جدول الفروق يساوي الفرق بين القيمتين الأولى والأخيرة للعمود الذي يسبقه: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43174" y="2143116"/>
          <a:ext cx="713584" cy="442914"/>
        </p:xfrm>
        <a:graphic>
          <a:graphicData uri="http://schemas.openxmlformats.org/presentationml/2006/ole">
            <p:oleObj spid="_x0000_s19458" name="Equation" r:id="rId3" imgW="3682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3174" y="2982077"/>
          <a:ext cx="2449526" cy="567573"/>
        </p:xfrm>
        <a:graphic>
          <a:graphicData uri="http://schemas.openxmlformats.org/presentationml/2006/ole">
            <p:oleObj spid="_x0000_s19459" name="Equation" r:id="rId4" imgW="104112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11131" y="5214950"/>
          <a:ext cx="3391099" cy="860428"/>
        </p:xfrm>
        <a:graphic>
          <a:graphicData uri="http://schemas.openxmlformats.org/presentationml/2006/ole">
            <p:oleObj spid="_x0000_s19460" name="Equation" r:id="rId5" imgW="1701720" imgH="431640" progId="Equation.3">
              <p:embed/>
            </p:oleObj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مثال1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r>
              <a:rPr lang="ar-IQ" sz="2800" dirty="0" smtClean="0">
                <a:cs typeface="+mj-cs"/>
              </a:rPr>
              <a:t>أحسب الفروق الثالثة لمتسلسلة القوى</a:t>
            </a:r>
          </a:p>
          <a:p>
            <a:endParaRPr lang="ar-IQ" dirty="0" smtClean="0">
              <a:cs typeface="+mj-cs"/>
            </a:endParaRPr>
          </a:p>
          <a:p>
            <a:endParaRPr lang="ar-IQ" dirty="0" smtClean="0">
              <a:cs typeface="+mj-cs"/>
            </a:endParaRPr>
          </a:p>
          <a:p>
            <a:pPr>
              <a:buNone/>
            </a:pPr>
            <a:r>
              <a:rPr lang="ar-IQ" dirty="0" smtClean="0">
                <a:cs typeface="+mj-cs"/>
              </a:rPr>
              <a:t>  </a:t>
            </a:r>
            <a:r>
              <a:rPr lang="ar-IQ" sz="2800" dirty="0" smtClean="0">
                <a:cs typeface="+mj-cs"/>
              </a:rPr>
              <a:t>عندما </a:t>
            </a:r>
            <a:r>
              <a:rPr lang="en-US" sz="2800" dirty="0" smtClean="0">
                <a:cs typeface="+mj-cs"/>
              </a:rPr>
              <a:t>h=2</a:t>
            </a:r>
            <a:r>
              <a:rPr lang="ar-IQ" sz="2800" dirty="0" smtClean="0">
                <a:cs typeface="+mj-cs"/>
              </a:rPr>
              <a:t> ،ثم تحقق من النظرية الثانية.</a:t>
            </a:r>
          </a:p>
          <a:p>
            <a:pPr>
              <a:buNone/>
            </a:pPr>
            <a:r>
              <a:rPr lang="ar-IQ" dirty="0" smtClean="0">
                <a:solidFill>
                  <a:srgbClr val="FF0000"/>
                </a:solidFill>
                <a:cs typeface="+mj-cs"/>
              </a:rPr>
              <a:t> الحل </a:t>
            </a:r>
          </a:p>
          <a:p>
            <a:pPr>
              <a:buNone/>
            </a:pPr>
            <a:r>
              <a:rPr lang="ar-IQ" sz="2800" dirty="0" smtClean="0">
                <a:cs typeface="+mj-cs"/>
              </a:rPr>
              <a:t>بالاعتماد على النظرية الاولى نحصل على التالي:</a:t>
            </a:r>
          </a:p>
          <a:p>
            <a:pPr>
              <a:buNone/>
            </a:pPr>
            <a:endParaRPr lang="ar-IQ" dirty="0" smtClean="0">
              <a:cs typeface="+mj-cs"/>
            </a:endParaRPr>
          </a:p>
          <a:p>
            <a:pPr>
              <a:buNone/>
            </a:pPr>
            <a:endParaRPr lang="ar-IQ" dirty="0" smtClean="0">
              <a:cs typeface="+mj-cs"/>
            </a:endParaRPr>
          </a:p>
          <a:p>
            <a:pPr>
              <a:buNone/>
            </a:pPr>
            <a:endParaRPr lang="ar-IQ" dirty="0" smtClean="0">
              <a:cs typeface="+mj-cs"/>
            </a:endParaRPr>
          </a:p>
          <a:p>
            <a:pPr>
              <a:buNone/>
            </a:pPr>
            <a:endParaRPr lang="ar-IQ" dirty="0" smtClean="0">
              <a:solidFill>
                <a:srgbClr val="FF0000"/>
              </a:solidFill>
              <a:cs typeface="+mj-cs"/>
            </a:endParaRPr>
          </a:p>
          <a:p>
            <a:pPr>
              <a:buNone/>
            </a:pPr>
            <a:endParaRPr lang="ar-IQ" dirty="0" smtClean="0">
              <a:cs typeface="+mj-cs"/>
            </a:endParaRPr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00298" y="2285992"/>
          <a:ext cx="3364934" cy="620716"/>
        </p:xfrm>
        <a:graphic>
          <a:graphicData uri="http://schemas.openxmlformats.org/presentationml/2006/ole">
            <p:oleObj spid="_x0000_s20482" name="Equation" r:id="rId3" imgW="130788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20850" y="4929188"/>
          <a:ext cx="3246438" cy="1308100"/>
        </p:xfrm>
        <a:graphic>
          <a:graphicData uri="http://schemas.openxmlformats.org/presentationml/2006/ole">
            <p:oleObj spid="_x0000_s20485" name="Equation" r:id="rId4" imgW="1828800" imgH="736560" progId="Equation.3">
              <p:embed/>
            </p:oleObj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التحقق من النظرية الثانية</a:t>
            </a:r>
            <a:endParaRPr lang="ar-IQ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Yi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Xi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360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592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414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952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1366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86248" y="1571612"/>
          <a:ext cx="455614" cy="431634"/>
        </p:xfrm>
        <a:graphic>
          <a:graphicData uri="http://schemas.openxmlformats.org/presentationml/2006/ole">
            <p:oleObj spid="_x0000_s21506" name="Equation" r:id="rId3" imgW="24120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1571612"/>
          <a:ext cx="506414" cy="418342"/>
        </p:xfrm>
        <a:graphic>
          <a:graphicData uri="http://schemas.openxmlformats.org/presentationml/2006/ole">
            <p:oleObj spid="_x0000_s21507" name="Equation" r:id="rId4" imgW="29196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29520" y="1596460"/>
          <a:ext cx="434976" cy="359328"/>
        </p:xfrm>
        <a:graphic>
          <a:graphicData uri="http://schemas.openxmlformats.org/presentationml/2006/ole">
            <p:oleObj spid="_x0000_s21508" name="Equation" r:id="rId5" imgW="291960" imgH="241200" progId="Equation.3">
              <p:embed/>
            </p:oleObj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توضيح النظرية الثانية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مجموع العمودالثاني الذي يمثل الفرق الثاني يساوي </a:t>
            </a:r>
            <a:r>
              <a:rPr lang="en-US" dirty="0" smtClean="0"/>
              <a:t>896</a:t>
            </a:r>
            <a:r>
              <a:rPr lang="ar-IQ" dirty="0" smtClean="0"/>
              <a:t> وان الفرق بين القيمتين الاولى والاخيرة من العمود الاول تساوي </a:t>
            </a:r>
          </a:p>
          <a:p>
            <a:r>
              <a:rPr lang="en-US" dirty="0" smtClean="0"/>
              <a:t>952-56=896                           </a:t>
            </a:r>
          </a:p>
          <a:p>
            <a:r>
              <a:rPr lang="ar-IQ" dirty="0" smtClean="0"/>
              <a:t>مجموع العمود الثالث الذي يمثل الفرق الثالث يساوي </a:t>
            </a:r>
            <a:r>
              <a:rPr lang="en-US" dirty="0" smtClean="0"/>
              <a:t>288</a:t>
            </a:r>
            <a:r>
              <a:rPr lang="ar-IQ" dirty="0" smtClean="0"/>
              <a:t> وان الفرق بين القيمتين الاولى والاخيرة من العمود الثاني تساوي </a:t>
            </a:r>
          </a:p>
          <a:p>
            <a:r>
              <a:rPr lang="en-US" dirty="0" smtClean="0"/>
              <a:t>592-304=288          </a:t>
            </a:r>
          </a:p>
          <a:p>
            <a:r>
              <a:rPr lang="ar-IQ" dirty="0" smtClean="0"/>
              <a:t>وهذا يؤكد صحة النظرية الثانية</a:t>
            </a:r>
            <a:endParaRPr lang="ar-IQ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مثال 2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357826"/>
          </a:xfrm>
        </p:spPr>
        <p:txBody>
          <a:bodyPr/>
          <a:lstStyle/>
          <a:p>
            <a:r>
              <a:rPr lang="ar-IQ" dirty="0" smtClean="0"/>
              <a:t>إحسب الفروق الأمامية لمتسلسلة القوى</a:t>
            </a:r>
          </a:p>
          <a:p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عندما                       ثم تحقق من النظرية الثانية.</a:t>
            </a:r>
          </a:p>
          <a:p>
            <a:pPr>
              <a:buNone/>
            </a:pPr>
            <a:r>
              <a:rPr lang="ar-IQ" dirty="0" smtClean="0">
                <a:solidFill>
                  <a:srgbClr val="FF0000"/>
                </a:solidFill>
              </a:rPr>
              <a:t>الحل </a:t>
            </a:r>
          </a:p>
          <a:p>
            <a:pPr>
              <a:buNone/>
            </a:pPr>
            <a:r>
              <a:rPr lang="ar-IQ" dirty="0" smtClean="0"/>
              <a:t>حسب النظرية الأولى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43042" y="2285992"/>
          <a:ext cx="4543452" cy="757242"/>
        </p:xfrm>
        <a:graphic>
          <a:graphicData uri="http://schemas.openxmlformats.org/presentationml/2006/ole">
            <p:oleObj spid="_x0000_s22530" name="Equation" r:id="rId3" imgW="137160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28662" y="4857760"/>
          <a:ext cx="4881034" cy="1665294"/>
        </p:xfrm>
        <a:graphic>
          <a:graphicData uri="http://schemas.openxmlformats.org/presentationml/2006/ole">
            <p:oleObj spid="_x0000_s22531" name="Equation" r:id="rId4" imgW="2158920" imgH="7365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857884" y="3357562"/>
          <a:ext cx="1722443" cy="442914"/>
        </p:xfrm>
        <a:graphic>
          <a:graphicData uri="http://schemas.openxmlformats.org/presentationml/2006/ole">
            <p:oleObj spid="_x0000_s22532" name="Equation" r:id="rId5" imgW="888840" imgH="228600" progId="Equation.3">
              <p:embed/>
            </p:oleObj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التحقق من النظرية الثانية </a:t>
            </a:r>
            <a:endParaRPr lang="ar-IQ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3049"/>
          <a:ext cx="8229600" cy="3703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2799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Yi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Xi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728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1728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804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1152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2456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870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2880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3260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5336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4130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8596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12726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43306" y="1643050"/>
          <a:ext cx="384176" cy="363956"/>
        </p:xfrm>
        <a:graphic>
          <a:graphicData uri="http://schemas.openxmlformats.org/presentationml/2006/ole">
            <p:oleObj spid="_x0000_s23554" name="Equation" r:id="rId3" imgW="24120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00628" y="1643050"/>
          <a:ext cx="506414" cy="418342"/>
        </p:xfrm>
        <a:graphic>
          <a:graphicData uri="http://schemas.openxmlformats.org/presentationml/2006/ole">
            <p:oleObj spid="_x0000_s23556" name="Equation" r:id="rId4" imgW="291960" imgH="2412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256433" y="1643050"/>
          <a:ext cx="465055" cy="384176"/>
        </p:xfrm>
        <a:graphic>
          <a:graphicData uri="http://schemas.openxmlformats.org/presentationml/2006/ole">
            <p:oleObj spid="_x0000_s23557" name="Equation" r:id="rId5" imgW="291960" imgH="241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715272" y="1571612"/>
          <a:ext cx="434976" cy="359328"/>
        </p:xfrm>
        <a:graphic>
          <a:graphicData uri="http://schemas.openxmlformats.org/presentationml/2006/ole">
            <p:oleObj spid="_x0000_s23558" name="Equation" r:id="rId6" imgW="291960" imgH="241200" progId="Equation.3">
              <p:embed/>
            </p:oleObj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216</Words>
  <Application>Microsoft Office PowerPoint</Application>
  <PresentationFormat>On-screen Show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فروق متسلسلات القوى</vt:lpstr>
      <vt:lpstr>فروق متسلسلات القوى</vt:lpstr>
      <vt:lpstr>النظريات</vt:lpstr>
      <vt:lpstr>مثال1</vt:lpstr>
      <vt:lpstr>التحقق من النظرية الثانية</vt:lpstr>
      <vt:lpstr>توضيح النظرية الثانية</vt:lpstr>
      <vt:lpstr>مثال 2</vt:lpstr>
      <vt:lpstr>التحقق من النظرية الثانية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فروق متسلسلات القوى</dc:title>
  <dc:creator>DELL</dc:creator>
  <cp:lastModifiedBy>DELL</cp:lastModifiedBy>
  <cp:revision>24</cp:revision>
  <dcterms:created xsi:type="dcterms:W3CDTF">2020-03-14T21:39:26Z</dcterms:created>
  <dcterms:modified xsi:type="dcterms:W3CDTF">2022-10-06T05:54:02Z</dcterms:modified>
</cp:coreProperties>
</file>