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941" autoAdjust="0"/>
  </p:normalViewPr>
  <p:slideViewPr>
    <p:cSldViewPr>
      <p:cViewPr>
        <p:scale>
          <a:sx n="75" d="100"/>
          <a:sy n="75" d="100"/>
        </p:scale>
        <p:origin x="-10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C6A25B-99F7-4356-BADE-7B0F11E47657}" type="datetimeFigureOut">
              <a:rPr lang="en-US" smtClean="0"/>
              <a:t>12/30/2021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F8C52D-397F-4A50-84A7-F0165DEDC841}" type="slidenum">
              <a:rPr lang="en-US" smtClean="0"/>
              <a:t>‹#›</a:t>
            </a:fld>
            <a:endParaRPr lang="en-US"/>
          </a:p>
        </p:txBody>
      </p:sp>
    </p:spTree>
    <p:extLst>
      <p:ext uri="{BB962C8B-B14F-4D97-AF65-F5344CB8AC3E}">
        <p14:creationId xmlns:p14="http://schemas.microsoft.com/office/powerpoint/2010/main" val="558872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F8C52D-397F-4A50-84A7-F0165DEDC841}" type="slidenum">
              <a:rPr lang="en-US" smtClean="0"/>
              <a:t>11</a:t>
            </a:fld>
            <a:endParaRPr lang="en-US"/>
          </a:p>
        </p:txBody>
      </p:sp>
    </p:spTree>
    <p:extLst>
      <p:ext uri="{BB962C8B-B14F-4D97-AF65-F5344CB8AC3E}">
        <p14:creationId xmlns:p14="http://schemas.microsoft.com/office/powerpoint/2010/main" val="54306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D93BC6-3A6C-4B11-9024-19AA7F06FE18}"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D93BC6-3A6C-4B11-9024-19AA7F06FE18}"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D93BC6-3A6C-4B11-9024-19AA7F06FE18}"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D93BC6-3A6C-4B11-9024-19AA7F06FE18}"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CD93BC6-3A6C-4B11-9024-19AA7F06FE18}"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D93BC6-3A6C-4B11-9024-19AA7F06FE18}"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23456-6AD2-4A8E-AF03-568750559DE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D93BC6-3A6C-4B11-9024-19AA7F06FE18}"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D93BC6-3A6C-4B11-9024-19AA7F06FE18}"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93BC6-3A6C-4B11-9024-19AA7F06FE18}"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CD93BC6-3A6C-4B11-9024-19AA7F06FE18}" type="datetimeFigureOut">
              <a:rPr lang="en-US" smtClean="0"/>
              <a:t>12/30/2021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7423456-6AD2-4A8E-AF03-568750559DE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D93BC6-3A6C-4B11-9024-19AA7F06FE18}"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423456-6AD2-4A8E-AF03-568750559DE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CD93BC6-3A6C-4B11-9024-19AA7F06FE18}" type="datetimeFigureOut">
              <a:rPr lang="en-US" smtClean="0"/>
              <a:t>12/30/2021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7423456-6AD2-4A8E-AF03-568750559DE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19400" y="4114800"/>
            <a:ext cx="2895600" cy="1323439"/>
          </a:xfrm>
          <a:prstGeom prst="rect">
            <a:avLst/>
          </a:prstGeom>
          <a:noFill/>
        </p:spPr>
        <p:txBody>
          <a:bodyPr wrap="square" rtlCol="0">
            <a:spAutoFit/>
          </a:bodyPr>
          <a:lstStyle/>
          <a:p>
            <a:pPr algn="ctr"/>
            <a:r>
              <a:rPr lang="ar-IQ" sz="2000" b="1" dirty="0" err="1" smtClean="0">
                <a:latin typeface="Simplified Arabic" panose="02020603050405020304" pitchFamily="18" charset="-78"/>
                <a:cs typeface="Simplified Arabic" panose="02020603050405020304" pitchFamily="18" charset="-78"/>
              </a:rPr>
              <a:t>م.د</a:t>
            </a:r>
            <a:r>
              <a:rPr lang="ar-IQ" sz="2000" b="1" dirty="0" smtClean="0">
                <a:latin typeface="Simplified Arabic" panose="02020603050405020304" pitchFamily="18" charset="-78"/>
                <a:cs typeface="Simplified Arabic" panose="02020603050405020304" pitchFamily="18" charset="-78"/>
              </a:rPr>
              <a:t>. عواطف جلوب محسن</a:t>
            </a:r>
          </a:p>
          <a:p>
            <a:pPr algn="ctr"/>
            <a:r>
              <a:rPr lang="ar-IQ" sz="2000" b="1" dirty="0" smtClean="0">
                <a:latin typeface="Simplified Arabic" panose="02020603050405020304" pitchFamily="18" charset="-78"/>
                <a:cs typeface="Simplified Arabic" panose="02020603050405020304" pitchFamily="18" charset="-78"/>
              </a:rPr>
              <a:t>قسم العلوم المالية والمصرفية </a:t>
            </a:r>
          </a:p>
          <a:p>
            <a:pPr algn="ctr"/>
            <a:r>
              <a:rPr lang="ar-IQ" sz="2000" b="1" dirty="0" smtClean="0">
                <a:latin typeface="Simplified Arabic" panose="02020603050405020304" pitchFamily="18" charset="-78"/>
                <a:cs typeface="Simplified Arabic" panose="02020603050405020304" pitchFamily="18" charset="-78"/>
              </a:rPr>
              <a:t>كلية الادارة والاقتصاد </a:t>
            </a:r>
          </a:p>
          <a:p>
            <a:pPr algn="ctr"/>
            <a:r>
              <a:rPr lang="ar-IQ" sz="2000" b="1" dirty="0" smtClean="0">
                <a:latin typeface="Simplified Arabic" panose="02020603050405020304" pitchFamily="18" charset="-78"/>
                <a:cs typeface="Simplified Arabic" panose="02020603050405020304" pitchFamily="18" charset="-78"/>
              </a:rPr>
              <a:t>الجامعة المستنصرية</a:t>
            </a:r>
            <a:endParaRPr lang="en-US" sz="2000" b="1" dirty="0">
              <a:latin typeface="Simplified Arabic" panose="02020603050405020304" pitchFamily="18" charset="-78"/>
              <a:cs typeface="Simplified Arabic" panose="02020603050405020304" pitchFamily="18" charset="-78"/>
            </a:endParaRPr>
          </a:p>
        </p:txBody>
      </p:sp>
      <p:sp>
        <p:nvSpPr>
          <p:cNvPr id="2" name="TextBox 1"/>
          <p:cNvSpPr txBox="1"/>
          <p:nvPr/>
        </p:nvSpPr>
        <p:spPr>
          <a:xfrm>
            <a:off x="152400" y="498901"/>
            <a:ext cx="6934200" cy="830997"/>
          </a:xfrm>
          <a:prstGeom prst="rect">
            <a:avLst/>
          </a:prstGeom>
          <a:noFill/>
        </p:spPr>
        <p:txBody>
          <a:bodyPr wrap="square" rtlCol="0">
            <a:spAutoFit/>
          </a:bodyPr>
          <a:lstStyle/>
          <a:p>
            <a:pPr algn="ctr"/>
            <a:r>
              <a:rPr lang="ar-IQ" sz="2400" b="1" dirty="0" smtClean="0">
                <a:latin typeface="Simplified Arabic" panose="02020603050405020304" pitchFamily="18" charset="-78"/>
                <a:cs typeface="Simplified Arabic" panose="02020603050405020304" pitchFamily="18" charset="-78"/>
              </a:rPr>
              <a:t>ضوابط ادارة المخاطر في المصارف الاسلامية – التعليمات الصادرة من البنك المركزي العراقي - 2018</a:t>
            </a:r>
            <a:endParaRPr lang="en-US" sz="24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78729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839200" cy="4524315"/>
          </a:xfrm>
          <a:prstGeom prst="rect">
            <a:avLst/>
          </a:prstGeom>
        </p:spPr>
        <p:txBody>
          <a:bodyPr wrap="square">
            <a:spAutoFit/>
          </a:bodyPr>
          <a:lstStyle/>
          <a:p>
            <a:pPr algn="r"/>
            <a:r>
              <a:rPr lang="ar-IQ" b="1" dirty="0" smtClean="0"/>
              <a:t>الاجراءات الاساسية لإدارة مخاطر الائتمان في </a:t>
            </a:r>
            <a:r>
              <a:rPr lang="ar-IQ" b="1" dirty="0"/>
              <a:t>المصارف </a:t>
            </a:r>
            <a:r>
              <a:rPr lang="ar-IQ" b="1" dirty="0" smtClean="0"/>
              <a:t>الاسلامية لتصنيف </a:t>
            </a:r>
            <a:r>
              <a:rPr lang="ar-IQ" b="1" dirty="0"/>
              <a:t>مخاطر</a:t>
            </a:r>
          </a:p>
          <a:p>
            <a:pPr algn="r"/>
            <a:r>
              <a:rPr lang="ar-IQ" dirty="0"/>
              <a:t>11.1 تقييم أداء كل من الممولين والموردين والمضاربين والمشاركين </a:t>
            </a:r>
            <a:r>
              <a:rPr lang="ar-IQ" dirty="0" smtClean="0"/>
              <a:t>وفقا لتصنيف مخاطر معد مسبقا </a:t>
            </a:r>
            <a:r>
              <a:rPr lang="ar-IQ" dirty="0" err="1" smtClean="0"/>
              <a:t>ماخوذ</a:t>
            </a:r>
            <a:r>
              <a:rPr lang="ar-IQ" dirty="0" smtClean="0"/>
              <a:t> بنظر الاعتبار عدم </a:t>
            </a:r>
            <a:r>
              <a:rPr lang="ar-IQ" dirty="0"/>
              <a:t>وفاء أحد </a:t>
            </a:r>
            <a:r>
              <a:rPr lang="ar-IQ" dirty="0" smtClean="0"/>
              <a:t>الاطراف من خلال التأخر </a:t>
            </a:r>
            <a:r>
              <a:rPr lang="ar-IQ" dirty="0"/>
              <a:t>أو عدم السداد في </a:t>
            </a:r>
            <a:r>
              <a:rPr lang="ar-IQ" dirty="0" smtClean="0"/>
              <a:t>ًالمرابحة</a:t>
            </a:r>
            <a:r>
              <a:rPr lang="ar-IQ" dirty="0"/>
              <a:t>، أو عدم تسليم الموجود موضوع عقد السلم أو </a:t>
            </a:r>
            <a:r>
              <a:rPr lang="ar-IQ" dirty="0" err="1" smtClean="0"/>
              <a:t>الاستصناع</a:t>
            </a:r>
            <a:r>
              <a:rPr lang="ar-IQ" dirty="0" smtClean="0"/>
              <a:t> الموازي.</a:t>
            </a:r>
            <a:endParaRPr lang="ar-IQ" dirty="0"/>
          </a:p>
          <a:p>
            <a:pPr algn="r"/>
            <a:r>
              <a:rPr lang="ar-IQ" dirty="0"/>
              <a:t>11.2 تقييم مخاطر </a:t>
            </a:r>
            <a:r>
              <a:rPr lang="ar-IQ" dirty="0" smtClean="0"/>
              <a:t>الائتمان بشكل مستقل </a:t>
            </a:r>
            <a:r>
              <a:rPr lang="ar-IQ" b="1" dirty="0" smtClean="0"/>
              <a:t>( كل </a:t>
            </a:r>
            <a:r>
              <a:rPr lang="ar-IQ" b="1" dirty="0"/>
              <a:t>أداة تمويل </a:t>
            </a:r>
            <a:r>
              <a:rPr lang="ar-IQ" b="1" dirty="0" smtClean="0"/>
              <a:t>اسلامي على حدى) </a:t>
            </a:r>
            <a:r>
              <a:rPr lang="ar-IQ" dirty="0" smtClean="0"/>
              <a:t>نظرا للخصائص الفريدة </a:t>
            </a:r>
            <a:r>
              <a:rPr lang="ar-IQ" dirty="0"/>
              <a:t>لكل أداة من أدوات التمويل مثل الطبيعة غير الملزمة لبعض العقود، وبما يسهل </a:t>
            </a:r>
            <a:r>
              <a:rPr lang="ar-IQ" dirty="0" smtClean="0"/>
              <a:t>عمل التدقيق </a:t>
            </a:r>
            <a:r>
              <a:rPr lang="ar-IQ" dirty="0"/>
              <a:t>الشرعي أيضاً.</a:t>
            </a:r>
          </a:p>
          <a:p>
            <a:pPr algn="r"/>
            <a:r>
              <a:rPr lang="ar-IQ" dirty="0"/>
              <a:t>11.3 تحديد المخاطر التي تؤدي إلى نشوء مخاطر </a:t>
            </a:r>
            <a:r>
              <a:rPr lang="ar-IQ" dirty="0" smtClean="0"/>
              <a:t>الائتمان كمخاطر </a:t>
            </a:r>
            <a:r>
              <a:rPr lang="ar-IQ" dirty="0"/>
              <a:t>السوق المتأصلة في </a:t>
            </a:r>
            <a:r>
              <a:rPr lang="ar-IQ" dirty="0" smtClean="0"/>
              <a:t>عقد المرابحة</a:t>
            </a:r>
            <a:r>
              <a:rPr lang="ar-IQ" dirty="0"/>
              <a:t>، أو تحول رأس المال المستثمر في عقد المشاركة أو المضاربة إلى دين في حالة </a:t>
            </a:r>
            <a:r>
              <a:rPr lang="ar-IQ" dirty="0" smtClean="0"/>
              <a:t>ثبوت إهمال </a:t>
            </a:r>
            <a:r>
              <a:rPr lang="ar-IQ" dirty="0"/>
              <a:t>أو سوء تصرف المضارب أو الشريك الذي يدير مشروع المشاركة.</a:t>
            </a:r>
          </a:p>
          <a:p>
            <a:pPr algn="r"/>
            <a:r>
              <a:rPr lang="ar-IQ" dirty="0"/>
              <a:t>11.4 في حالة عدم السداد يحظر على المصارف </a:t>
            </a:r>
            <a:r>
              <a:rPr lang="ar-IQ" dirty="0" smtClean="0"/>
              <a:t>الاسلامية فرض </a:t>
            </a:r>
            <a:r>
              <a:rPr lang="ar-IQ" dirty="0"/>
              <a:t>أي غرامة </a:t>
            </a:r>
            <a:r>
              <a:rPr lang="ar-IQ" dirty="0" smtClean="0"/>
              <a:t>الا في حالة المماطلة </a:t>
            </a:r>
            <a:r>
              <a:rPr lang="ar-IQ" dirty="0"/>
              <a:t>وفي حالة فرض </a:t>
            </a:r>
            <a:endParaRPr lang="ar-IQ" dirty="0" smtClean="0"/>
          </a:p>
          <a:p>
            <a:pPr algn="r"/>
            <a:r>
              <a:rPr lang="ar-IQ" dirty="0" smtClean="0"/>
              <a:t>الغرامة </a:t>
            </a:r>
            <a:r>
              <a:rPr lang="ar-IQ" dirty="0"/>
              <a:t>يجب على المصرف </a:t>
            </a:r>
            <a:r>
              <a:rPr lang="ar-IQ" dirty="0" smtClean="0"/>
              <a:t>الاسلامي التبرع </a:t>
            </a:r>
            <a:r>
              <a:rPr lang="ar-IQ" dirty="0"/>
              <a:t>بمبلغ الغرامة </a:t>
            </a:r>
            <a:r>
              <a:rPr lang="ar-IQ" dirty="0" smtClean="0"/>
              <a:t>لصرفها في </a:t>
            </a:r>
            <a:r>
              <a:rPr lang="ar-IQ" dirty="0"/>
              <a:t>أوجه البر بعد أخذ رأي هيئة الرقابة </a:t>
            </a:r>
            <a:r>
              <a:rPr lang="ar-IQ" dirty="0" smtClean="0"/>
              <a:t>الشرعية .</a:t>
            </a:r>
          </a:p>
          <a:p>
            <a:pPr algn="r"/>
            <a:r>
              <a:rPr lang="ar-IQ" dirty="0"/>
              <a:t>1.5 تصميم عملية منح التمويل </a:t>
            </a:r>
            <a:r>
              <a:rPr lang="ar-IQ" dirty="0" smtClean="0"/>
              <a:t>الاسلامي وفقاً </a:t>
            </a:r>
            <a:r>
              <a:rPr lang="ar-IQ" dirty="0"/>
              <a:t>لقاعدة </a:t>
            </a:r>
            <a:r>
              <a:rPr lang="ar-IQ" dirty="0" smtClean="0"/>
              <a:t>الاستمرارية التحول </a:t>
            </a:r>
            <a:r>
              <a:rPr lang="ar-IQ" dirty="0"/>
              <a:t>من صيغة </a:t>
            </a:r>
            <a:r>
              <a:rPr lang="ar-IQ" dirty="0" smtClean="0"/>
              <a:t>تمويل إلى أخرى  </a:t>
            </a:r>
            <a:r>
              <a:rPr lang="ar-IQ" dirty="0"/>
              <a:t>التي تلزم المصارف </a:t>
            </a:r>
            <a:r>
              <a:rPr lang="ar-IQ" dirty="0" smtClean="0"/>
              <a:t>الاسلامية بالالتزام بهيكل </a:t>
            </a:r>
            <a:r>
              <a:rPr lang="ar-IQ" dirty="0"/>
              <a:t>البنود والشروط الواردة في </a:t>
            </a:r>
            <a:r>
              <a:rPr lang="ar-IQ" dirty="0" smtClean="0"/>
              <a:t>العقود المنظمة  لعمليات </a:t>
            </a:r>
            <a:r>
              <a:rPr lang="ar-IQ" dirty="0"/>
              <a:t>التمويل </a:t>
            </a:r>
            <a:r>
              <a:rPr lang="ar-IQ" dirty="0" smtClean="0"/>
              <a:t>الاسلامي، </a:t>
            </a:r>
            <a:r>
              <a:rPr lang="ar-IQ" dirty="0"/>
              <a:t>وذلك للتأكد من أن التمويل يتم </a:t>
            </a:r>
            <a:r>
              <a:rPr lang="ar-IQ" dirty="0" smtClean="0"/>
              <a:t> وفقا لسياسات وإجراءات وقرارات </a:t>
            </a:r>
            <a:r>
              <a:rPr lang="ar-IQ" dirty="0"/>
              <a:t>هيئة الرقابة </a:t>
            </a:r>
            <a:r>
              <a:rPr lang="ar-IQ" dirty="0" smtClean="0"/>
              <a:t>الشرعية .</a:t>
            </a:r>
          </a:p>
          <a:p>
            <a:pPr algn="r"/>
            <a:r>
              <a:rPr lang="ar-IQ" dirty="0"/>
              <a:t>1.6 تصميم هيكل مخصصات له القدرة على امتصاص الخسائر قبل وصولها إلى رأس </a:t>
            </a:r>
            <a:r>
              <a:rPr lang="ar-IQ" dirty="0" smtClean="0"/>
              <a:t>المال وفي </a:t>
            </a:r>
            <a:r>
              <a:rPr lang="ar-IQ" dirty="0"/>
              <a:t>ضوء تعليمات البنك المركزي </a:t>
            </a:r>
            <a:r>
              <a:rPr lang="ar-IQ" dirty="0" smtClean="0"/>
              <a:t>العراقي .</a:t>
            </a:r>
          </a:p>
        </p:txBody>
      </p:sp>
    </p:spTree>
    <p:extLst>
      <p:ext uri="{BB962C8B-B14F-4D97-AF65-F5344CB8AC3E}">
        <p14:creationId xmlns:p14="http://schemas.microsoft.com/office/powerpoint/2010/main" val="53810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95400"/>
            <a:ext cx="7467600" cy="390363"/>
          </a:xfrm>
          <a:prstGeom prst="rect">
            <a:avLst/>
          </a:prstGeom>
        </p:spPr>
        <p:txBody>
          <a:bodyPr wrap="square">
            <a:spAutoFit/>
          </a:bodyPr>
          <a:lstStyle/>
          <a:p>
            <a:pPr marL="342900" marR="190500" lvl="0" indent="-342900" algn="r" fontAlgn="base">
              <a:lnSpc>
                <a:spcPct val="115000"/>
              </a:lnSpc>
              <a:tabLst>
                <a:tab pos="457200" algn="l"/>
              </a:tabLst>
            </a:pPr>
            <a:r>
              <a:rPr lang="en-US" dirty="0" smtClean="0">
                <a:latin typeface="inherit"/>
                <a:ea typeface="Times New Roman"/>
                <a:cs typeface="Times New Roman"/>
              </a:rPr>
              <a:t>.</a:t>
            </a:r>
            <a:endParaRPr lang="en-US" sz="2000" dirty="0">
              <a:effectLst/>
              <a:latin typeface="Calibri"/>
              <a:ea typeface="Calibri"/>
              <a:cs typeface="Arial"/>
            </a:endParaRPr>
          </a:p>
        </p:txBody>
      </p:sp>
      <p:sp>
        <p:nvSpPr>
          <p:cNvPr id="3" name="Rectangle 2"/>
          <p:cNvSpPr/>
          <p:nvPr/>
        </p:nvSpPr>
        <p:spPr>
          <a:xfrm>
            <a:off x="533400" y="381001"/>
            <a:ext cx="8382000" cy="4278094"/>
          </a:xfrm>
          <a:prstGeom prst="rect">
            <a:avLst/>
          </a:prstGeom>
        </p:spPr>
        <p:txBody>
          <a:bodyPr wrap="square">
            <a:spAutoFit/>
          </a:bodyPr>
          <a:lstStyle/>
          <a:p>
            <a:pPr algn="r"/>
            <a:r>
              <a:rPr lang="ar-IQ" dirty="0"/>
              <a:t>11.7 وضع نظام ضبط داخلي لتحديد </a:t>
            </a:r>
            <a:r>
              <a:rPr lang="ar-IQ" dirty="0" smtClean="0"/>
              <a:t>الاجراءات الواجب </a:t>
            </a:r>
            <a:r>
              <a:rPr lang="ar-IQ" dirty="0"/>
              <a:t>اتخاذها عند الغاء الزبون طلب </a:t>
            </a:r>
            <a:r>
              <a:rPr lang="ar-IQ" dirty="0" smtClean="0"/>
              <a:t>شراء غير </a:t>
            </a:r>
            <a:r>
              <a:rPr lang="ar-IQ" dirty="0"/>
              <a:t>ملزم، وينبغي أن يتضمن النظام ما يلي: -</a:t>
            </a:r>
          </a:p>
          <a:p>
            <a:pPr algn="r"/>
            <a:r>
              <a:rPr lang="ar-IQ" dirty="0"/>
              <a:t>11.7.1 متابعة ومراقبة سير عمليات الموردين خاصة </a:t>
            </a:r>
            <a:r>
              <a:rPr lang="ar-IQ" dirty="0" smtClean="0"/>
              <a:t>خلال فترة </a:t>
            </a:r>
            <a:r>
              <a:rPr lang="ar-IQ" dirty="0"/>
              <a:t>تسليم الموردين </a:t>
            </a:r>
            <a:r>
              <a:rPr lang="ar-IQ" dirty="0" smtClean="0"/>
              <a:t>للموجودات المتعاقد </a:t>
            </a:r>
            <a:r>
              <a:rPr lang="ar-IQ" dirty="0"/>
              <a:t>عليها.</a:t>
            </a:r>
          </a:p>
          <a:p>
            <a:pPr algn="r"/>
            <a:r>
              <a:rPr lang="ar-IQ" dirty="0"/>
              <a:t>11.7.2 تحديد مسؤولية الوكيل المورد في تحمل المخاطر التي تطال الموجودات، على </a:t>
            </a:r>
            <a:r>
              <a:rPr lang="ar-IQ" dirty="0" smtClean="0"/>
              <a:t>سبيل المثال </a:t>
            </a:r>
            <a:r>
              <a:rPr lang="ar-IQ" dirty="0"/>
              <a:t>يمكن أن يبرم المصرف عقد شراء مع مورد على أساس </a:t>
            </a:r>
            <a:r>
              <a:rPr lang="ar-IQ" dirty="0" smtClean="0"/>
              <a:t>البيع </a:t>
            </a:r>
            <a:r>
              <a:rPr lang="ar-IQ" dirty="0"/>
              <a:t>مع خيار </a:t>
            </a:r>
            <a:r>
              <a:rPr lang="ar-IQ" dirty="0" smtClean="0"/>
              <a:t>شرط الاعادة  أي </a:t>
            </a:r>
            <a:r>
              <a:rPr lang="ar-IQ" dirty="0"/>
              <a:t>مع خيار إعادة البضاعة </a:t>
            </a:r>
            <a:r>
              <a:rPr lang="ar-IQ" dirty="0" err="1"/>
              <a:t>المشتراة</a:t>
            </a:r>
            <a:r>
              <a:rPr lang="ar-IQ" dirty="0"/>
              <a:t> إلى </a:t>
            </a:r>
            <a:r>
              <a:rPr lang="ar-IQ" dirty="0" smtClean="0"/>
              <a:t>المورد </a:t>
            </a:r>
            <a:r>
              <a:rPr lang="ar-IQ" dirty="0"/>
              <a:t>في حالة عدم </a:t>
            </a:r>
            <a:r>
              <a:rPr lang="ar-IQ" dirty="0" err="1"/>
              <a:t>نفاذها</a:t>
            </a:r>
            <a:r>
              <a:rPr lang="ar-IQ" dirty="0"/>
              <a:t> </a:t>
            </a:r>
            <a:r>
              <a:rPr lang="ar-IQ" dirty="0" smtClean="0"/>
              <a:t>خلال فترة زمنية محددة </a:t>
            </a:r>
          </a:p>
          <a:p>
            <a:pPr algn="r"/>
            <a:r>
              <a:rPr lang="ar-IQ" sz="2000" b="1" dirty="0" smtClean="0"/>
              <a:t>إجراءات </a:t>
            </a:r>
            <a:r>
              <a:rPr lang="ar-IQ" sz="2000" b="1" dirty="0"/>
              <a:t>التخفيف من مخاطر </a:t>
            </a:r>
            <a:r>
              <a:rPr lang="ar-IQ" sz="2000" b="1" dirty="0" smtClean="0"/>
              <a:t>الائتمان في </a:t>
            </a:r>
            <a:r>
              <a:rPr lang="ar-IQ" sz="2000" b="1" dirty="0"/>
              <a:t>المصارف </a:t>
            </a:r>
            <a:r>
              <a:rPr lang="ar-IQ" sz="2000" b="1" dirty="0" smtClean="0"/>
              <a:t>الاسلامية</a:t>
            </a:r>
            <a:endParaRPr lang="ar-IQ" sz="2000" b="1" dirty="0"/>
          </a:p>
          <a:p>
            <a:pPr algn="r"/>
            <a:r>
              <a:rPr lang="ar-IQ" dirty="0" smtClean="0"/>
              <a:t>12.1 </a:t>
            </a:r>
            <a:r>
              <a:rPr lang="ar-IQ" dirty="0"/>
              <a:t>وضع طريقة لتحديد </a:t>
            </a:r>
            <a:r>
              <a:rPr lang="ar-IQ" dirty="0" smtClean="0"/>
              <a:t>معدلات الربح وفقا لتصنيف المخاطر المتعلقة </a:t>
            </a:r>
            <a:r>
              <a:rPr lang="ar-IQ" dirty="0" err="1" smtClean="0"/>
              <a:t>بالاطراف</a:t>
            </a:r>
            <a:r>
              <a:rPr lang="ar-IQ" dirty="0" smtClean="0"/>
              <a:t> المتعامل  معها </a:t>
            </a:r>
            <a:r>
              <a:rPr lang="ar-IQ" dirty="0"/>
              <a:t>بحيث تكون المخاطر المتوقعة قد أخذت في الحسبان عند اتخاذ قرارات التسعير.</a:t>
            </a:r>
          </a:p>
          <a:p>
            <a:pPr algn="r"/>
            <a:r>
              <a:rPr lang="ar-IQ" dirty="0"/>
              <a:t>12.2 الضمانات </a:t>
            </a:r>
            <a:r>
              <a:rPr lang="ar-IQ" dirty="0" smtClean="0"/>
              <a:t>والكفالات المسموح </a:t>
            </a:r>
            <a:r>
              <a:rPr lang="ar-IQ" dirty="0"/>
              <a:t>بها والقابلة للتنفيذ.</a:t>
            </a:r>
          </a:p>
          <a:p>
            <a:pPr algn="r"/>
            <a:r>
              <a:rPr lang="ar-IQ" dirty="0"/>
              <a:t>12.3 التوثيق الواضح الذي يبين ما إذا كانت طلبات الشراء قابلة </a:t>
            </a:r>
            <a:r>
              <a:rPr lang="ar-IQ" dirty="0" err="1" smtClean="0"/>
              <a:t>للالغاء</a:t>
            </a:r>
            <a:r>
              <a:rPr lang="ar-IQ" dirty="0" smtClean="0"/>
              <a:t> أم لا .</a:t>
            </a:r>
            <a:endParaRPr lang="ar-IQ" dirty="0"/>
          </a:p>
          <a:p>
            <a:pPr algn="r"/>
            <a:r>
              <a:rPr lang="ar-IQ" dirty="0"/>
              <a:t>12.4 وضع إجراءات واضحة </a:t>
            </a:r>
            <a:r>
              <a:rPr lang="ar-IQ" dirty="0" smtClean="0"/>
              <a:t>الالتزام بالقوانين </a:t>
            </a:r>
            <a:r>
              <a:rPr lang="ar-IQ" dirty="0"/>
              <a:t>المعمول بها التي تسري على العقود </a:t>
            </a:r>
            <a:r>
              <a:rPr lang="ar-IQ" dirty="0" smtClean="0"/>
              <a:t>المتعلقة بعمليات </a:t>
            </a:r>
            <a:r>
              <a:rPr lang="ar-IQ" dirty="0"/>
              <a:t>التمويل.</a:t>
            </a:r>
          </a:p>
          <a:p>
            <a:pPr algn="r"/>
            <a:r>
              <a:rPr lang="ar-IQ" dirty="0"/>
              <a:t>12.5 تحديد مقدرة </a:t>
            </a:r>
            <a:r>
              <a:rPr lang="ar-IQ" dirty="0" smtClean="0"/>
              <a:t>الاعتماد على </a:t>
            </a:r>
            <a:r>
              <a:rPr lang="ar-IQ" dirty="0"/>
              <a:t>الضمانات </a:t>
            </a:r>
            <a:r>
              <a:rPr lang="ar-IQ" dirty="0" smtClean="0"/>
              <a:t>والكفالات التي </a:t>
            </a:r>
            <a:r>
              <a:rPr lang="ar-IQ" dirty="0" err="1"/>
              <a:t>بحوزت</a:t>
            </a:r>
            <a:r>
              <a:rPr lang="ar-IQ" dirty="0"/>
              <a:t> المصارف </a:t>
            </a:r>
            <a:r>
              <a:rPr lang="ar-IQ" dirty="0" smtClean="0"/>
              <a:t>الاسلامية ، بما في </a:t>
            </a:r>
            <a:r>
              <a:rPr lang="ar-IQ" dirty="0"/>
              <a:t>ذلك القيود القانونية المفروضة على التصرف بتلك الضمانات، حيث يجب على </a:t>
            </a:r>
            <a:r>
              <a:rPr lang="ar-IQ" dirty="0" smtClean="0"/>
              <a:t>المصرف الاتفاق رسميا مع الاطراف المتعامل </a:t>
            </a:r>
            <a:r>
              <a:rPr lang="ar-IQ" dirty="0"/>
              <a:t>معها عند توقيع العقد على استخدام واسترداد وتنفيذ ً </a:t>
            </a:r>
            <a:r>
              <a:rPr lang="ar-IQ" dirty="0" smtClean="0"/>
              <a:t>مع الضمانات </a:t>
            </a:r>
            <a:r>
              <a:rPr lang="ar-IQ" dirty="0"/>
              <a:t>في حالة عدم سداد الديون.</a:t>
            </a:r>
            <a:endParaRPr lang="ar-IQ" dirty="0" smtClean="0"/>
          </a:p>
        </p:txBody>
      </p:sp>
    </p:spTree>
    <p:extLst>
      <p:ext uri="{BB962C8B-B14F-4D97-AF65-F5344CB8AC3E}">
        <p14:creationId xmlns:p14="http://schemas.microsoft.com/office/powerpoint/2010/main" val="92974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686800" cy="5170646"/>
          </a:xfrm>
          <a:prstGeom prst="rect">
            <a:avLst/>
          </a:prstGeom>
        </p:spPr>
        <p:txBody>
          <a:bodyPr wrap="square">
            <a:spAutoFit/>
          </a:bodyPr>
          <a:lstStyle/>
          <a:p>
            <a:pPr algn="r"/>
            <a:r>
              <a:rPr lang="ar-IQ" sz="2000" b="1" dirty="0" smtClean="0"/>
              <a:t>التدابير الادارية والمالية </a:t>
            </a:r>
            <a:r>
              <a:rPr lang="ar-IQ" sz="2000" b="1" dirty="0" err="1" smtClean="0"/>
              <a:t>لادارة</a:t>
            </a:r>
            <a:r>
              <a:rPr lang="ar-IQ" sz="2000" b="1" dirty="0" smtClean="0"/>
              <a:t> مخاطر الائتمان في </a:t>
            </a:r>
            <a:r>
              <a:rPr lang="ar-IQ" sz="2000" b="1" dirty="0"/>
              <a:t>المصارف </a:t>
            </a:r>
            <a:r>
              <a:rPr lang="ar-IQ" sz="2000" b="1" dirty="0" smtClean="0"/>
              <a:t>الاسلامية </a:t>
            </a:r>
            <a:endParaRPr lang="ar-IQ" sz="2000" b="1" dirty="0"/>
          </a:p>
          <a:p>
            <a:pPr algn="r"/>
            <a:r>
              <a:rPr lang="ar-IQ" sz="2000" dirty="0"/>
              <a:t>13.1</a:t>
            </a:r>
            <a:r>
              <a:rPr lang="ar-IQ" sz="2000" b="1" dirty="0"/>
              <a:t> التدابير </a:t>
            </a:r>
            <a:r>
              <a:rPr lang="ar-IQ" sz="2000" b="1" dirty="0" smtClean="0"/>
              <a:t>الادارية</a:t>
            </a:r>
            <a:endParaRPr lang="ar-IQ" sz="2000" b="1" dirty="0"/>
          </a:p>
          <a:p>
            <a:pPr algn="r"/>
            <a:r>
              <a:rPr lang="ar-IQ" dirty="0"/>
              <a:t>13.1.1 التفاوض مع الزبائن ومتابعتهم بشكل نشط من </a:t>
            </a:r>
            <a:r>
              <a:rPr lang="ar-IQ" dirty="0" smtClean="0"/>
              <a:t>خلال المداومة </a:t>
            </a:r>
            <a:r>
              <a:rPr lang="ar-IQ" dirty="0"/>
              <a:t>على إجراء </a:t>
            </a:r>
            <a:r>
              <a:rPr lang="ar-IQ" dirty="0" smtClean="0"/>
              <a:t>اتصالات متكررة </a:t>
            </a:r>
            <a:r>
              <a:rPr lang="ar-IQ" dirty="0"/>
              <a:t>معهم.</a:t>
            </a:r>
          </a:p>
          <a:p>
            <a:pPr algn="r"/>
            <a:r>
              <a:rPr lang="ar-IQ" dirty="0"/>
              <a:t>13.1.2 وضع إطار زمني مسموح به للسداد، أو عرض ترتيبات </a:t>
            </a:r>
            <a:r>
              <a:rPr lang="ar-IQ" dirty="0" smtClean="0"/>
              <a:t>لإعادة الجدولة </a:t>
            </a:r>
            <a:r>
              <a:rPr lang="ar-IQ" dirty="0"/>
              <a:t>أو </a:t>
            </a:r>
            <a:r>
              <a:rPr lang="ar-IQ" dirty="0" smtClean="0"/>
              <a:t>إعادة الهيكلة دون </a:t>
            </a:r>
            <a:r>
              <a:rPr lang="ar-IQ" dirty="0"/>
              <a:t>أن يترتب على ذلك زيادة في مبلغ </a:t>
            </a:r>
            <a:r>
              <a:rPr lang="ar-IQ" dirty="0" smtClean="0"/>
              <a:t>الدين.</a:t>
            </a:r>
            <a:endParaRPr lang="ar-IQ" dirty="0"/>
          </a:p>
          <a:p>
            <a:pPr algn="r"/>
            <a:r>
              <a:rPr lang="ar-IQ" dirty="0"/>
              <a:t>13.1.3 استخدام طرف ثالث </a:t>
            </a:r>
            <a:r>
              <a:rPr lang="ar-IQ" dirty="0" smtClean="0"/>
              <a:t>إسناد خارجي لاستحصال الديون</a:t>
            </a:r>
            <a:r>
              <a:rPr lang="ar-IQ" dirty="0"/>
              <a:t>.</a:t>
            </a:r>
          </a:p>
          <a:p>
            <a:pPr algn="r"/>
            <a:r>
              <a:rPr lang="ar-IQ" dirty="0"/>
              <a:t>13.1.4 اللجوء إلى </a:t>
            </a:r>
            <a:r>
              <a:rPr lang="ar-IQ" dirty="0" smtClean="0"/>
              <a:t>الاجراءات القانونية</a:t>
            </a:r>
            <a:r>
              <a:rPr lang="ar-IQ" dirty="0"/>
              <a:t>، بما في ذلك إجراء حجز تحفظي على أي </a:t>
            </a:r>
            <a:r>
              <a:rPr lang="ar-IQ" dirty="0" smtClean="0"/>
              <a:t>أرصدة دائنة </a:t>
            </a:r>
            <a:r>
              <a:rPr lang="ar-IQ" dirty="0"/>
              <a:t>للمدينين المتخلفين عن السداد وذلك وفق ما تسمح به </a:t>
            </a:r>
            <a:r>
              <a:rPr lang="ar-IQ" dirty="0" smtClean="0"/>
              <a:t>الاتفاقات المبرمة </a:t>
            </a:r>
            <a:r>
              <a:rPr lang="ar-IQ" dirty="0"/>
              <a:t>مع الزبائن.</a:t>
            </a:r>
          </a:p>
          <a:p>
            <a:pPr algn="r"/>
            <a:r>
              <a:rPr lang="ar-IQ" dirty="0" smtClean="0"/>
              <a:t>13.1.5 </a:t>
            </a:r>
            <a:r>
              <a:rPr lang="ar-IQ" dirty="0"/>
              <a:t>المطالبة باستحصال عقد تأمين مطابق </a:t>
            </a:r>
            <a:r>
              <a:rPr lang="ar-IQ" dirty="0" smtClean="0"/>
              <a:t>للشريعة .</a:t>
            </a:r>
          </a:p>
          <a:p>
            <a:pPr algn="r"/>
            <a:r>
              <a:rPr lang="ar-IQ" sz="2000" b="1" dirty="0"/>
              <a:t>3.2 التدابير المالية</a:t>
            </a:r>
          </a:p>
          <a:p>
            <a:pPr algn="r"/>
            <a:r>
              <a:rPr lang="ar-IQ" dirty="0" smtClean="0"/>
              <a:t>13.2.1 </a:t>
            </a:r>
            <a:r>
              <a:rPr lang="ar-IQ" dirty="0"/>
              <a:t>تصرف الغرامات المفروضة في أوجه البر </a:t>
            </a:r>
            <a:r>
              <a:rPr lang="ar-SA" dirty="0" smtClean="0"/>
              <a:t>وفقا للقاعدة الشرعية وذلك حسب ما تقره </a:t>
            </a:r>
            <a:r>
              <a:rPr lang="ar-IQ" dirty="0" smtClean="0"/>
              <a:t>هيئة </a:t>
            </a:r>
            <a:r>
              <a:rPr lang="ar-IQ" dirty="0"/>
              <a:t>الرقابة الشرعية للمصرف.</a:t>
            </a:r>
          </a:p>
          <a:p>
            <a:pPr algn="r"/>
            <a:r>
              <a:rPr lang="ar-IQ" dirty="0"/>
              <a:t>13.2.2 التأكد من إمكانية </a:t>
            </a:r>
            <a:r>
              <a:rPr lang="ar-SA" dirty="0" smtClean="0"/>
              <a:t>الاستيفاء </a:t>
            </a:r>
            <a:r>
              <a:rPr lang="ar-IQ" dirty="0" smtClean="0"/>
              <a:t>من </a:t>
            </a:r>
            <a:r>
              <a:rPr lang="ar-SA" dirty="0" smtClean="0"/>
              <a:t>الكفالات </a:t>
            </a:r>
            <a:r>
              <a:rPr lang="ar-IQ" dirty="0" smtClean="0"/>
              <a:t>الشخصية </a:t>
            </a:r>
            <a:r>
              <a:rPr lang="ar-IQ" dirty="0"/>
              <a:t>أو الضمانات المقدمة من الغير.</a:t>
            </a:r>
          </a:p>
          <a:p>
            <a:pPr algn="r"/>
            <a:r>
              <a:rPr lang="ar-IQ" dirty="0" smtClean="0"/>
              <a:t>13.2.3 </a:t>
            </a:r>
            <a:r>
              <a:rPr lang="ar-IQ" dirty="0"/>
              <a:t>وضع إجراءات </a:t>
            </a:r>
            <a:r>
              <a:rPr lang="ar-SA" dirty="0" smtClean="0"/>
              <a:t>لحالات </a:t>
            </a:r>
            <a:r>
              <a:rPr lang="ar-IQ" dirty="0" smtClean="0"/>
              <a:t>السداد </a:t>
            </a:r>
            <a:r>
              <a:rPr lang="ar-IQ" dirty="0"/>
              <a:t>المبكر المباحة </a:t>
            </a:r>
            <a:r>
              <a:rPr lang="ar-SA" dirty="0" smtClean="0"/>
              <a:t>وفقا للشريعة لكل اداة تمويل اسلامي </a:t>
            </a:r>
            <a:r>
              <a:rPr lang="ar-IQ" dirty="0" smtClean="0"/>
              <a:t>وفي </a:t>
            </a:r>
            <a:r>
              <a:rPr lang="ar-IQ" dirty="0"/>
              <a:t>حالة توقع بعض الزبائن خصماً لقاء السداد المبكر يمكن للمصرف و حسب اختياره </a:t>
            </a:r>
            <a:r>
              <a:rPr lang="ar-IQ" dirty="0" smtClean="0"/>
              <a:t>تنفيذ</a:t>
            </a:r>
            <a:r>
              <a:rPr lang="ar-SA" dirty="0" smtClean="0"/>
              <a:t> ا</a:t>
            </a:r>
            <a:r>
              <a:rPr lang="ar-IQ" dirty="0" smtClean="0"/>
              <a:t>لخصم </a:t>
            </a:r>
            <a:r>
              <a:rPr lang="ar-IQ" dirty="0"/>
              <a:t>و لكل حالة على حدى شريطة عدم النص عليه في عقد التمويل، حيث يمكن أن </a:t>
            </a:r>
            <a:r>
              <a:rPr lang="ar-IQ" dirty="0" smtClean="0"/>
              <a:t>يمنح</a:t>
            </a:r>
            <a:r>
              <a:rPr lang="ar-SA" dirty="0" smtClean="0"/>
              <a:t> </a:t>
            </a:r>
            <a:r>
              <a:rPr lang="ar-IQ" dirty="0" smtClean="0"/>
              <a:t>الخصم </a:t>
            </a:r>
            <a:r>
              <a:rPr lang="ar-IQ" dirty="0"/>
              <a:t>حسب اختيار المصرف ولكل حالة على حدى شريطة عدم النص على ذلك في </a:t>
            </a:r>
            <a:r>
              <a:rPr lang="ar-IQ" dirty="0" smtClean="0"/>
              <a:t>عقد</a:t>
            </a:r>
            <a:r>
              <a:rPr lang="ar-SA" dirty="0" smtClean="0"/>
              <a:t> </a:t>
            </a:r>
            <a:r>
              <a:rPr lang="ar-IQ" dirty="0" smtClean="0"/>
              <a:t>المداينة</a:t>
            </a:r>
            <a:r>
              <a:rPr lang="ar-IQ" dirty="0"/>
              <a:t>.</a:t>
            </a:r>
          </a:p>
          <a:p>
            <a:pPr algn="r"/>
            <a:endParaRPr lang="en-US" dirty="0"/>
          </a:p>
        </p:txBody>
      </p:sp>
    </p:spTree>
    <p:extLst>
      <p:ext uri="{BB962C8B-B14F-4D97-AF65-F5344CB8AC3E}">
        <p14:creationId xmlns:p14="http://schemas.microsoft.com/office/powerpoint/2010/main" val="2477958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915400" cy="4801314"/>
          </a:xfrm>
          <a:prstGeom prst="rect">
            <a:avLst/>
          </a:prstGeom>
        </p:spPr>
        <p:txBody>
          <a:bodyPr wrap="square">
            <a:spAutoFit/>
          </a:bodyPr>
          <a:lstStyle/>
          <a:p>
            <a:pPr algn="r"/>
            <a:r>
              <a:rPr lang="ar-IQ" dirty="0"/>
              <a:t>3.2.4 وضع نظام ضبط داخلي خاص بعمليات التمويل الموازية، كأن يبرم المصرف </a:t>
            </a:r>
            <a:r>
              <a:rPr lang="ar-IQ" dirty="0" smtClean="0"/>
              <a:t>عقد</a:t>
            </a:r>
            <a:r>
              <a:rPr lang="ar-SA" dirty="0" smtClean="0"/>
              <a:t> ا</a:t>
            </a:r>
            <a:r>
              <a:rPr lang="ar-IQ" dirty="0" err="1" smtClean="0"/>
              <a:t>ستصناع</a:t>
            </a:r>
            <a:r>
              <a:rPr lang="ar-IQ" dirty="0" smtClean="0"/>
              <a:t> </a:t>
            </a:r>
            <a:r>
              <a:rPr lang="ar-IQ" dirty="0"/>
              <a:t>مع الزبون </a:t>
            </a:r>
            <a:r>
              <a:rPr lang="ar-IQ" dirty="0" smtClean="0"/>
              <a:t>بصفته بائع </a:t>
            </a:r>
            <a:r>
              <a:rPr lang="ar-IQ" dirty="0"/>
              <a:t>إذ يتم بموجب هذا العقد تقديم سلعة مصنعة ، ثم </a:t>
            </a:r>
            <a:r>
              <a:rPr lang="ar-IQ" dirty="0" smtClean="0"/>
              <a:t>يبرم</a:t>
            </a:r>
            <a:r>
              <a:rPr lang="ar-SA" dirty="0" smtClean="0"/>
              <a:t> بعد </a:t>
            </a:r>
            <a:r>
              <a:rPr lang="ar-IQ" dirty="0" smtClean="0"/>
              <a:t>ذلك </a:t>
            </a:r>
            <a:r>
              <a:rPr lang="ar-IQ" dirty="0"/>
              <a:t>عقد استصناع </a:t>
            </a:r>
            <a:r>
              <a:rPr lang="ar-IQ" dirty="0" err="1" smtClean="0"/>
              <a:t>موا</a:t>
            </a:r>
            <a:r>
              <a:rPr lang="ar-SA" dirty="0" smtClean="0"/>
              <a:t>زي</a:t>
            </a:r>
            <a:r>
              <a:rPr lang="ar-IQ" dirty="0" smtClean="0"/>
              <a:t> بصفته مشتري </a:t>
            </a:r>
            <a:r>
              <a:rPr lang="ar-IQ" dirty="0"/>
              <a:t>مع طرف آخر-الصانع أو </a:t>
            </a:r>
            <a:r>
              <a:rPr lang="ar-IQ" dirty="0" smtClean="0"/>
              <a:t>المقاول–باستخدام </a:t>
            </a:r>
            <a:r>
              <a:rPr lang="ar-IQ" dirty="0"/>
              <a:t>المواصفات التي تم تحديدها في عقد </a:t>
            </a:r>
            <a:r>
              <a:rPr lang="ar-SA" dirty="0" err="1" smtClean="0"/>
              <a:t>الاستصناع</a:t>
            </a:r>
            <a:r>
              <a:rPr lang="ar-SA" dirty="0" smtClean="0"/>
              <a:t> الاصلي </a:t>
            </a:r>
            <a:r>
              <a:rPr lang="ar-IQ" dirty="0" smtClean="0"/>
              <a:t>مع </a:t>
            </a:r>
            <a:r>
              <a:rPr lang="ar-IQ" dirty="0"/>
              <a:t>الزبون، فإذا لم </a:t>
            </a:r>
            <a:r>
              <a:rPr lang="ar-IQ" dirty="0" smtClean="0"/>
              <a:t>يقم</a:t>
            </a:r>
            <a:r>
              <a:rPr lang="ar-SA" dirty="0" smtClean="0"/>
              <a:t> </a:t>
            </a:r>
            <a:r>
              <a:rPr lang="ar-IQ" dirty="0" smtClean="0"/>
              <a:t>الطرف </a:t>
            </a:r>
            <a:r>
              <a:rPr lang="ar-SA" dirty="0" smtClean="0"/>
              <a:t>لا </a:t>
            </a:r>
            <a:r>
              <a:rPr lang="ar-SA" dirty="0"/>
              <a:t> </a:t>
            </a:r>
            <a:r>
              <a:rPr lang="ar-SA" dirty="0" smtClean="0"/>
              <a:t>يستطيع </a:t>
            </a:r>
            <a:r>
              <a:rPr lang="ar-IQ" dirty="0" smtClean="0"/>
              <a:t>الوفاء </a:t>
            </a:r>
            <a:r>
              <a:rPr lang="ar-IQ" dirty="0"/>
              <a:t>بالتزاماته تجاه الزبون.</a:t>
            </a:r>
          </a:p>
          <a:p>
            <a:pPr algn="r"/>
            <a:r>
              <a:rPr lang="ar-IQ" dirty="0"/>
              <a:t>13.2.5 وضع نظام ضبط داخلي لتمكين المصرف من الوفاء بالتزاماته تجاه </a:t>
            </a:r>
            <a:r>
              <a:rPr lang="ar-SA" dirty="0" err="1" smtClean="0"/>
              <a:t>الاطرف</a:t>
            </a:r>
            <a:r>
              <a:rPr lang="ar-SA" dirty="0" smtClean="0"/>
              <a:t> الاخرى </a:t>
            </a:r>
            <a:r>
              <a:rPr lang="ar-IQ" dirty="0" smtClean="0"/>
              <a:t>في </a:t>
            </a:r>
            <a:r>
              <a:rPr lang="ar-IQ" dirty="0"/>
              <a:t>العقود الموازية من </a:t>
            </a:r>
            <a:r>
              <a:rPr lang="ar-SA" dirty="0" smtClean="0"/>
              <a:t>خلال </a:t>
            </a:r>
            <a:r>
              <a:rPr lang="ar-IQ" dirty="0" smtClean="0"/>
              <a:t>تزامن </a:t>
            </a:r>
            <a:r>
              <a:rPr lang="ar-IQ" dirty="0"/>
              <a:t>إبرام العقد الموازي مع عقد السلم </a:t>
            </a:r>
            <a:r>
              <a:rPr lang="ar-SA" dirty="0" smtClean="0"/>
              <a:t>الاول </a:t>
            </a:r>
            <a:r>
              <a:rPr lang="ar-IQ" dirty="0" smtClean="0"/>
              <a:t>من </a:t>
            </a:r>
            <a:r>
              <a:rPr lang="ar-IQ" dirty="0"/>
              <a:t>أجل </a:t>
            </a:r>
            <a:r>
              <a:rPr lang="ar-IQ" dirty="0" smtClean="0"/>
              <a:t>التخفيف</a:t>
            </a:r>
            <a:r>
              <a:rPr lang="ar-SA" dirty="0" smtClean="0"/>
              <a:t> </a:t>
            </a:r>
            <a:r>
              <a:rPr lang="ar-IQ" dirty="0" smtClean="0"/>
              <a:t>من </a:t>
            </a:r>
            <a:r>
              <a:rPr lang="ar-IQ" dirty="0"/>
              <a:t>مخاطر السوق، </a:t>
            </a:r>
            <a:r>
              <a:rPr lang="ar-SA" dirty="0" smtClean="0"/>
              <a:t>ولا </a:t>
            </a:r>
            <a:r>
              <a:rPr lang="ar-IQ" dirty="0" smtClean="0"/>
              <a:t>يجوز </a:t>
            </a:r>
            <a:r>
              <a:rPr lang="ar-IQ" dirty="0"/>
              <a:t>أن يكون هناك ارتباط قانوني بين العقدين.</a:t>
            </a:r>
          </a:p>
          <a:p>
            <a:pPr algn="r"/>
            <a:r>
              <a:rPr lang="ar-IQ" dirty="0"/>
              <a:t>13.2.6 يجب وضع نظام ضبط داخلي للموجودات المؤجرة التي لحقها </a:t>
            </a:r>
            <a:r>
              <a:rPr lang="ar-SA" dirty="0" smtClean="0"/>
              <a:t>هلاك </a:t>
            </a:r>
            <a:r>
              <a:rPr lang="ar-IQ" dirty="0" smtClean="0"/>
              <a:t>دائم </a:t>
            </a:r>
            <a:r>
              <a:rPr lang="ar-IQ" dirty="0"/>
              <a:t>من </a:t>
            </a:r>
            <a:r>
              <a:rPr lang="ar-IQ" dirty="0" smtClean="0"/>
              <a:t>دون</a:t>
            </a:r>
            <a:r>
              <a:rPr lang="ar-SA" dirty="0" smtClean="0"/>
              <a:t> اخلال </a:t>
            </a:r>
            <a:r>
              <a:rPr lang="ar-IQ" dirty="0" smtClean="0"/>
              <a:t>من </a:t>
            </a:r>
            <a:r>
              <a:rPr lang="ar-IQ" dirty="0"/>
              <a:t>جانب المستأجر، حيث يجب في هذه الحالة إما تزويد المستأجر بموجود بديل </a:t>
            </a:r>
            <a:r>
              <a:rPr lang="ar-IQ" dirty="0" smtClean="0"/>
              <a:t>بنفس</a:t>
            </a:r>
            <a:r>
              <a:rPr lang="ar-SA" dirty="0" smtClean="0"/>
              <a:t> ا</a:t>
            </a:r>
            <a:r>
              <a:rPr lang="ar-IQ" dirty="0" smtClean="0"/>
              <a:t>لمواصفات </a:t>
            </a:r>
            <a:r>
              <a:rPr lang="ar-IQ" dirty="0"/>
              <a:t>إذا كانت </a:t>
            </a:r>
            <a:r>
              <a:rPr lang="ar-SA" dirty="0" smtClean="0"/>
              <a:t>الاجارة </a:t>
            </a:r>
            <a:r>
              <a:rPr lang="ar-IQ" dirty="0" smtClean="0"/>
              <a:t>موصوفة </a:t>
            </a:r>
            <a:r>
              <a:rPr lang="ar-IQ" dirty="0"/>
              <a:t>بالذمة أو إعادة المبالغ المقبوضة عن الفترة </a:t>
            </a:r>
            <a:r>
              <a:rPr lang="ar-SA" dirty="0" smtClean="0"/>
              <a:t>اللاحقة </a:t>
            </a:r>
            <a:r>
              <a:rPr lang="ar-IQ" dirty="0" smtClean="0"/>
              <a:t>التي</a:t>
            </a:r>
            <a:r>
              <a:rPr lang="ar-SA" dirty="0" smtClean="0"/>
              <a:t> </a:t>
            </a:r>
            <a:r>
              <a:rPr lang="ar-IQ" dirty="0" smtClean="0"/>
              <a:t>دفعها </a:t>
            </a:r>
            <a:r>
              <a:rPr lang="ar-IQ" dirty="0"/>
              <a:t>المستأجر أكثر من </a:t>
            </a:r>
            <a:r>
              <a:rPr lang="ar-SA" dirty="0" smtClean="0"/>
              <a:t>الاجرة </a:t>
            </a:r>
            <a:r>
              <a:rPr lang="ar-IQ" dirty="0" smtClean="0"/>
              <a:t>العادلة </a:t>
            </a:r>
            <a:r>
              <a:rPr lang="ar-IQ" dirty="0"/>
              <a:t>)أجرة المثل( وينطبق ذلك على </a:t>
            </a:r>
            <a:r>
              <a:rPr lang="ar-SA" dirty="0" smtClean="0"/>
              <a:t>الاجارة </a:t>
            </a:r>
          </a:p>
          <a:p>
            <a:pPr algn="r"/>
            <a:r>
              <a:rPr lang="ar-IQ" dirty="0" smtClean="0"/>
              <a:t>التشغيلية</a:t>
            </a:r>
            <a:r>
              <a:rPr lang="ar-SA" dirty="0" smtClean="0"/>
              <a:t>  والاجارة </a:t>
            </a:r>
            <a:r>
              <a:rPr lang="ar-IQ" dirty="0" smtClean="0"/>
              <a:t>المنتهية </a:t>
            </a:r>
            <a:r>
              <a:rPr lang="ar-SA" dirty="0" smtClean="0"/>
              <a:t>بالتمليك .</a:t>
            </a:r>
          </a:p>
          <a:p>
            <a:pPr algn="r"/>
            <a:r>
              <a:rPr lang="ar-IQ" dirty="0"/>
              <a:t>3.2.7 يجب على المصرف وضع غطاء تأمين تكافلي كلما أمكن ذلك، يكفي لتغطية </a:t>
            </a:r>
            <a:r>
              <a:rPr lang="ar-IQ" dirty="0" smtClean="0"/>
              <a:t>قيمة</a:t>
            </a:r>
            <a:r>
              <a:rPr lang="ar-SA" dirty="0" smtClean="0"/>
              <a:t> ا</a:t>
            </a:r>
            <a:r>
              <a:rPr lang="ar-IQ" dirty="0" smtClean="0"/>
              <a:t>لموجودات </a:t>
            </a:r>
            <a:r>
              <a:rPr lang="ar-IQ" dirty="0"/>
              <a:t>المؤجرة، وإذا ما دعت الضرورة، يجب توظيف مستشار تأمين في مرحلة </a:t>
            </a:r>
            <a:r>
              <a:rPr lang="ar-IQ" dirty="0" smtClean="0"/>
              <a:t>مبكرة</a:t>
            </a:r>
            <a:r>
              <a:rPr lang="ar-SA" dirty="0" smtClean="0"/>
              <a:t> </a:t>
            </a:r>
            <a:r>
              <a:rPr lang="ar-IQ" dirty="0" smtClean="0"/>
              <a:t>لمراجعة </a:t>
            </a:r>
            <a:r>
              <a:rPr lang="ar-IQ" dirty="0"/>
              <a:t>أسلوب تغطية التأمين للموجودات </a:t>
            </a:r>
            <a:r>
              <a:rPr lang="ar-SA" dirty="0" smtClean="0"/>
              <a:t>المؤجرة .</a:t>
            </a:r>
          </a:p>
          <a:p>
            <a:pPr algn="r"/>
            <a:r>
              <a:rPr lang="ar-IQ" dirty="0"/>
              <a:t>3.2.9 يجب على المصرف وضع مخصص لمواجهة </a:t>
            </a:r>
            <a:r>
              <a:rPr lang="ar-SA" dirty="0" smtClean="0"/>
              <a:t>الانخفاض </a:t>
            </a:r>
            <a:r>
              <a:rPr lang="ar-IQ" dirty="0" smtClean="0"/>
              <a:t>التقديري </a:t>
            </a:r>
            <a:r>
              <a:rPr lang="ar-IQ" dirty="0"/>
              <a:t>في </a:t>
            </a:r>
            <a:r>
              <a:rPr lang="ar-IQ" dirty="0" smtClean="0"/>
              <a:t>قيمة</a:t>
            </a:r>
            <a:r>
              <a:rPr lang="ar-SA" dirty="0" smtClean="0"/>
              <a:t> ا</a:t>
            </a:r>
            <a:r>
              <a:rPr lang="ar-IQ" dirty="0" smtClean="0"/>
              <a:t>لموجودات </a:t>
            </a:r>
            <a:r>
              <a:rPr lang="ar-SA" dirty="0" smtClean="0"/>
              <a:t>المستأجرة .</a:t>
            </a:r>
          </a:p>
          <a:p>
            <a:pPr algn="r"/>
            <a:r>
              <a:rPr lang="ar-IQ" dirty="0"/>
              <a:t>3.2.8 في حال تسبب المستأجر بخسارة للموجود المؤجر، فإنه يجوز للمصرف </a:t>
            </a:r>
            <a:r>
              <a:rPr lang="ar-IQ" dirty="0" smtClean="0"/>
              <a:t>المطالبة</a:t>
            </a:r>
            <a:r>
              <a:rPr lang="ar-SA" dirty="0" smtClean="0"/>
              <a:t> </a:t>
            </a:r>
            <a:r>
              <a:rPr lang="ar-IQ" dirty="0" smtClean="0"/>
              <a:t>بالتعويض</a:t>
            </a:r>
            <a:r>
              <a:rPr lang="ar-IQ" dirty="0"/>
              <a:t>، ويتحمل المصرف المخاطر المرتبطة بالموجودات المؤجرة، </a:t>
            </a:r>
            <a:r>
              <a:rPr lang="ar-SA" dirty="0" smtClean="0"/>
              <a:t>ولا </a:t>
            </a:r>
            <a:r>
              <a:rPr lang="ar-IQ" dirty="0" smtClean="0"/>
              <a:t>يجوز </a:t>
            </a:r>
            <a:r>
              <a:rPr lang="ar-IQ" dirty="0"/>
              <a:t>له </a:t>
            </a:r>
            <a:r>
              <a:rPr lang="ar-IQ" dirty="0" smtClean="0"/>
              <a:t>استخدام</a:t>
            </a:r>
            <a:r>
              <a:rPr lang="ar-SA" dirty="0" smtClean="0"/>
              <a:t> ا</a:t>
            </a:r>
            <a:r>
              <a:rPr lang="ar-IQ" dirty="0" smtClean="0"/>
              <a:t>لضمانات </a:t>
            </a:r>
            <a:r>
              <a:rPr lang="ar-IQ" dirty="0"/>
              <a:t>المقدمة من المستأجرين </a:t>
            </a:r>
            <a:r>
              <a:rPr lang="ar-SA" dirty="0" smtClean="0"/>
              <a:t>لاسترداد </a:t>
            </a:r>
            <a:r>
              <a:rPr lang="ar-IQ" dirty="0" smtClean="0"/>
              <a:t>مبلغ </a:t>
            </a:r>
            <a:r>
              <a:rPr lang="ar-IQ" dirty="0"/>
              <a:t>الخسائر على الموجودات المؤجرة </a:t>
            </a:r>
            <a:r>
              <a:rPr lang="ar-IQ" dirty="0" smtClean="0"/>
              <a:t>)</a:t>
            </a:r>
            <a:r>
              <a:rPr lang="ar-SA" dirty="0" smtClean="0"/>
              <a:t>الا </a:t>
            </a:r>
            <a:r>
              <a:rPr lang="ar-IQ" dirty="0" smtClean="0"/>
              <a:t>إذا</a:t>
            </a:r>
            <a:r>
              <a:rPr lang="ar-SA" dirty="0" smtClean="0"/>
              <a:t> </a:t>
            </a:r>
            <a:r>
              <a:rPr lang="ar-IQ" dirty="0" smtClean="0"/>
              <a:t>كانت </a:t>
            </a:r>
            <a:r>
              <a:rPr lang="ar-IQ" dirty="0"/>
              <a:t>الخسارة قد وقعت بسبب سوء تصرف أو إهمال المستأجرين أو </a:t>
            </a:r>
            <a:r>
              <a:rPr lang="ar-SA" dirty="0" smtClean="0"/>
              <a:t>اخلالهم بالعقد .</a:t>
            </a:r>
            <a:endParaRPr lang="en-US" dirty="0"/>
          </a:p>
        </p:txBody>
      </p:sp>
    </p:spTree>
    <p:extLst>
      <p:ext uri="{BB962C8B-B14F-4D97-AF65-F5344CB8AC3E}">
        <p14:creationId xmlns:p14="http://schemas.microsoft.com/office/powerpoint/2010/main" val="308249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228600"/>
            <a:ext cx="8458200" cy="4801314"/>
          </a:xfrm>
          <a:prstGeom prst="rect">
            <a:avLst/>
          </a:prstGeom>
          <a:noFill/>
        </p:spPr>
        <p:txBody>
          <a:bodyPr wrap="square" rtlCol="0">
            <a:spAutoFit/>
          </a:bodyPr>
          <a:lstStyle/>
          <a:p>
            <a:pPr algn="r"/>
            <a:r>
              <a:rPr lang="ar-IQ" dirty="0" smtClean="0"/>
              <a:t>وقد تضمنت الضوابط الصادرة من البنك المركزي العراقي اجراءات اخرى تتمثل في :</a:t>
            </a:r>
          </a:p>
          <a:p>
            <a:pPr algn="r"/>
            <a:r>
              <a:rPr lang="ar-IQ" dirty="0" smtClean="0"/>
              <a:t>1- ادارة مخاطر السيولة واجراءات التخفيف منها .</a:t>
            </a:r>
          </a:p>
          <a:p>
            <a:pPr algn="r"/>
            <a:r>
              <a:rPr lang="ar-IQ" dirty="0" smtClean="0">
                <a:solidFill>
                  <a:srgbClr val="000000"/>
                </a:solidFill>
              </a:rPr>
              <a:t>2 - ادارة </a:t>
            </a:r>
            <a:r>
              <a:rPr lang="ar-IQ" dirty="0">
                <a:solidFill>
                  <a:srgbClr val="000000"/>
                </a:solidFill>
              </a:rPr>
              <a:t>مخاطر </a:t>
            </a:r>
            <a:r>
              <a:rPr lang="ar-IQ" dirty="0" smtClean="0">
                <a:solidFill>
                  <a:srgbClr val="000000"/>
                </a:solidFill>
              </a:rPr>
              <a:t>معدل العائد واجراءات </a:t>
            </a:r>
            <a:r>
              <a:rPr lang="ar-IQ" dirty="0">
                <a:solidFill>
                  <a:srgbClr val="000000"/>
                </a:solidFill>
              </a:rPr>
              <a:t>التخفيف </a:t>
            </a:r>
            <a:r>
              <a:rPr lang="ar-IQ" dirty="0" smtClean="0">
                <a:solidFill>
                  <a:srgbClr val="000000"/>
                </a:solidFill>
              </a:rPr>
              <a:t>منها .</a:t>
            </a:r>
          </a:p>
          <a:p>
            <a:pPr algn="r"/>
            <a:r>
              <a:rPr lang="ar-IQ" dirty="0" smtClean="0">
                <a:solidFill>
                  <a:srgbClr val="000000"/>
                </a:solidFill>
              </a:rPr>
              <a:t>3-  ادارة المخاطر التشغيلية واجراءات </a:t>
            </a:r>
            <a:r>
              <a:rPr lang="ar-IQ" dirty="0">
                <a:solidFill>
                  <a:srgbClr val="000000"/>
                </a:solidFill>
              </a:rPr>
              <a:t>التخفيف </a:t>
            </a:r>
            <a:r>
              <a:rPr lang="ar-IQ" dirty="0" smtClean="0">
                <a:solidFill>
                  <a:srgbClr val="000000"/>
                </a:solidFill>
              </a:rPr>
              <a:t>منها .</a:t>
            </a:r>
          </a:p>
          <a:p>
            <a:pPr algn="r"/>
            <a:r>
              <a:rPr lang="ar-IQ" dirty="0" smtClean="0">
                <a:solidFill>
                  <a:srgbClr val="000000"/>
                </a:solidFill>
              </a:rPr>
              <a:t>4- ادارة </a:t>
            </a:r>
            <a:r>
              <a:rPr lang="ar-IQ" dirty="0">
                <a:solidFill>
                  <a:srgbClr val="000000"/>
                </a:solidFill>
              </a:rPr>
              <a:t>مخاطر </a:t>
            </a:r>
            <a:r>
              <a:rPr lang="ar-IQ" dirty="0" smtClean="0">
                <a:solidFill>
                  <a:srgbClr val="000000"/>
                </a:solidFill>
              </a:rPr>
              <a:t>الاستثمار في رؤوس الاموال واجراءات </a:t>
            </a:r>
            <a:r>
              <a:rPr lang="ar-IQ" dirty="0">
                <a:solidFill>
                  <a:srgbClr val="000000"/>
                </a:solidFill>
              </a:rPr>
              <a:t>التخفيف </a:t>
            </a:r>
            <a:r>
              <a:rPr lang="ar-IQ" dirty="0" smtClean="0">
                <a:solidFill>
                  <a:srgbClr val="000000"/>
                </a:solidFill>
              </a:rPr>
              <a:t>منها</a:t>
            </a:r>
          </a:p>
          <a:p>
            <a:pPr algn="r"/>
            <a:r>
              <a:rPr lang="ar-IQ" dirty="0" smtClean="0">
                <a:solidFill>
                  <a:srgbClr val="000000"/>
                </a:solidFill>
              </a:rPr>
              <a:t>5- ادارة </a:t>
            </a:r>
            <a:r>
              <a:rPr lang="ar-IQ" dirty="0">
                <a:solidFill>
                  <a:srgbClr val="000000"/>
                </a:solidFill>
              </a:rPr>
              <a:t>مخاطر </a:t>
            </a:r>
            <a:r>
              <a:rPr lang="ar-IQ" dirty="0" smtClean="0">
                <a:solidFill>
                  <a:srgbClr val="000000"/>
                </a:solidFill>
              </a:rPr>
              <a:t>السوق واجراءات </a:t>
            </a:r>
            <a:r>
              <a:rPr lang="ar-IQ" dirty="0">
                <a:solidFill>
                  <a:srgbClr val="000000"/>
                </a:solidFill>
              </a:rPr>
              <a:t>التخفيف </a:t>
            </a:r>
            <a:r>
              <a:rPr lang="ar-IQ" dirty="0" smtClean="0">
                <a:solidFill>
                  <a:srgbClr val="000000"/>
                </a:solidFill>
              </a:rPr>
              <a:t>منها .</a:t>
            </a:r>
          </a:p>
          <a:p>
            <a:pPr algn="r"/>
            <a:endParaRPr lang="ar-IQ" dirty="0">
              <a:solidFill>
                <a:srgbClr val="000000"/>
              </a:solidFill>
            </a:endParaRPr>
          </a:p>
          <a:p>
            <a:pPr algn="r"/>
            <a:r>
              <a:rPr lang="ar-IQ" dirty="0" smtClean="0">
                <a:solidFill>
                  <a:srgbClr val="000000"/>
                </a:solidFill>
              </a:rPr>
              <a:t>ومن هنا يمكن ان نتوصل الى :</a:t>
            </a:r>
          </a:p>
          <a:p>
            <a:pPr algn="r"/>
            <a:r>
              <a:rPr lang="ar-IQ" dirty="0" smtClean="0">
                <a:solidFill>
                  <a:srgbClr val="000000"/>
                </a:solidFill>
              </a:rPr>
              <a:t>1-  نجاح المصارف الاسلامية في اثبات شخصيتها المعنوية في سوق العمل المصرفي من خلال التزامها بكل ما يصدر من البنك المركزي العراقي من تعليمات وقوانين وذلك للمحافظة على مكانتها المؤسسية وخصوصية عملها المصرفي .</a:t>
            </a:r>
          </a:p>
          <a:p>
            <a:pPr algn="r"/>
            <a:r>
              <a:rPr lang="ar-IQ" dirty="0" smtClean="0">
                <a:solidFill>
                  <a:srgbClr val="000000"/>
                </a:solidFill>
              </a:rPr>
              <a:t>2- حرص البنك المركزي العراقي على متابعة الاحداث الاقتصادية المتسارعة في البيئة العراقية ومحاولة وضع الحلول الموائمة لتلك المشاكل مع مراعاة الخصوصية للمصارف الاسلامية والاستفادة من التجارب الدولية .</a:t>
            </a:r>
            <a:endParaRPr lang="ar-IQ" dirty="0" smtClean="0"/>
          </a:p>
          <a:p>
            <a:pPr algn="r"/>
            <a:r>
              <a:rPr lang="ar-IQ" dirty="0" smtClean="0">
                <a:solidFill>
                  <a:srgbClr val="000000"/>
                </a:solidFill>
              </a:rPr>
              <a:t>3- حرص البنك المركزي العراقي على اصدار لائحة بالمخاطر المحيطة بالمصارف الاسلامية ووضع الاجراءات والتدابير اللازمة لمواجهتها والتقليل منها .</a:t>
            </a:r>
          </a:p>
          <a:p>
            <a:pPr algn="r"/>
            <a:r>
              <a:rPr lang="ar-IQ" dirty="0" smtClean="0">
                <a:solidFill>
                  <a:srgbClr val="000000"/>
                </a:solidFill>
              </a:rPr>
              <a:t>4- الرجوع الى الشريعة الاسلامية والالتزام بها عند التخفيف من المخاطر المحيطة بالمصارف الاسلامية </a:t>
            </a:r>
            <a:r>
              <a:rPr lang="ar-IQ" dirty="0" err="1" smtClean="0">
                <a:solidFill>
                  <a:srgbClr val="000000"/>
                </a:solidFill>
              </a:rPr>
              <a:t>والتاكيد</a:t>
            </a:r>
            <a:r>
              <a:rPr lang="ar-IQ" dirty="0" smtClean="0">
                <a:solidFill>
                  <a:srgbClr val="000000"/>
                </a:solidFill>
              </a:rPr>
              <a:t> على ذلك ضمن الضوابط اعلاه .</a:t>
            </a:r>
          </a:p>
        </p:txBody>
      </p:sp>
    </p:spTree>
    <p:extLst>
      <p:ext uri="{BB962C8B-B14F-4D97-AF65-F5344CB8AC3E}">
        <p14:creationId xmlns:p14="http://schemas.microsoft.com/office/powerpoint/2010/main" val="4204747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457200"/>
            <a:ext cx="7391400" cy="3139321"/>
          </a:xfrm>
          <a:prstGeom prst="rect">
            <a:avLst/>
          </a:prstGeom>
        </p:spPr>
        <p:txBody>
          <a:bodyPr wrap="square">
            <a:spAutoFit/>
          </a:bodyPr>
          <a:lstStyle/>
          <a:p>
            <a:pPr algn="ctr"/>
            <a:r>
              <a:rPr lang="ar-IQ" sz="6600" b="1" dirty="0" smtClean="0"/>
              <a:t>شاكرين لحضراتكم حسن الاستماع ... مع التقدير والاحترام للجميع</a:t>
            </a:r>
            <a:endParaRPr lang="en-US" sz="6600" b="1" dirty="0"/>
          </a:p>
        </p:txBody>
      </p:sp>
    </p:spTree>
    <p:extLst>
      <p:ext uri="{BB962C8B-B14F-4D97-AF65-F5344CB8AC3E}">
        <p14:creationId xmlns:p14="http://schemas.microsoft.com/office/powerpoint/2010/main" val="78882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b="1" dirty="0" smtClean="0">
                <a:latin typeface="Simplified Arabic" panose="02020603050405020304" pitchFamily="18" charset="-78"/>
                <a:cs typeface="Simplified Arabic" panose="02020603050405020304" pitchFamily="18" charset="-78"/>
              </a:rPr>
              <a:t>المقدمة</a:t>
            </a:r>
            <a:endParaRPr lang="en-US" b="1" dirty="0">
              <a:latin typeface="Simplified Arabic" panose="02020603050405020304" pitchFamily="18" charset="-78"/>
              <a:cs typeface="Simplified Arabic" panose="02020603050405020304" pitchFamily="18" charset="-78"/>
            </a:endParaRPr>
          </a:p>
        </p:txBody>
      </p:sp>
      <p:sp>
        <p:nvSpPr>
          <p:cNvPr id="3" name="Rectangle 2"/>
          <p:cNvSpPr/>
          <p:nvPr/>
        </p:nvSpPr>
        <p:spPr>
          <a:xfrm>
            <a:off x="990600" y="1905000"/>
            <a:ext cx="6934200" cy="1015663"/>
          </a:xfrm>
          <a:prstGeom prst="rect">
            <a:avLst/>
          </a:prstGeom>
        </p:spPr>
        <p:txBody>
          <a:bodyPr wrap="square">
            <a:spAutoFit/>
          </a:bodyPr>
          <a:lstStyle/>
          <a:p>
            <a:pPr algn="r"/>
            <a:endParaRPr lang="ar-IQ" sz="2000" dirty="0" smtClean="0">
              <a:latin typeface="Simplified Arabic" panose="02020603050405020304" pitchFamily="18" charset="-78"/>
              <a:ea typeface="Times New Roman"/>
              <a:cs typeface="Simplified Arabic" panose="02020603050405020304" pitchFamily="18" charset="-78"/>
            </a:endParaRPr>
          </a:p>
          <a:p>
            <a:pPr algn="r"/>
            <a:endParaRPr lang="ar-IQ" sz="2000" dirty="0">
              <a:latin typeface="Simplified Arabic" panose="02020603050405020304" pitchFamily="18" charset="-78"/>
              <a:ea typeface="Times New Roman"/>
              <a:cs typeface="Simplified Arabic" panose="02020603050405020304" pitchFamily="18" charset="-78"/>
            </a:endParaRPr>
          </a:p>
          <a:p>
            <a:pPr algn="r"/>
            <a:r>
              <a:rPr lang="ar-SA" sz="2000" dirty="0" smtClean="0">
                <a:latin typeface="Simplified Arabic" panose="02020603050405020304" pitchFamily="18" charset="-78"/>
                <a:ea typeface="Times New Roman"/>
                <a:cs typeface="Simplified Arabic" panose="02020603050405020304" pitchFamily="18" charset="-78"/>
              </a:rPr>
              <a:t> </a:t>
            </a:r>
            <a:endParaRPr lang="en-US" sz="2000" dirty="0">
              <a:latin typeface="Simplified Arabic" panose="02020603050405020304" pitchFamily="18" charset="-78"/>
              <a:cs typeface="Simplified Arabic" panose="02020603050405020304" pitchFamily="18" charset="-78"/>
            </a:endParaRPr>
          </a:p>
        </p:txBody>
      </p:sp>
      <p:sp>
        <p:nvSpPr>
          <p:cNvPr id="4" name="Rectangle 3"/>
          <p:cNvSpPr/>
          <p:nvPr/>
        </p:nvSpPr>
        <p:spPr>
          <a:xfrm>
            <a:off x="304800" y="914400"/>
            <a:ext cx="8610600" cy="3693319"/>
          </a:xfrm>
          <a:prstGeom prst="rect">
            <a:avLst/>
          </a:prstGeom>
        </p:spPr>
        <p:txBody>
          <a:bodyPr wrap="square">
            <a:spAutoFit/>
          </a:bodyPr>
          <a:lstStyle/>
          <a:p>
            <a:pPr algn="r"/>
            <a:r>
              <a:rPr lang="ar-IQ" dirty="0" smtClean="0">
                <a:latin typeface="Simplified Arabic" panose="02020603050405020304" pitchFamily="18" charset="-78"/>
                <a:cs typeface="Simplified Arabic" panose="02020603050405020304" pitchFamily="18" charset="-78"/>
              </a:rPr>
              <a:t>لقد اثبتت </a:t>
            </a:r>
            <a:r>
              <a:rPr lang="ar-IQ" dirty="0">
                <a:latin typeface="Simplified Arabic" panose="02020603050405020304" pitchFamily="18" charset="-78"/>
                <a:cs typeface="Simplified Arabic" panose="02020603050405020304" pitchFamily="18" charset="-78"/>
              </a:rPr>
              <a:t>المصارف الإسلامية قدرتها على </a:t>
            </a:r>
            <a:r>
              <a:rPr lang="ar-IQ" dirty="0" smtClean="0">
                <a:latin typeface="Simplified Arabic" panose="02020603050405020304" pitchFamily="18" charset="-78"/>
                <a:cs typeface="Simplified Arabic" panose="02020603050405020304" pitchFamily="18" charset="-78"/>
              </a:rPr>
              <a:t>اخذ </a:t>
            </a:r>
            <a:r>
              <a:rPr lang="ar-IQ" dirty="0">
                <a:latin typeface="Simplified Arabic" panose="02020603050405020304" pitchFamily="18" charset="-78"/>
                <a:cs typeface="Simplified Arabic" panose="02020603050405020304" pitchFamily="18" charset="-78"/>
              </a:rPr>
              <a:t>مكانتها في السوق المصرفية المحلية والعالمية بلا جدال ، </a:t>
            </a:r>
            <a:r>
              <a:rPr lang="ar-IQ" dirty="0" err="1">
                <a:latin typeface="Simplified Arabic" panose="02020603050405020304" pitchFamily="18" charset="-78"/>
                <a:cs typeface="Simplified Arabic" panose="02020603050405020304" pitchFamily="18" charset="-78"/>
              </a:rPr>
              <a:t>فاننا</a:t>
            </a:r>
            <a:r>
              <a:rPr lang="ar-IQ" dirty="0">
                <a:latin typeface="Simplified Arabic" panose="02020603050405020304" pitchFamily="18" charset="-78"/>
                <a:cs typeface="Simplified Arabic" panose="02020603050405020304" pitchFamily="18" charset="-78"/>
              </a:rPr>
              <a:t> نسوق هذا الكلام بهدف التأكيد على الاهتمام بأدوات التحوط وإدارة الخطر في مصارفنا الإسلامية مع إدراكنا بأن أي نشاط استثماري أو اقتصادي لا يخلو من الخطر؛ </a:t>
            </a:r>
            <a:r>
              <a:rPr lang="ar-IQ" dirty="0" smtClean="0">
                <a:latin typeface="Simplified Arabic" panose="02020603050405020304" pitchFamily="18" charset="-78"/>
                <a:cs typeface="Simplified Arabic" panose="02020603050405020304" pitchFamily="18" charset="-78"/>
              </a:rPr>
              <a:t>كون ان تحقيق العائد </a:t>
            </a:r>
            <a:r>
              <a:rPr lang="ar-IQ" dirty="0">
                <a:latin typeface="Simplified Arabic" panose="02020603050405020304" pitchFamily="18" charset="-78"/>
                <a:cs typeface="Simplified Arabic" panose="02020603050405020304" pitchFamily="18" charset="-78"/>
              </a:rPr>
              <a:t>لابد من توفر عنصر المخاطرة وأن غيابه يمثل تحديا لنمو وتطور الصناعة المصرفية الإسلامية، وبالتأكيد فإن غياب الخطر يضعف الحافز للمستثمر، لهذا فهو مهم أيضا عند اتخاذ القرار الاستثماري، لكن يجب أن لا يكون مبالغا فيه وبالتالي يصبح عائقا أمام النمو المرجو من الاستثمار، وفي سياق الحديث عن التحوُط  يمكننا التطرق لبعض أنواعه  كما هو معروف علميا وفي جميع ادبيات التمويل ، لكن هنا يعنينا التمويل الإسلامي، نذكر </a:t>
            </a:r>
            <a:r>
              <a:rPr lang="ar-IQ" dirty="0" smtClean="0">
                <a:latin typeface="Simplified Arabic" panose="02020603050405020304" pitchFamily="18" charset="-78"/>
                <a:cs typeface="Simplified Arabic" panose="02020603050405020304" pitchFamily="18" charset="-78"/>
              </a:rPr>
              <a:t>منها : </a:t>
            </a:r>
          </a:p>
          <a:p>
            <a:pPr algn="r"/>
            <a:r>
              <a:rPr lang="ar-IQ" dirty="0" smtClean="0">
                <a:latin typeface="Simplified Arabic" panose="02020603050405020304" pitchFamily="18" charset="-78"/>
                <a:cs typeface="Simplified Arabic" panose="02020603050405020304" pitchFamily="18" charset="-78"/>
              </a:rPr>
              <a:t>1</a:t>
            </a:r>
            <a:r>
              <a:rPr lang="ar-IQ" b="1" dirty="0" smtClean="0">
                <a:latin typeface="Simplified Arabic" panose="02020603050405020304" pitchFamily="18" charset="-78"/>
                <a:cs typeface="Simplified Arabic" panose="02020603050405020304" pitchFamily="18" charset="-78"/>
              </a:rPr>
              <a:t>- التحوُط </a:t>
            </a:r>
            <a:r>
              <a:rPr lang="ar-IQ" b="1" dirty="0">
                <a:latin typeface="Simplified Arabic" panose="02020603050405020304" pitchFamily="18" charset="-78"/>
                <a:cs typeface="Simplified Arabic" panose="02020603050405020304" pitchFamily="18" charset="-78"/>
              </a:rPr>
              <a:t>من خطر </a:t>
            </a:r>
            <a:r>
              <a:rPr lang="ar-IQ" b="1" dirty="0" smtClean="0">
                <a:latin typeface="Simplified Arabic" panose="02020603050405020304" pitchFamily="18" charset="-78"/>
                <a:cs typeface="Simplified Arabic" panose="02020603050405020304" pitchFamily="18" charset="-78"/>
              </a:rPr>
              <a:t>السيولة: </a:t>
            </a:r>
            <a:r>
              <a:rPr lang="ar-IQ" dirty="0" smtClean="0">
                <a:latin typeface="Simplified Arabic" panose="02020603050405020304" pitchFamily="18" charset="-78"/>
                <a:cs typeface="Simplified Arabic" panose="02020603050405020304" pitchFamily="18" charset="-78"/>
              </a:rPr>
              <a:t>طبيعة </a:t>
            </a:r>
            <a:r>
              <a:rPr lang="ar-IQ" dirty="0">
                <a:latin typeface="Simplified Arabic" panose="02020603050405020304" pitchFamily="18" charset="-78"/>
                <a:cs typeface="Simplified Arabic" panose="02020603050405020304" pitchFamily="18" charset="-78"/>
              </a:rPr>
              <a:t>هذا الخطر قد يكون مصدرها عادة الديون طويلة الأجل خاصة في حالات البيع الآجل؛ أي يكون فيه قبض الثمن مؤجل في الوقت الذي تكون فيه المؤسسة بحاجة إلى السيولة </a:t>
            </a:r>
            <a:r>
              <a:rPr lang="ar-IQ" dirty="0" smtClean="0">
                <a:latin typeface="Simplified Arabic" panose="02020603050405020304" pitchFamily="18" charset="-78"/>
                <a:cs typeface="Simplified Arabic" panose="02020603050405020304" pitchFamily="18" charset="-78"/>
              </a:rPr>
              <a:t>لتمشيه </a:t>
            </a:r>
            <a:r>
              <a:rPr lang="ar-IQ" dirty="0">
                <a:latin typeface="Simplified Arabic" panose="02020603050405020304" pitchFamily="18" charset="-78"/>
                <a:cs typeface="Simplified Arabic" panose="02020603050405020304" pitchFamily="18" charset="-78"/>
              </a:rPr>
              <a:t>معاملاتها </a:t>
            </a:r>
            <a:endParaRPr lang="ar-IQ" dirty="0" smtClean="0">
              <a:latin typeface="Simplified Arabic" panose="02020603050405020304" pitchFamily="18" charset="-78"/>
              <a:cs typeface="Simplified Arabic" panose="02020603050405020304" pitchFamily="18" charset="-78"/>
            </a:endParaRPr>
          </a:p>
          <a:p>
            <a:pPr algn="r"/>
            <a:r>
              <a:rPr lang="ar-IQ" dirty="0" smtClean="0">
                <a:latin typeface="Simplified Arabic" panose="02020603050405020304" pitchFamily="18" charset="-78"/>
                <a:cs typeface="Simplified Arabic" panose="02020603050405020304" pitchFamily="18" charset="-78"/>
              </a:rPr>
              <a:t>الانية . </a:t>
            </a:r>
          </a:p>
          <a:p>
            <a:pPr algn="r"/>
            <a:r>
              <a:rPr lang="ar-IQ" dirty="0" smtClean="0">
                <a:latin typeface="Simplified Arabic" panose="02020603050405020304" pitchFamily="18" charset="-78"/>
                <a:cs typeface="Simplified Arabic" panose="02020603050405020304" pitchFamily="18" charset="-78"/>
              </a:rPr>
              <a:t>2- </a:t>
            </a:r>
            <a:r>
              <a:rPr lang="ar-IQ" b="1" dirty="0" smtClean="0">
                <a:latin typeface="Simplified Arabic" panose="02020603050405020304" pitchFamily="18" charset="-78"/>
                <a:cs typeface="Simplified Arabic" panose="02020603050405020304" pitchFamily="18" charset="-78"/>
              </a:rPr>
              <a:t>التحوط من </a:t>
            </a:r>
            <a:r>
              <a:rPr lang="ar-IQ" b="1" dirty="0">
                <a:latin typeface="Simplified Arabic" panose="02020603050405020304" pitchFamily="18" charset="-78"/>
                <a:cs typeface="Simplified Arabic" panose="02020603050405020304" pitchFamily="18" charset="-78"/>
              </a:rPr>
              <a:t>خطر معدل العائد أو ما يسمى «معدل المرابحة» </a:t>
            </a:r>
            <a:r>
              <a:rPr lang="ar-IQ" dirty="0">
                <a:latin typeface="Simplified Arabic" panose="02020603050405020304" pitchFamily="18" charset="-78"/>
                <a:cs typeface="Simplified Arabic" panose="02020603050405020304" pitchFamily="18" charset="-78"/>
              </a:rPr>
              <a:t>وهذا يتطلب تغير آلية الدفع المؤجل بحيث ينوع الثمن بأدوات دفع أخرى مثل الصكوك أو الأسهم أو أي وحدات استثمارية يمكن أن تكون قابلة للتداول تمكن مالكها من </a:t>
            </a:r>
            <a:r>
              <a:rPr lang="ar-IQ" dirty="0" smtClean="0">
                <a:latin typeface="Simplified Arabic" panose="02020603050405020304" pitchFamily="18" charset="-78"/>
                <a:cs typeface="Simplified Arabic" panose="02020603050405020304" pitchFamily="18" charset="-78"/>
              </a:rPr>
              <a:t>تسيلها بسهولة .</a:t>
            </a:r>
            <a:endParaRPr lang="ar-IQ"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74621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304800" y="1066800"/>
            <a:ext cx="8305800" cy="1938992"/>
          </a:xfrm>
          <a:prstGeom prst="rect">
            <a:avLst/>
          </a:prstGeom>
        </p:spPr>
        <p:txBody>
          <a:bodyPr wrap="square">
            <a:spAutoFit/>
          </a:bodyPr>
          <a:lstStyle/>
          <a:p>
            <a:pPr lvl="0" algn="r"/>
            <a:r>
              <a:rPr lang="ar-IQ" sz="2000" dirty="0" smtClean="0">
                <a:solidFill>
                  <a:prstClr val="black"/>
                </a:solidFill>
                <a:latin typeface="Simplified Arabic" panose="02020603050405020304" pitchFamily="18" charset="-78"/>
                <a:ea typeface="Times New Roman"/>
                <a:cs typeface="Simplified Arabic" panose="02020603050405020304" pitchFamily="18" charset="-78"/>
              </a:rPr>
              <a:t>3- </a:t>
            </a:r>
            <a:r>
              <a:rPr lang="ar-IQ" sz="2000" b="1" dirty="0" smtClean="0">
                <a:solidFill>
                  <a:prstClr val="black"/>
                </a:solidFill>
                <a:latin typeface="Simplified Arabic" panose="02020603050405020304" pitchFamily="18" charset="-78"/>
                <a:ea typeface="Times New Roman"/>
                <a:cs typeface="Simplified Arabic" panose="02020603050405020304" pitchFamily="18" charset="-78"/>
              </a:rPr>
              <a:t>التحوُط </a:t>
            </a:r>
            <a:r>
              <a:rPr lang="ar-IQ" sz="2000" b="1" dirty="0">
                <a:solidFill>
                  <a:prstClr val="black"/>
                </a:solidFill>
                <a:latin typeface="Simplified Arabic" panose="02020603050405020304" pitchFamily="18" charset="-78"/>
                <a:ea typeface="Times New Roman"/>
                <a:cs typeface="Simplified Arabic" panose="02020603050405020304" pitchFamily="18" charset="-78"/>
              </a:rPr>
              <a:t>من المخاطر التي مصدرها </a:t>
            </a:r>
            <a:r>
              <a:rPr lang="ar-IQ" sz="2000" b="1" dirty="0" smtClean="0">
                <a:solidFill>
                  <a:prstClr val="black"/>
                </a:solidFill>
                <a:latin typeface="Simplified Arabic" panose="02020603050405020304" pitchFamily="18" charset="-78"/>
                <a:ea typeface="Times New Roman"/>
                <a:cs typeface="Simplified Arabic" panose="02020603050405020304" pitchFamily="18" charset="-78"/>
              </a:rPr>
              <a:t>السوق : </a:t>
            </a:r>
            <a:r>
              <a:rPr lang="ar-IQ" sz="2000" dirty="0" smtClean="0">
                <a:solidFill>
                  <a:prstClr val="black"/>
                </a:solidFill>
                <a:latin typeface="Simplified Arabic" panose="02020603050405020304" pitchFamily="18" charset="-78"/>
                <a:ea typeface="Times New Roman"/>
                <a:cs typeface="Simplified Arabic" panose="02020603050405020304" pitchFamily="18" charset="-78"/>
              </a:rPr>
              <a:t> </a:t>
            </a:r>
            <a:r>
              <a:rPr lang="ar-IQ" sz="2000" dirty="0">
                <a:solidFill>
                  <a:prstClr val="black"/>
                </a:solidFill>
                <a:latin typeface="Simplified Arabic" panose="02020603050405020304" pitchFamily="18" charset="-78"/>
                <a:ea typeface="Times New Roman"/>
                <a:cs typeface="Simplified Arabic" panose="02020603050405020304" pitchFamily="18" charset="-78"/>
              </a:rPr>
              <a:t>وسببها عادة التغيّرات في أسعار ومعدلات السوق المالي أي الفروقات بين أسعار الأصول ومعدلات العائد وقد تتمثل أيضا في تقلبات أسعار السلع أو أسعار الصرف.</a:t>
            </a:r>
          </a:p>
          <a:p>
            <a:pPr lvl="0" algn="r"/>
            <a:r>
              <a:rPr lang="ar-IQ" sz="2000" dirty="0" smtClean="0">
                <a:solidFill>
                  <a:prstClr val="black"/>
                </a:solidFill>
                <a:latin typeface="Simplified Arabic" panose="02020603050405020304" pitchFamily="18" charset="-78"/>
                <a:ea typeface="Times New Roman"/>
                <a:cs typeface="Simplified Arabic" panose="02020603050405020304" pitchFamily="18" charset="-78"/>
              </a:rPr>
              <a:t>4- </a:t>
            </a:r>
            <a:r>
              <a:rPr lang="ar-IQ" sz="2000" b="1" dirty="0" smtClean="0">
                <a:solidFill>
                  <a:prstClr val="black"/>
                </a:solidFill>
                <a:latin typeface="Simplified Arabic" panose="02020603050405020304" pitchFamily="18" charset="-78"/>
                <a:ea typeface="Times New Roman"/>
                <a:cs typeface="Simplified Arabic" panose="02020603050405020304" pitchFamily="18" charset="-78"/>
              </a:rPr>
              <a:t>التحوُط </a:t>
            </a:r>
            <a:r>
              <a:rPr lang="ar-IQ" sz="2000" b="1" dirty="0">
                <a:solidFill>
                  <a:prstClr val="black"/>
                </a:solidFill>
                <a:latin typeface="Simplified Arabic" panose="02020603050405020304" pitchFamily="18" charset="-78"/>
                <a:ea typeface="Times New Roman"/>
                <a:cs typeface="Simplified Arabic" panose="02020603050405020304" pitchFamily="18" charset="-78"/>
              </a:rPr>
              <a:t>من مخاطر </a:t>
            </a:r>
            <a:r>
              <a:rPr lang="ar-IQ" sz="2000" b="1" dirty="0" smtClean="0">
                <a:solidFill>
                  <a:prstClr val="black"/>
                </a:solidFill>
                <a:latin typeface="Simplified Arabic" panose="02020603050405020304" pitchFamily="18" charset="-78"/>
                <a:ea typeface="Times New Roman"/>
                <a:cs typeface="Simplified Arabic" panose="02020603050405020304" pitchFamily="18" charset="-78"/>
              </a:rPr>
              <a:t>التشغيل: </a:t>
            </a:r>
            <a:r>
              <a:rPr lang="ar-IQ" sz="2000" dirty="0">
                <a:solidFill>
                  <a:prstClr val="black"/>
                </a:solidFill>
                <a:latin typeface="Simplified Arabic" panose="02020603050405020304" pitchFamily="18" charset="-78"/>
                <a:ea typeface="Times New Roman"/>
                <a:cs typeface="Simplified Arabic" panose="02020603050405020304" pitchFamily="18" charset="-78"/>
              </a:rPr>
              <a:t>هذه المخاطر تتمثل بوقوع خسائر يكون سببها العنصر البشري أو الناتجة عنه وقد يعود لعوامل مهنية أو تقنية مرتبطة بالوسائل التكنولوجية المستخدمة في المصرف، ويمكن لهذه المخاطر التشغيلية أن تعود لأسباب داخلية أو خارجية تحدث خسائر </a:t>
            </a:r>
            <a:r>
              <a:rPr lang="ar-IQ" sz="2000" dirty="0" smtClean="0">
                <a:solidFill>
                  <a:prstClr val="black"/>
                </a:solidFill>
                <a:latin typeface="Simplified Arabic" panose="02020603050405020304" pitchFamily="18" charset="-78"/>
                <a:ea typeface="Times New Roman"/>
                <a:cs typeface="Simplified Arabic" panose="02020603050405020304" pitchFamily="18" charset="-78"/>
              </a:rPr>
              <a:t>للمصرف .</a:t>
            </a:r>
          </a:p>
        </p:txBody>
      </p:sp>
    </p:spTree>
    <p:extLst>
      <p:ext uri="{BB962C8B-B14F-4D97-AF65-F5344CB8AC3E}">
        <p14:creationId xmlns:p14="http://schemas.microsoft.com/office/powerpoint/2010/main" val="704588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1"/>
            <a:ext cx="8534400" cy="3970318"/>
          </a:xfrm>
          <a:prstGeom prst="rect">
            <a:avLst/>
          </a:prstGeom>
        </p:spPr>
        <p:txBody>
          <a:bodyPr wrap="square">
            <a:spAutoFit/>
          </a:bodyPr>
          <a:lstStyle/>
          <a:p>
            <a:pPr algn="r"/>
            <a:r>
              <a:rPr lang="ar-IQ" dirty="0">
                <a:latin typeface="Simplified Arabic" panose="02020603050405020304" pitchFamily="18" charset="-78"/>
                <a:cs typeface="Simplified Arabic" panose="02020603050405020304" pitchFamily="18" charset="-78"/>
              </a:rPr>
              <a:t>وفي هذا السياق يمكن </a:t>
            </a:r>
            <a:r>
              <a:rPr lang="ar-IQ" dirty="0" smtClean="0">
                <a:latin typeface="Simplified Arabic" panose="02020603050405020304" pitchFamily="18" charset="-78"/>
                <a:cs typeface="Simplified Arabic" panose="02020603050405020304" pitchFamily="18" charset="-78"/>
              </a:rPr>
              <a:t>للمصارف الاسلامية أن تتخذ خطوات </a:t>
            </a:r>
            <a:r>
              <a:rPr lang="ar-IQ" dirty="0">
                <a:latin typeface="Simplified Arabic" panose="02020603050405020304" pitchFamily="18" charset="-78"/>
                <a:cs typeface="Simplified Arabic" panose="02020603050405020304" pitchFamily="18" charset="-78"/>
              </a:rPr>
              <a:t>وإجراءات في التحوّط لمواجهة بعض المخاطر السابقة الذكر ومنها:</a:t>
            </a:r>
          </a:p>
          <a:p>
            <a:pPr algn="r"/>
            <a:r>
              <a:rPr lang="ar-IQ" b="1" dirty="0">
                <a:latin typeface="Simplified Arabic" panose="02020603050405020304" pitchFamily="18" charset="-78"/>
                <a:cs typeface="Simplified Arabic" panose="02020603050405020304" pitchFamily="18" charset="-78"/>
              </a:rPr>
              <a:t>–  اتباع مبدأ تنوع النشاطات الاقتصادية والاستثمارية والسعي لتحقيق التوازن بين العائد والنفقات لهذه النشاطات.</a:t>
            </a:r>
          </a:p>
          <a:p>
            <a:pPr algn="r"/>
            <a:r>
              <a:rPr lang="ar-IQ" b="1" dirty="0">
                <a:latin typeface="Simplified Arabic" panose="02020603050405020304" pitchFamily="18" charset="-78"/>
                <a:cs typeface="Simplified Arabic" panose="02020603050405020304" pitchFamily="18" charset="-78"/>
              </a:rPr>
              <a:t>–  التحوُط عن طريق إنشاء صندوق تعاوني مصدر أمواله جزء من الأرباح المتحققة لمواجهة أي خطر أو خسارة غير متوقعة في عمل المصرف ..وهكذا.</a:t>
            </a:r>
          </a:p>
          <a:p>
            <a:pPr algn="r"/>
            <a:r>
              <a:rPr lang="ar-IQ" b="1" dirty="0">
                <a:latin typeface="Simplified Arabic" panose="02020603050405020304" pitchFamily="18" charset="-78"/>
                <a:cs typeface="Simplified Arabic" panose="02020603050405020304" pitchFamily="18" charset="-78"/>
              </a:rPr>
              <a:t>–  الاهتمام بدور الرقابة الشرعية وإدخال عناصر إليها من ذوي الخبرة الإدارية والمالية.</a:t>
            </a:r>
          </a:p>
          <a:p>
            <a:pPr algn="r"/>
            <a:r>
              <a:rPr lang="ar-IQ" b="1" dirty="0">
                <a:latin typeface="Simplified Arabic" panose="02020603050405020304" pitchFamily="18" charset="-78"/>
                <a:cs typeface="Simplified Arabic" panose="02020603050405020304" pitchFamily="18" charset="-78"/>
              </a:rPr>
              <a:t>–  متابعة تطوير نظام الرقابة الداخلية بشقيّها المحاسبي والإداري لتجنب أي خلل أو طارئ  قد يواجه المصرف أو </a:t>
            </a:r>
            <a:endParaRPr lang="ar-IQ" b="1" dirty="0" smtClean="0">
              <a:latin typeface="Simplified Arabic" panose="02020603050405020304" pitchFamily="18" charset="-78"/>
              <a:cs typeface="Simplified Arabic" panose="02020603050405020304" pitchFamily="18" charset="-78"/>
            </a:endParaRPr>
          </a:p>
          <a:p>
            <a:pPr algn="r"/>
            <a:r>
              <a:rPr lang="ar-IQ" b="1" dirty="0" smtClean="0">
                <a:latin typeface="Simplified Arabic" panose="02020603050405020304" pitchFamily="18" charset="-78"/>
                <a:cs typeface="Simplified Arabic" panose="02020603050405020304" pitchFamily="18" charset="-78"/>
              </a:rPr>
              <a:t>لمعالجته </a:t>
            </a:r>
            <a:r>
              <a:rPr lang="ar-IQ" b="1" dirty="0">
                <a:latin typeface="Simplified Arabic" panose="02020603050405020304" pitchFamily="18" charset="-78"/>
                <a:cs typeface="Simplified Arabic" panose="02020603050405020304" pitchFamily="18" charset="-78"/>
              </a:rPr>
              <a:t>قبل أن يؤثر على أداء </a:t>
            </a:r>
            <a:r>
              <a:rPr lang="ar-IQ" b="1" dirty="0" smtClean="0">
                <a:latin typeface="Simplified Arabic" panose="02020603050405020304" pitchFamily="18" charset="-78"/>
                <a:cs typeface="Simplified Arabic" panose="02020603050405020304" pitchFamily="18" charset="-78"/>
              </a:rPr>
              <a:t>المصرف </a:t>
            </a:r>
            <a:r>
              <a:rPr lang="ar-IQ" b="1" dirty="0" smtClean="0"/>
              <a:t>.</a:t>
            </a:r>
          </a:p>
          <a:p>
            <a:pPr algn="r"/>
            <a:r>
              <a:rPr lang="ar-IQ" b="1" dirty="0"/>
              <a:t>–  تدريب وتأهيل العاملين في المصرف بشكل مستمر لتطوير أدائهم من جانب، ومن جانب آخر تنمية الجانب المعرفي لديهم في توقع الخطر وإمكانية تجنبه.</a:t>
            </a:r>
          </a:p>
          <a:p>
            <a:pPr algn="r"/>
            <a:r>
              <a:rPr lang="ar-IQ" b="1" dirty="0"/>
              <a:t>–  متابعة التطور العلمي والتكنولوجي والمعرفي في مجال العمل المصرفي.</a:t>
            </a:r>
          </a:p>
          <a:p>
            <a:pPr algn="r"/>
            <a:r>
              <a:rPr lang="ar-IQ" b="1" dirty="0"/>
              <a:t>–  وأخيرا لا يمكن استثناء الدور الرئيسي لرقابة البنك المركزي وإشرافه على أداء المصارف الإسلامية كمؤسسات مالية لها دورها الكبير في الاقتصاد الوطني ,وهذا يتطلب صياغة القوانين والتشريعات التي تنسجم </a:t>
            </a:r>
            <a:r>
              <a:rPr lang="ar-IQ" b="1" dirty="0" smtClean="0"/>
              <a:t>مع فلسفتها . </a:t>
            </a:r>
            <a:endParaRPr lang="ar-IQ" b="1" dirty="0"/>
          </a:p>
        </p:txBody>
      </p:sp>
    </p:spTree>
    <p:extLst>
      <p:ext uri="{BB962C8B-B14F-4D97-AF65-F5344CB8AC3E}">
        <p14:creationId xmlns:p14="http://schemas.microsoft.com/office/powerpoint/2010/main" val="889922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685800"/>
            <a:ext cx="9067800" cy="4801314"/>
          </a:xfrm>
          <a:prstGeom prst="rect">
            <a:avLst/>
          </a:prstGeom>
        </p:spPr>
        <p:txBody>
          <a:bodyPr wrap="square">
            <a:spAutoFit/>
          </a:bodyPr>
          <a:lstStyle/>
          <a:p>
            <a:pPr algn="r"/>
            <a:r>
              <a:rPr lang="ar-IQ" dirty="0"/>
              <a:t>وهنا قام البنك المركزي العراقي </a:t>
            </a:r>
            <a:r>
              <a:rPr lang="ar-IQ" dirty="0" smtClean="0"/>
              <a:t>بإصدار </a:t>
            </a:r>
            <a:r>
              <a:rPr lang="ar-IQ" dirty="0"/>
              <a:t>ضوابط ادارة المخاطر في المصارف الاسلامية لسنة </a:t>
            </a:r>
            <a:r>
              <a:rPr lang="ar-IQ" dirty="0" smtClean="0"/>
              <a:t> 2018 وبما يتوافق مع معايير مجلس الخدمات المالية الاسلامية ووثيقة بازل للممارسات السليمة </a:t>
            </a:r>
            <a:r>
              <a:rPr lang="ar-IQ" dirty="0" err="1" smtClean="0"/>
              <a:t>لادارة</a:t>
            </a:r>
            <a:r>
              <a:rPr lang="ar-IQ" dirty="0" smtClean="0"/>
              <a:t> المخاطر والبند (2,3) من المواصفة  الدولية حيث  حددت الضوابط والاسس الواجب اتباعها من قبل المصارف الاسلامية في الهيكلية الادارية وتحديد المسؤوليات والصلاحيات والاستراتيجيات والقواعد والاجراءات الواجب اعتمادها من قبل قسم ادارة المخاطر في المصارف الاسلامية .وقد قدم البنك المركزي العراقي ضمن هذه الضوابط  التعاريف الخاصة بالمخاطر في المصارف الاسلامية وكما يلي :</a:t>
            </a:r>
          </a:p>
          <a:p>
            <a:pPr algn="r"/>
            <a:r>
              <a:rPr lang="ar-IQ" dirty="0" smtClean="0"/>
              <a:t>1- مخاطر الائتمان </a:t>
            </a:r>
          </a:p>
          <a:p>
            <a:pPr algn="r"/>
            <a:r>
              <a:rPr lang="ar-IQ" dirty="0" smtClean="0"/>
              <a:t>2- مخاطر الاستثمار في رؤوس الاموال</a:t>
            </a:r>
          </a:p>
          <a:p>
            <a:pPr algn="r"/>
            <a:r>
              <a:rPr lang="ar-IQ" dirty="0" smtClean="0"/>
              <a:t>3- مخاطر السوق</a:t>
            </a:r>
          </a:p>
          <a:p>
            <a:pPr algn="r"/>
            <a:r>
              <a:rPr lang="ar-IQ" dirty="0" smtClean="0"/>
              <a:t>4- مخاطر السيولة</a:t>
            </a:r>
          </a:p>
          <a:p>
            <a:pPr algn="r"/>
            <a:r>
              <a:rPr lang="ar-IQ" dirty="0" smtClean="0"/>
              <a:t>5- مخاطر معدل العائد (المخاطر التجارية المنقولة </a:t>
            </a:r>
          </a:p>
          <a:p>
            <a:pPr algn="r"/>
            <a:r>
              <a:rPr lang="ar-IQ" dirty="0" smtClean="0"/>
              <a:t>6- مخاطر التشغيل</a:t>
            </a:r>
          </a:p>
          <a:p>
            <a:pPr algn="r"/>
            <a:r>
              <a:rPr lang="ar-IQ" dirty="0" smtClean="0"/>
              <a:t>7-احتياطي مخاطر الاستثمار</a:t>
            </a:r>
          </a:p>
          <a:p>
            <a:pPr algn="r"/>
            <a:r>
              <a:rPr lang="ar-IQ" dirty="0" smtClean="0"/>
              <a:t>8- احتياطي معدل الارباح</a:t>
            </a:r>
          </a:p>
          <a:p>
            <a:pPr algn="r"/>
            <a:r>
              <a:rPr lang="ar-IQ" dirty="0" smtClean="0"/>
              <a:t>9- المخاطر القانونية</a:t>
            </a:r>
          </a:p>
          <a:p>
            <a:pPr algn="r"/>
            <a:r>
              <a:rPr lang="ar-IQ" dirty="0" smtClean="0"/>
              <a:t>10- الوكالة بالاستثمار</a:t>
            </a:r>
          </a:p>
          <a:p>
            <a:pPr algn="r"/>
            <a:r>
              <a:rPr lang="ar-IQ" dirty="0" smtClean="0"/>
              <a:t>11- حسابات الاستثمار المطلقة</a:t>
            </a:r>
          </a:p>
          <a:p>
            <a:pPr algn="r"/>
            <a:r>
              <a:rPr lang="ar-IQ" dirty="0" smtClean="0"/>
              <a:t>12- حسابات الاستثمار المقيدة .</a:t>
            </a:r>
            <a:endParaRPr lang="ar-IQ" dirty="0"/>
          </a:p>
        </p:txBody>
      </p:sp>
    </p:spTree>
    <p:extLst>
      <p:ext uri="{BB962C8B-B14F-4D97-AF65-F5344CB8AC3E}">
        <p14:creationId xmlns:p14="http://schemas.microsoft.com/office/powerpoint/2010/main" val="4136335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609600" y="584199"/>
            <a:ext cx="8153399" cy="3970318"/>
          </a:xfrm>
          <a:prstGeom prst="rect">
            <a:avLst/>
          </a:prstGeom>
          <a:noFill/>
        </p:spPr>
        <p:txBody>
          <a:bodyPr wrap="square" rtlCol="0">
            <a:spAutoFit/>
          </a:bodyPr>
          <a:lstStyle/>
          <a:p>
            <a:pPr algn="r"/>
            <a:r>
              <a:rPr lang="ar-IQ" b="1" dirty="0" smtClean="0"/>
              <a:t>الهيكلية الخاصة بعمل ادارة المخاطر </a:t>
            </a:r>
          </a:p>
          <a:p>
            <a:pPr algn="r"/>
            <a:r>
              <a:rPr lang="ar-IQ" dirty="0" smtClean="0"/>
              <a:t>يتكون </a:t>
            </a:r>
            <a:r>
              <a:rPr lang="ar-IQ" dirty="0"/>
              <a:t>قسم إدارة المخاطر في المصارف </a:t>
            </a:r>
            <a:r>
              <a:rPr lang="ar-IQ" dirty="0" smtClean="0"/>
              <a:t>الاسلامية من </a:t>
            </a:r>
            <a:r>
              <a:rPr lang="ar-IQ" dirty="0"/>
              <a:t>مدير وأربعة موظفين على </a:t>
            </a:r>
            <a:r>
              <a:rPr lang="ar-IQ" dirty="0" smtClean="0"/>
              <a:t>الاقل،</a:t>
            </a:r>
            <a:endParaRPr lang="ar-IQ" dirty="0"/>
          </a:p>
          <a:p>
            <a:pPr algn="r"/>
            <a:r>
              <a:rPr lang="ar-IQ" dirty="0" smtClean="0"/>
              <a:t> وحسب </a:t>
            </a:r>
            <a:r>
              <a:rPr lang="ar-IQ" dirty="0"/>
              <a:t>حجم المصرف، ويجب أن يكون مدير القسم ومعاونه من حاملي شهادة البكالوريوس </a:t>
            </a:r>
            <a:r>
              <a:rPr lang="ar-IQ" dirty="0" smtClean="0"/>
              <a:t>في احد التخصصات المصرفية او المالية</a:t>
            </a:r>
            <a:r>
              <a:rPr lang="ar-IQ" dirty="0"/>
              <a:t>، </a:t>
            </a:r>
            <a:r>
              <a:rPr lang="ar-IQ" dirty="0" smtClean="0"/>
              <a:t>وحاصلا على شهادة الاختصاصي الاسلامي المعتمد في ادارة المخاطر</a:t>
            </a:r>
            <a:endParaRPr lang="ar-IQ" dirty="0"/>
          </a:p>
          <a:p>
            <a:pPr algn="r"/>
            <a:r>
              <a:rPr lang="ar-IQ" dirty="0" smtClean="0"/>
              <a:t>(، </a:t>
            </a:r>
            <a:r>
              <a:rPr lang="ar-IQ" dirty="0"/>
              <a:t>ويكون الموظفين </a:t>
            </a:r>
            <a:r>
              <a:rPr lang="ar-IQ" dirty="0" smtClean="0"/>
              <a:t>الاخرين من </a:t>
            </a:r>
            <a:r>
              <a:rPr lang="ar-IQ" dirty="0"/>
              <a:t>الحاصلين على شهادة الدبلوم أو إعدادية التجارة</a:t>
            </a:r>
          </a:p>
          <a:p>
            <a:pPr algn="r"/>
            <a:r>
              <a:rPr lang="ar-IQ" dirty="0"/>
              <a:t>كحد أدنى ويتمتعون بـ </a:t>
            </a:r>
            <a:r>
              <a:rPr lang="ar-IQ" dirty="0" smtClean="0"/>
              <a:t>100 </a:t>
            </a:r>
            <a:r>
              <a:rPr lang="ar-IQ" dirty="0"/>
              <a:t>)ساعة تدريبية في مجال إدارة المخاطر.</a:t>
            </a:r>
          </a:p>
          <a:p>
            <a:pPr algn="r"/>
            <a:r>
              <a:rPr lang="ar-IQ" dirty="0" smtClean="0"/>
              <a:t>ويتكون </a:t>
            </a:r>
            <a:r>
              <a:rPr lang="ar-IQ" dirty="0"/>
              <a:t>قسم إدارة المخاطر في المصارف </a:t>
            </a:r>
            <a:r>
              <a:rPr lang="ar-IQ" dirty="0" smtClean="0"/>
              <a:t>الاسلامية من </a:t>
            </a:r>
            <a:r>
              <a:rPr lang="ar-IQ" dirty="0"/>
              <a:t>أربعة شعب على </a:t>
            </a:r>
            <a:r>
              <a:rPr lang="ar-IQ" dirty="0" smtClean="0"/>
              <a:t>الاقل وحسب</a:t>
            </a:r>
            <a:endParaRPr lang="ar-IQ" dirty="0"/>
          </a:p>
          <a:p>
            <a:pPr algn="r"/>
            <a:r>
              <a:rPr lang="ar-IQ" dirty="0"/>
              <a:t>حجم المصرف و انشطته وهي </a:t>
            </a:r>
            <a:r>
              <a:rPr lang="ar-IQ" dirty="0" smtClean="0"/>
              <a:t>كالاتي :-</a:t>
            </a:r>
            <a:endParaRPr lang="ar-IQ" dirty="0"/>
          </a:p>
          <a:p>
            <a:pPr algn="r"/>
            <a:r>
              <a:rPr lang="ar-IQ" dirty="0"/>
              <a:t>4.2.1 شعبة مخاطر </a:t>
            </a:r>
            <a:r>
              <a:rPr lang="ar-IQ" dirty="0" smtClean="0"/>
              <a:t>الائتمان والاستثمار في </a:t>
            </a:r>
            <a:r>
              <a:rPr lang="ar-IQ" dirty="0"/>
              <a:t>رؤوس </a:t>
            </a:r>
            <a:r>
              <a:rPr lang="ar-IQ" dirty="0" smtClean="0"/>
              <a:t>الاموال.</a:t>
            </a:r>
            <a:endParaRPr lang="ar-IQ" dirty="0"/>
          </a:p>
          <a:p>
            <a:pPr algn="r"/>
            <a:r>
              <a:rPr lang="ar-IQ" dirty="0"/>
              <a:t>4.2.2 شعبة مخاطر السوق ومعدل العائد.</a:t>
            </a:r>
          </a:p>
          <a:p>
            <a:pPr algn="r"/>
            <a:r>
              <a:rPr lang="ar-IQ" dirty="0"/>
              <a:t>4.2.3 شعبة مخاطر السيولة ومخاطر التشغيل.</a:t>
            </a:r>
          </a:p>
          <a:p>
            <a:pPr algn="r"/>
            <a:r>
              <a:rPr lang="ar-IQ" dirty="0"/>
              <a:t>4.2.4 شعبة مخاطر عدم </a:t>
            </a:r>
            <a:r>
              <a:rPr lang="ar-IQ" dirty="0" smtClean="0"/>
              <a:t>الالتزام بالشريعة .</a:t>
            </a:r>
          </a:p>
          <a:p>
            <a:pPr algn="r"/>
            <a:r>
              <a:rPr lang="ar-IQ" dirty="0" smtClean="0"/>
              <a:t>ويرتبط </a:t>
            </a:r>
            <a:r>
              <a:rPr lang="ar-IQ" dirty="0"/>
              <a:t>القسم ضمن الهيكل التنظيمي بمجلس إدارة المصرف بشكل مباشر.</a:t>
            </a:r>
          </a:p>
          <a:p>
            <a:endParaRPr lang="en-US" dirty="0"/>
          </a:p>
        </p:txBody>
      </p:sp>
    </p:spTree>
    <p:extLst>
      <p:ext uri="{BB962C8B-B14F-4D97-AF65-F5344CB8AC3E}">
        <p14:creationId xmlns:p14="http://schemas.microsoft.com/office/powerpoint/2010/main" val="1676905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12845"/>
            <a:ext cx="8229600" cy="4801314"/>
          </a:xfrm>
          <a:prstGeom prst="rect">
            <a:avLst/>
          </a:prstGeom>
        </p:spPr>
        <p:txBody>
          <a:bodyPr wrap="square">
            <a:spAutoFit/>
          </a:bodyPr>
          <a:lstStyle/>
          <a:p>
            <a:pPr algn="r"/>
            <a:r>
              <a:rPr lang="ar-IQ" b="1" dirty="0"/>
              <a:t>مسؤولية مجلس </a:t>
            </a:r>
            <a:r>
              <a:rPr lang="ar-IQ" b="1" dirty="0" smtClean="0"/>
              <a:t>الادارة</a:t>
            </a:r>
            <a:endParaRPr lang="ar-IQ" b="1" dirty="0"/>
          </a:p>
          <a:p>
            <a:pPr algn="r"/>
            <a:r>
              <a:rPr lang="ar-IQ" dirty="0"/>
              <a:t> يعتبر مجلس </a:t>
            </a:r>
            <a:r>
              <a:rPr lang="ar-IQ" dirty="0" smtClean="0"/>
              <a:t>الادارة المستوى </a:t>
            </a:r>
            <a:r>
              <a:rPr lang="ar-IQ" dirty="0"/>
              <a:t>التنظيمي المسؤول عن </a:t>
            </a:r>
            <a:r>
              <a:rPr lang="ar-IQ" dirty="0" smtClean="0"/>
              <a:t>الاشراف على </a:t>
            </a:r>
            <a:r>
              <a:rPr lang="ar-IQ" dirty="0"/>
              <a:t>القسم، ويتابع</a:t>
            </a:r>
          </a:p>
          <a:p>
            <a:pPr algn="r"/>
            <a:r>
              <a:rPr lang="ar-IQ" dirty="0"/>
              <a:t>متطلبات تنفيذ هذه الضوابط. ومن اجل ضمان فعاليتها وتحقيق </a:t>
            </a:r>
            <a:r>
              <a:rPr lang="ar-IQ" dirty="0" smtClean="0"/>
              <a:t>الالتزام في </a:t>
            </a:r>
            <a:r>
              <a:rPr lang="ar-IQ" dirty="0"/>
              <a:t>جميع المستويات</a:t>
            </a:r>
          </a:p>
          <a:p>
            <a:pPr algn="r"/>
            <a:r>
              <a:rPr lang="ar-IQ" dirty="0" smtClean="0"/>
              <a:t>الادارية و </a:t>
            </a:r>
            <a:r>
              <a:rPr lang="ar-IQ" dirty="0"/>
              <a:t>بما ينسجم مع متضمنات مواصفة </a:t>
            </a:r>
            <a:r>
              <a:rPr lang="ar-IQ" dirty="0" smtClean="0"/>
              <a:t>الايزو 31000:2009 في البند (2,4) ) في</a:t>
            </a:r>
            <a:endParaRPr lang="ar-IQ" dirty="0"/>
          </a:p>
          <a:p>
            <a:pPr algn="r"/>
            <a:r>
              <a:rPr lang="ar-IQ" dirty="0"/>
              <a:t>ما يتعلق </a:t>
            </a:r>
            <a:r>
              <a:rPr lang="ar-IQ" dirty="0" smtClean="0"/>
              <a:t>بالإجراءات الواجب </a:t>
            </a:r>
            <a:r>
              <a:rPr lang="ar-IQ" dirty="0"/>
              <a:t>على </a:t>
            </a:r>
            <a:r>
              <a:rPr lang="ar-IQ" dirty="0" smtClean="0"/>
              <a:t>الادارة اتباعها </a:t>
            </a:r>
            <a:r>
              <a:rPr lang="ar-IQ" dirty="0"/>
              <a:t>وتتمثل </a:t>
            </a:r>
            <a:r>
              <a:rPr lang="ar-IQ" dirty="0" smtClean="0"/>
              <a:t>بالاتي : </a:t>
            </a:r>
            <a:r>
              <a:rPr lang="ar-IQ" dirty="0"/>
              <a:t>-</a:t>
            </a:r>
          </a:p>
          <a:p>
            <a:pPr algn="r"/>
            <a:r>
              <a:rPr lang="ar-IQ" dirty="0"/>
              <a:t>6.1 تصويب سياسة إدارة المخاطر والمصادقة عليها.</a:t>
            </a:r>
          </a:p>
          <a:p>
            <a:pPr algn="r"/>
            <a:r>
              <a:rPr lang="ar-IQ" dirty="0"/>
              <a:t>6.2 ضمان الموائمة المستمرة بين استراتيجية التمويل واستراتيجية إدارة المخاطر واستراتيجية</a:t>
            </a:r>
          </a:p>
          <a:p>
            <a:pPr algn="r"/>
            <a:r>
              <a:rPr lang="ar-IQ" dirty="0"/>
              <a:t>إدارة مخاطر السيولة.</a:t>
            </a:r>
          </a:p>
          <a:p>
            <a:pPr algn="r"/>
            <a:r>
              <a:rPr lang="ar-IQ" dirty="0"/>
              <a:t>6.3 تحديد مؤشرات أداء إدارة المخاطر التي تتماشى مع مؤشرات أداء المصرف.</a:t>
            </a:r>
          </a:p>
          <a:p>
            <a:pPr algn="r"/>
            <a:r>
              <a:rPr lang="ar-IQ" dirty="0"/>
              <a:t>6.4 ضمان </a:t>
            </a:r>
            <a:r>
              <a:rPr lang="ar-IQ" dirty="0" smtClean="0"/>
              <a:t>الامتثال القانوني </a:t>
            </a:r>
            <a:r>
              <a:rPr lang="ar-IQ" dirty="0"/>
              <a:t>والتنظيمي </a:t>
            </a:r>
            <a:r>
              <a:rPr lang="ar-IQ" dirty="0" smtClean="0"/>
              <a:t>لاستراتيجية التمويل </a:t>
            </a:r>
            <a:r>
              <a:rPr lang="ar-IQ" dirty="0"/>
              <a:t>واستراتيجية إدارة المخاطر</a:t>
            </a:r>
          </a:p>
          <a:p>
            <a:pPr algn="r"/>
            <a:r>
              <a:rPr lang="ar-IQ" dirty="0"/>
              <a:t>واستراتيجية إدارة مخاطر السيولة.</a:t>
            </a:r>
          </a:p>
          <a:p>
            <a:pPr algn="r"/>
            <a:r>
              <a:rPr lang="ar-IQ" dirty="0" smtClean="0"/>
              <a:t>6.5 </a:t>
            </a:r>
            <a:r>
              <a:rPr lang="ar-IQ" dirty="0"/>
              <a:t>تعيين المساءلة </a:t>
            </a:r>
            <a:r>
              <a:rPr lang="ar-IQ" dirty="0" smtClean="0"/>
              <a:t>والمسؤوليات على المستويات المناسبة داخل المصرف </a:t>
            </a:r>
          </a:p>
          <a:p>
            <a:pPr algn="r"/>
            <a:r>
              <a:rPr lang="ar-IQ" dirty="0"/>
              <a:t>6.6 ضمان تخصيص الموارد </a:t>
            </a:r>
            <a:r>
              <a:rPr lang="ar-IQ" dirty="0" smtClean="0"/>
              <a:t>اللازمة لإدارة المخاطر </a:t>
            </a:r>
            <a:r>
              <a:rPr lang="ar-IQ" dirty="0"/>
              <a:t>لضمان تنفيذ استراتيجيتها على مستوى الشعب المكونة لقسم إدارة المخاطر وكذلك القسم مع المستويات </a:t>
            </a:r>
            <a:r>
              <a:rPr lang="ar-IQ" dirty="0" smtClean="0"/>
              <a:t>الاخرى </a:t>
            </a:r>
          </a:p>
          <a:p>
            <a:pPr algn="r"/>
            <a:r>
              <a:rPr lang="ar-IQ" dirty="0" smtClean="0"/>
              <a:t>. </a:t>
            </a:r>
            <a:r>
              <a:rPr lang="ar-IQ" dirty="0"/>
              <a:t>6.7 </a:t>
            </a:r>
            <a:r>
              <a:rPr lang="ar-IQ" dirty="0" smtClean="0"/>
              <a:t>الابلاغ المالي </a:t>
            </a:r>
            <a:r>
              <a:rPr lang="ar-IQ" dirty="0"/>
              <a:t>لمنافع إدارة المخاطر لجميع أصحاب المصلحة )أصحاب حسابات </a:t>
            </a:r>
            <a:r>
              <a:rPr lang="ar-IQ" dirty="0" smtClean="0"/>
              <a:t>الاستثمار ، </a:t>
            </a:r>
            <a:r>
              <a:rPr lang="ar-IQ" dirty="0"/>
              <a:t>الدائنون، الجهات التنظيمية </a:t>
            </a:r>
            <a:r>
              <a:rPr lang="ar-IQ" dirty="0" smtClean="0"/>
              <a:t>والرقابية  .      </a:t>
            </a:r>
          </a:p>
          <a:p>
            <a:pPr algn="r"/>
            <a:r>
              <a:rPr lang="ar-IQ" dirty="0" smtClean="0"/>
              <a:t> </a:t>
            </a:r>
            <a:r>
              <a:rPr lang="ar-IQ" dirty="0"/>
              <a:t>6.8 ضمان المحافظة على استمرارية إطار عمل إدارة المخاطر مع متطلبات البيئة الداخلية </a:t>
            </a:r>
            <a:r>
              <a:rPr lang="ar-IQ" dirty="0" smtClean="0"/>
              <a:t>والخارجية .</a:t>
            </a:r>
            <a:endParaRPr lang="en-US" dirty="0"/>
          </a:p>
        </p:txBody>
      </p:sp>
    </p:spTree>
    <p:extLst>
      <p:ext uri="{BB962C8B-B14F-4D97-AF65-F5344CB8AC3E}">
        <p14:creationId xmlns:p14="http://schemas.microsoft.com/office/powerpoint/2010/main" val="141999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610600" cy="4801314"/>
          </a:xfrm>
          <a:prstGeom prst="rect">
            <a:avLst/>
          </a:prstGeom>
        </p:spPr>
        <p:txBody>
          <a:bodyPr wrap="square">
            <a:spAutoFit/>
          </a:bodyPr>
          <a:lstStyle/>
          <a:p>
            <a:pPr algn="r"/>
            <a:r>
              <a:rPr lang="ar-IQ" dirty="0" smtClean="0"/>
              <a:t>ويمتلك </a:t>
            </a:r>
            <a:r>
              <a:rPr lang="ar-IQ" dirty="0"/>
              <a:t>القسم </a:t>
            </a:r>
            <a:r>
              <a:rPr lang="ar-IQ" dirty="0" smtClean="0"/>
              <a:t>صلاحية الوصول </a:t>
            </a:r>
            <a:r>
              <a:rPr lang="ar-IQ" dirty="0"/>
              <a:t>إلى كافة المعلومات التي من شأنها الكشف عن </a:t>
            </a:r>
            <a:r>
              <a:rPr lang="ar-IQ" dirty="0" smtClean="0"/>
              <a:t>المخاطر التي </a:t>
            </a:r>
            <a:r>
              <a:rPr lang="ar-IQ" dirty="0"/>
              <a:t>تحيط بالعملية المصرفية </a:t>
            </a:r>
            <a:endParaRPr lang="ar-IQ" dirty="0" smtClean="0"/>
          </a:p>
          <a:p>
            <a:pPr algn="r"/>
            <a:r>
              <a:rPr lang="ar-IQ" dirty="0" smtClean="0"/>
              <a:t> والمالية </a:t>
            </a:r>
            <a:r>
              <a:rPr lang="ar-IQ" dirty="0"/>
              <a:t>والمتطلبات الشرعية وينص على ذلك في النظام </a:t>
            </a:r>
            <a:r>
              <a:rPr lang="ar-IQ" dirty="0" smtClean="0"/>
              <a:t>الداخلي للمصرف .</a:t>
            </a:r>
          </a:p>
          <a:p>
            <a:pPr algn="r"/>
            <a:endParaRPr lang="ar-IQ" dirty="0" smtClean="0"/>
          </a:p>
          <a:p>
            <a:pPr algn="r"/>
            <a:r>
              <a:rPr lang="ar-IQ" b="1" dirty="0" smtClean="0"/>
              <a:t>القواعد الواجب تنفيذها لتأسيس قسم ادارة المخاطر في المصارف الاسلامية</a:t>
            </a:r>
          </a:p>
          <a:p>
            <a:pPr algn="r"/>
            <a:r>
              <a:rPr lang="ar-IQ" dirty="0"/>
              <a:t>0.1 إقرار مجلس </a:t>
            </a:r>
            <a:r>
              <a:rPr lang="ar-IQ" dirty="0" smtClean="0"/>
              <a:t>الادارة للحدود الاجمالية لحجم </a:t>
            </a:r>
            <a:r>
              <a:rPr lang="ar-IQ" dirty="0"/>
              <a:t>مخاطر التمويل </a:t>
            </a:r>
            <a:r>
              <a:rPr lang="ar-IQ" dirty="0" smtClean="0"/>
              <a:t>والاستثمار من خلال استراتيجية </a:t>
            </a:r>
            <a:r>
              <a:rPr lang="ar-IQ" dirty="0"/>
              <a:t>التمويل </a:t>
            </a:r>
            <a:endParaRPr lang="ar-IQ" dirty="0" smtClean="0"/>
          </a:p>
          <a:p>
            <a:pPr algn="r"/>
            <a:r>
              <a:rPr lang="ar-IQ" dirty="0" smtClean="0"/>
              <a:t>10.2 </a:t>
            </a:r>
            <a:r>
              <a:rPr lang="ar-IQ" dirty="0"/>
              <a:t>إقرار مجلس </a:t>
            </a:r>
            <a:r>
              <a:rPr lang="ar-IQ" dirty="0" smtClean="0"/>
              <a:t>الادارة للصلاحيات والمسؤوليات </a:t>
            </a:r>
            <a:r>
              <a:rPr lang="ar-IQ" dirty="0"/>
              <a:t>المتعلقة بإدارة المخاطر بالتنسيق </a:t>
            </a:r>
            <a:r>
              <a:rPr lang="ar-IQ" dirty="0" smtClean="0"/>
              <a:t>مع الادارة التنفيذية </a:t>
            </a:r>
            <a:r>
              <a:rPr lang="ar-IQ" dirty="0"/>
              <a:t>ومراقبة مدى </a:t>
            </a:r>
            <a:r>
              <a:rPr lang="ar-IQ" dirty="0" smtClean="0"/>
              <a:t>الالتزام بتلك الصلاحيات ، </a:t>
            </a:r>
            <a:r>
              <a:rPr lang="ar-IQ" dirty="0"/>
              <a:t>والتأكد من عدم تجاوز أنشطة </a:t>
            </a:r>
            <a:r>
              <a:rPr lang="ar-IQ" dirty="0" smtClean="0"/>
              <a:t>التمويل والاستثمار للسقوف المعتمدة .</a:t>
            </a:r>
            <a:endParaRPr lang="ar-IQ" dirty="0"/>
          </a:p>
          <a:p>
            <a:pPr algn="r"/>
            <a:r>
              <a:rPr lang="ar-IQ" dirty="0"/>
              <a:t>10.3 إقرار مجلس </a:t>
            </a:r>
            <a:r>
              <a:rPr lang="ar-IQ" dirty="0" smtClean="0"/>
              <a:t>الادارة باستقلالية قسم </a:t>
            </a:r>
            <a:r>
              <a:rPr lang="ar-IQ" dirty="0"/>
              <a:t>إدارة المخاطر ومتابعة ذلك مع </a:t>
            </a:r>
            <a:r>
              <a:rPr lang="ar-IQ" dirty="0" smtClean="0"/>
              <a:t>الادارة العليا للمصرف </a:t>
            </a:r>
            <a:r>
              <a:rPr lang="ar-IQ" dirty="0"/>
              <a:t>التي تقوم بتضمين </a:t>
            </a:r>
            <a:endParaRPr lang="ar-IQ" dirty="0" smtClean="0"/>
          </a:p>
          <a:p>
            <a:pPr algn="r"/>
            <a:r>
              <a:rPr lang="ar-IQ" dirty="0" smtClean="0"/>
              <a:t>مبدأ الاستقلالية ضمن </a:t>
            </a:r>
            <a:r>
              <a:rPr lang="ar-IQ" dirty="0"/>
              <a:t>نظام الضبط الداخلي لقسم إدارة </a:t>
            </a:r>
            <a:r>
              <a:rPr lang="ar-IQ" dirty="0" smtClean="0"/>
              <a:t>المخاطر .</a:t>
            </a:r>
          </a:p>
          <a:p>
            <a:pPr algn="r"/>
            <a:r>
              <a:rPr lang="ar-IQ" dirty="0"/>
              <a:t>0.4 تشكيل وحدات فرعية تابعة إلى قسم إدارة المخاطر في الفروع ذات </a:t>
            </a:r>
            <a:r>
              <a:rPr lang="ar-IQ" dirty="0" smtClean="0"/>
              <a:t>التعاملات الكبيرة</a:t>
            </a:r>
            <a:r>
              <a:rPr lang="ar-IQ" dirty="0"/>
              <a:t>.</a:t>
            </a:r>
          </a:p>
          <a:p>
            <a:pPr algn="r"/>
            <a:r>
              <a:rPr lang="ar-IQ" dirty="0" smtClean="0"/>
              <a:t>10.5 </a:t>
            </a:r>
            <a:r>
              <a:rPr lang="ar-IQ" dirty="0"/>
              <a:t>تصميم صيغة تقارير قياسية لكتابة تقارير إدارة المخاطر، ووضع مصفوفة خطر </a:t>
            </a:r>
            <a:r>
              <a:rPr lang="ar-IQ" dirty="0" smtClean="0"/>
              <a:t>وتحديد امكانية حدوثه واثره وتتضمن راي القسم في نهاية التقرير . </a:t>
            </a:r>
            <a:endParaRPr lang="ar-IQ" dirty="0"/>
          </a:p>
          <a:p>
            <a:pPr algn="r"/>
            <a:r>
              <a:rPr lang="ar-IQ" dirty="0"/>
              <a:t>0.6 وضع صيغة اجراءات </a:t>
            </a:r>
            <a:r>
              <a:rPr lang="ar-IQ" dirty="0" smtClean="0"/>
              <a:t>للإفصاح عن </a:t>
            </a:r>
            <a:r>
              <a:rPr lang="ar-IQ" dirty="0"/>
              <a:t>المعلومات </a:t>
            </a:r>
            <a:r>
              <a:rPr lang="ar-IQ" dirty="0" smtClean="0"/>
              <a:t>لأصحاب حسابات الاستثمار بصورة ملائمة ومنتظمة </a:t>
            </a:r>
            <a:r>
              <a:rPr lang="ar-IQ" dirty="0"/>
              <a:t>حتى يتمكن أصحاب هذه الحسابات من تقييم المخاطر المحتملة </a:t>
            </a:r>
            <a:r>
              <a:rPr lang="ar-IQ" dirty="0" smtClean="0"/>
              <a:t>لاستثماراتهم  والعوائد </a:t>
            </a:r>
            <a:r>
              <a:rPr lang="ar-IQ" dirty="0"/>
              <a:t>المتولدة عنها، من أجل </a:t>
            </a:r>
            <a:r>
              <a:rPr lang="ar-IQ" dirty="0" smtClean="0"/>
              <a:t>حماية مصالحهم </a:t>
            </a:r>
            <a:r>
              <a:rPr lang="ar-IQ" dirty="0"/>
              <a:t>عند اتخاذ قراراتهم، وتستخدم لهذا </a:t>
            </a:r>
            <a:r>
              <a:rPr lang="ar-IQ" dirty="0" smtClean="0"/>
              <a:t>الغرض المعايير </a:t>
            </a:r>
            <a:r>
              <a:rPr lang="ar-IQ" dirty="0"/>
              <a:t>الدولية المعمول بها </a:t>
            </a:r>
            <a:r>
              <a:rPr lang="ar-IQ" dirty="0" err="1" smtClean="0"/>
              <a:t>لاعداد</a:t>
            </a:r>
            <a:r>
              <a:rPr lang="ar-IQ" dirty="0" smtClean="0"/>
              <a:t> التقارير </a:t>
            </a:r>
            <a:r>
              <a:rPr lang="ar-IQ" dirty="0"/>
              <a:t>المالية والمراجعة والتدقيق.</a:t>
            </a:r>
          </a:p>
          <a:p>
            <a:pPr algn="r"/>
            <a:r>
              <a:rPr lang="ar-IQ" b="1" dirty="0" smtClean="0"/>
              <a:t> </a:t>
            </a:r>
            <a:endParaRPr lang="en-US" b="1" dirty="0"/>
          </a:p>
        </p:txBody>
      </p:sp>
    </p:spTree>
    <p:extLst>
      <p:ext uri="{BB962C8B-B14F-4D97-AF65-F5344CB8AC3E}">
        <p14:creationId xmlns:p14="http://schemas.microsoft.com/office/powerpoint/2010/main" val="209210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1"/>
            <a:ext cx="8763000" cy="5909310"/>
          </a:xfrm>
          <a:prstGeom prst="rect">
            <a:avLst/>
          </a:prstGeom>
        </p:spPr>
        <p:txBody>
          <a:bodyPr wrap="square">
            <a:spAutoFit/>
          </a:bodyPr>
          <a:lstStyle/>
          <a:p>
            <a:pPr algn="r"/>
            <a:r>
              <a:rPr lang="ar-IQ" dirty="0"/>
              <a:t>0.7 يجب على المصارف </a:t>
            </a:r>
            <a:r>
              <a:rPr lang="ar-IQ" dirty="0" smtClean="0"/>
              <a:t>الاسلامية تحديد </a:t>
            </a:r>
            <a:r>
              <a:rPr lang="ar-IQ" dirty="0"/>
              <a:t>مستوى المخاطر المقبولة </a:t>
            </a:r>
            <a:r>
              <a:rPr lang="ar-IQ" dirty="0" smtClean="0"/>
              <a:t>للأطراف المتعامل معها</a:t>
            </a:r>
            <a:r>
              <a:rPr lang="ar-IQ" dirty="0"/>
              <a:t>، و أن تتأكد من كفاءة إدارة ما يلي:-</a:t>
            </a:r>
          </a:p>
          <a:p>
            <a:pPr algn="r"/>
            <a:r>
              <a:rPr lang="ar-IQ" dirty="0"/>
              <a:t>10.7.1 المعدل المتوقع للعائد على العمليات يتناسب مع </a:t>
            </a:r>
            <a:r>
              <a:rPr lang="ar-IQ" dirty="0" err="1"/>
              <a:t>مخاطرها</a:t>
            </a:r>
            <a:r>
              <a:rPr lang="ar-IQ" dirty="0"/>
              <a:t>.</a:t>
            </a:r>
          </a:p>
          <a:p>
            <a:pPr algn="r"/>
            <a:r>
              <a:rPr lang="ar-IQ" dirty="0"/>
              <a:t>10.7.2 مخاطر </a:t>
            </a:r>
            <a:r>
              <a:rPr lang="ar-IQ" dirty="0" smtClean="0"/>
              <a:t>الائتمان العالية </a:t>
            </a:r>
            <a:r>
              <a:rPr lang="ar-IQ" dirty="0"/>
              <a:t>على مستوى كل عملية أو على مستوى المحفظة ككل.</a:t>
            </a:r>
          </a:p>
          <a:p>
            <a:pPr algn="r"/>
            <a:r>
              <a:rPr lang="ar-IQ" dirty="0"/>
              <a:t>10.7.3 تركز المخاطر حول أدوات التمويل أو نشاط اقتصادي معين أو توزيع جغرافي</a:t>
            </a:r>
          </a:p>
          <a:p>
            <a:pPr algn="r"/>
            <a:r>
              <a:rPr lang="ar-IQ" dirty="0"/>
              <a:t>محدد.</a:t>
            </a:r>
          </a:p>
          <a:p>
            <a:pPr algn="r"/>
            <a:r>
              <a:rPr lang="ar-IQ" dirty="0"/>
              <a:t>10.8 يجب ان يستخدم القسم أدوات الحرص الواجب </a:t>
            </a:r>
            <a:r>
              <a:rPr lang="ar-IQ" dirty="0" smtClean="0"/>
              <a:t>فيما </a:t>
            </a:r>
            <a:r>
              <a:rPr lang="ar-IQ" dirty="0"/>
              <a:t>يتعلق </a:t>
            </a:r>
            <a:r>
              <a:rPr lang="ar-IQ" dirty="0" smtClean="0"/>
              <a:t>بالأطراف المزمع التعامل </a:t>
            </a:r>
            <a:r>
              <a:rPr lang="ar-IQ" dirty="0"/>
              <a:t>معها قبل البت في اختيار أداة التمويل </a:t>
            </a:r>
            <a:r>
              <a:rPr lang="ar-IQ" dirty="0" smtClean="0"/>
              <a:t>الاسلامية الملائمة ، </a:t>
            </a:r>
            <a:r>
              <a:rPr lang="ar-IQ" dirty="0"/>
              <a:t>وفي ضوء ذلك يجب </a:t>
            </a:r>
            <a:r>
              <a:rPr lang="ar-IQ" dirty="0" smtClean="0"/>
              <a:t>الاهتمام  بما </a:t>
            </a:r>
            <a:r>
              <a:rPr lang="ar-IQ" dirty="0"/>
              <a:t>يلي:-</a:t>
            </a:r>
          </a:p>
          <a:p>
            <a:pPr algn="r"/>
            <a:r>
              <a:rPr lang="ar-IQ" dirty="0" smtClean="0"/>
              <a:t> 10.8.1 </a:t>
            </a:r>
            <a:r>
              <a:rPr lang="ar-IQ" dirty="0"/>
              <a:t>يجب على القسم ان يصنف فئات </a:t>
            </a:r>
            <a:r>
              <a:rPr lang="ar-IQ" dirty="0" smtClean="0"/>
              <a:t>الاطراف المتعامل </a:t>
            </a:r>
            <a:r>
              <a:rPr lang="ar-IQ" dirty="0"/>
              <a:t>معها </a:t>
            </a:r>
            <a:r>
              <a:rPr lang="ar-IQ" dirty="0" smtClean="0"/>
              <a:t> أفراد</a:t>
            </a:r>
            <a:r>
              <a:rPr lang="ar-IQ" dirty="0"/>
              <a:t>، </a:t>
            </a:r>
            <a:r>
              <a:rPr lang="ar-IQ" dirty="0" smtClean="0"/>
              <a:t>شركات  , حكومات ، وفقا لمعلومات محددة </a:t>
            </a:r>
          </a:p>
          <a:p>
            <a:pPr algn="r"/>
            <a:r>
              <a:rPr lang="ar-IQ" dirty="0" smtClean="0"/>
              <a:t>تمكن المصرف من اجراء تقييم شامل لطبيعة المخاطر المتعلقة بهم قبل منحهم التمويل .</a:t>
            </a:r>
          </a:p>
          <a:p>
            <a:pPr algn="r"/>
            <a:r>
              <a:rPr lang="ar-IQ" dirty="0"/>
              <a:t>0.8.2 يتعين على القسم تصنيف المشروعات الجديدة التي لها أدوات تمويل </a:t>
            </a:r>
            <a:r>
              <a:rPr lang="ar-IQ" dirty="0" smtClean="0"/>
              <a:t>متعددة للتعامل </a:t>
            </a:r>
            <a:r>
              <a:rPr lang="ar-IQ" dirty="0"/>
              <a:t>مع القضايا الشرعية أو القانونية أو الضريبية للزبائن.</a:t>
            </a:r>
          </a:p>
          <a:p>
            <a:pPr algn="r"/>
            <a:r>
              <a:rPr lang="ar-IQ" dirty="0"/>
              <a:t>10.8.3 يجب على القسم أخذ رأي هيئة الرقابة الشرعية للتأكد من مدى تطابق </a:t>
            </a:r>
            <a:r>
              <a:rPr lang="ar-IQ" dirty="0" smtClean="0"/>
              <a:t>عروض التمويل </a:t>
            </a:r>
            <a:r>
              <a:rPr lang="ar-IQ" dirty="0"/>
              <a:t>الجديدة التي سبق </a:t>
            </a:r>
            <a:r>
              <a:rPr lang="ar-IQ" dirty="0" smtClean="0"/>
              <a:t> اقتراحها </a:t>
            </a:r>
            <a:r>
              <a:rPr lang="ar-IQ" dirty="0"/>
              <a:t>للتأكد من مدى تطابقها مع الشريعة، مع </a:t>
            </a:r>
            <a:r>
              <a:rPr lang="ar-IQ" dirty="0" smtClean="0"/>
              <a:t>الاخذ بنظر الاعتبار اي تعديلات طارئة على العقود ، </a:t>
            </a:r>
            <a:r>
              <a:rPr lang="ar-IQ" dirty="0"/>
              <a:t>كما يجوز أن </a:t>
            </a:r>
            <a:r>
              <a:rPr lang="ar-IQ" dirty="0" smtClean="0"/>
              <a:t>تستخدم </a:t>
            </a:r>
            <a:r>
              <a:rPr lang="ar-IQ" dirty="0"/>
              <a:t>تلك المؤسسات </a:t>
            </a:r>
            <a:r>
              <a:rPr lang="ar-IQ" dirty="0" smtClean="0"/>
              <a:t>خبيرا فنيا ملائما مهندس على سبيل المثال لتقييم </a:t>
            </a:r>
            <a:r>
              <a:rPr lang="ar-IQ" dirty="0"/>
              <a:t>مدى جدوى المشروع المقترح، وتقييم واعتماد ً</a:t>
            </a:r>
          </a:p>
          <a:p>
            <a:pPr algn="r"/>
            <a:r>
              <a:rPr lang="ar-IQ" dirty="0"/>
              <a:t>مستخلصات الدفعات الجارية التي يتعين سدادها بموجب العقد.</a:t>
            </a:r>
          </a:p>
          <a:p>
            <a:pPr algn="r"/>
            <a:r>
              <a:rPr lang="ar-IQ" dirty="0"/>
              <a:t>10.8.4 في حالة التمويل الذي يشمل عدة اتفاقيات مترابطة كما في </a:t>
            </a:r>
            <a:r>
              <a:rPr lang="ar-IQ" dirty="0" smtClean="0"/>
              <a:t>عمليات السلم  الموازي</a:t>
            </a:r>
            <a:r>
              <a:rPr lang="ar-IQ" dirty="0"/>
              <a:t>, </a:t>
            </a:r>
            <a:r>
              <a:rPr lang="ar-IQ" dirty="0" err="1" smtClean="0"/>
              <a:t>الاستصناع</a:t>
            </a:r>
            <a:r>
              <a:rPr lang="ar-IQ" dirty="0" smtClean="0"/>
              <a:t> الموازي يتعين </a:t>
            </a:r>
            <a:r>
              <a:rPr lang="ar-IQ" dirty="0"/>
              <a:t>على القسم ان يكون على علم بالطابع </a:t>
            </a:r>
            <a:r>
              <a:rPr lang="ar-IQ" dirty="0" smtClean="0"/>
              <a:t>الالزامي للالتزامات الناشئة </a:t>
            </a:r>
            <a:r>
              <a:rPr lang="ar-IQ" dirty="0"/>
              <a:t>عن مخاطر </a:t>
            </a:r>
            <a:r>
              <a:rPr lang="ar-IQ" dirty="0" smtClean="0"/>
              <a:t>الائتمان المرتبطة </a:t>
            </a:r>
            <a:r>
              <a:rPr lang="ar-IQ" dirty="0"/>
              <a:t>بالموجودات في كل اتفاقية من </a:t>
            </a:r>
            <a:r>
              <a:rPr lang="ar-IQ" dirty="0" smtClean="0"/>
              <a:t>تلك الاتفاقيات المترابطة</a:t>
            </a:r>
            <a:r>
              <a:rPr lang="ar-IQ" dirty="0"/>
              <a:t>، ولضمان </a:t>
            </a:r>
            <a:r>
              <a:rPr lang="ar-IQ" dirty="0" smtClean="0"/>
              <a:t>الالتزام بالشريعة </a:t>
            </a:r>
            <a:r>
              <a:rPr lang="ar-IQ" dirty="0"/>
              <a:t>يجب على المصرف </a:t>
            </a:r>
            <a:r>
              <a:rPr lang="ar-IQ" dirty="0" smtClean="0"/>
              <a:t>الاسلامي أخذ رأي هيئة </a:t>
            </a:r>
            <a:r>
              <a:rPr lang="ar-IQ" dirty="0"/>
              <a:t>الرقابة الشرعية في مسألة أن جميع مكونات الهيكل المالي مستقلة تعاقدياً – مع </a:t>
            </a:r>
            <a:r>
              <a:rPr lang="ar-IQ" dirty="0" smtClean="0"/>
              <a:t>أن هذه الاتفاقيات يمكن </a:t>
            </a:r>
            <a:r>
              <a:rPr lang="ar-IQ" dirty="0"/>
              <a:t>أن تنفذ بصورة متوازية – على الرغم من طبيعتها </a:t>
            </a:r>
            <a:r>
              <a:rPr lang="ar-IQ" dirty="0" smtClean="0"/>
              <a:t>المتداخلة .</a:t>
            </a:r>
            <a:endParaRPr lang="ar-IQ" dirty="0"/>
          </a:p>
        </p:txBody>
      </p:sp>
    </p:spTree>
    <p:extLst>
      <p:ext uri="{BB962C8B-B14F-4D97-AF65-F5344CB8AC3E}">
        <p14:creationId xmlns:p14="http://schemas.microsoft.com/office/powerpoint/2010/main" val="31403488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1015</TotalTime>
  <Words>2525</Words>
  <Application>Microsoft Office PowerPoint</Application>
  <PresentationFormat>On-screen Show (4:3)</PresentationFormat>
  <Paragraphs>138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Angles</vt:lpstr>
      <vt:lpstr>PowerPoint Presentation</vt:lpstr>
      <vt:lpstr>المقدمة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108</cp:revision>
  <dcterms:created xsi:type="dcterms:W3CDTF">2021-06-05T07:11:42Z</dcterms:created>
  <dcterms:modified xsi:type="dcterms:W3CDTF">2021-12-30T11:11:53Z</dcterms:modified>
</cp:coreProperties>
</file>