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96"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BAB7D3-E840-40E5-9452-22C42661ED40}"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97400-3CEB-4EC8-8EA7-C0645F9B32AB}" type="slidenum">
              <a:rPr lang="en-US" smtClean="0"/>
              <a:t>‹#›</a:t>
            </a:fld>
            <a:endParaRPr lang="en-US"/>
          </a:p>
        </p:txBody>
      </p:sp>
    </p:spTree>
    <p:extLst>
      <p:ext uri="{BB962C8B-B14F-4D97-AF65-F5344CB8AC3E}">
        <p14:creationId xmlns:p14="http://schemas.microsoft.com/office/powerpoint/2010/main" val="3874886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BAB7D3-E840-40E5-9452-22C42661ED40}"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97400-3CEB-4EC8-8EA7-C0645F9B32AB}" type="slidenum">
              <a:rPr lang="en-US" smtClean="0"/>
              <a:t>‹#›</a:t>
            </a:fld>
            <a:endParaRPr lang="en-US"/>
          </a:p>
        </p:txBody>
      </p:sp>
    </p:spTree>
    <p:extLst>
      <p:ext uri="{BB962C8B-B14F-4D97-AF65-F5344CB8AC3E}">
        <p14:creationId xmlns:p14="http://schemas.microsoft.com/office/powerpoint/2010/main" val="2797088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BAB7D3-E840-40E5-9452-22C42661ED40}"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97400-3CEB-4EC8-8EA7-C0645F9B32AB}" type="slidenum">
              <a:rPr lang="en-US" smtClean="0"/>
              <a:t>‹#›</a:t>
            </a:fld>
            <a:endParaRPr lang="en-US"/>
          </a:p>
        </p:txBody>
      </p:sp>
    </p:spTree>
    <p:extLst>
      <p:ext uri="{BB962C8B-B14F-4D97-AF65-F5344CB8AC3E}">
        <p14:creationId xmlns:p14="http://schemas.microsoft.com/office/powerpoint/2010/main" val="225612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BAB7D3-E840-40E5-9452-22C42661ED40}"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97400-3CEB-4EC8-8EA7-C0645F9B32AB}" type="slidenum">
              <a:rPr lang="en-US" smtClean="0"/>
              <a:t>‹#›</a:t>
            </a:fld>
            <a:endParaRPr lang="en-US"/>
          </a:p>
        </p:txBody>
      </p:sp>
    </p:spTree>
    <p:extLst>
      <p:ext uri="{BB962C8B-B14F-4D97-AF65-F5344CB8AC3E}">
        <p14:creationId xmlns:p14="http://schemas.microsoft.com/office/powerpoint/2010/main" val="2276964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BAB7D3-E840-40E5-9452-22C42661ED40}" type="datetimeFigureOut">
              <a:rPr lang="en-US" smtClean="0"/>
              <a:t>4/25/2022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497400-3CEB-4EC8-8EA7-C0645F9B32AB}" type="slidenum">
              <a:rPr lang="en-US" smtClean="0"/>
              <a:t>‹#›</a:t>
            </a:fld>
            <a:endParaRPr lang="en-US"/>
          </a:p>
        </p:txBody>
      </p:sp>
    </p:spTree>
    <p:extLst>
      <p:ext uri="{BB962C8B-B14F-4D97-AF65-F5344CB8AC3E}">
        <p14:creationId xmlns:p14="http://schemas.microsoft.com/office/powerpoint/2010/main" val="276843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BAB7D3-E840-40E5-9452-22C42661ED40}"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497400-3CEB-4EC8-8EA7-C0645F9B32AB}" type="slidenum">
              <a:rPr lang="en-US" smtClean="0"/>
              <a:t>‹#›</a:t>
            </a:fld>
            <a:endParaRPr lang="en-US"/>
          </a:p>
        </p:txBody>
      </p:sp>
    </p:spTree>
    <p:extLst>
      <p:ext uri="{BB962C8B-B14F-4D97-AF65-F5344CB8AC3E}">
        <p14:creationId xmlns:p14="http://schemas.microsoft.com/office/powerpoint/2010/main" val="262349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BAB7D3-E840-40E5-9452-22C42661ED40}" type="datetimeFigureOut">
              <a:rPr lang="en-US" smtClean="0"/>
              <a:t>4/25/2022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497400-3CEB-4EC8-8EA7-C0645F9B32AB}" type="slidenum">
              <a:rPr lang="en-US" smtClean="0"/>
              <a:t>‹#›</a:t>
            </a:fld>
            <a:endParaRPr lang="en-US"/>
          </a:p>
        </p:txBody>
      </p:sp>
    </p:spTree>
    <p:extLst>
      <p:ext uri="{BB962C8B-B14F-4D97-AF65-F5344CB8AC3E}">
        <p14:creationId xmlns:p14="http://schemas.microsoft.com/office/powerpoint/2010/main" val="3877805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BAB7D3-E840-40E5-9452-22C42661ED40}" type="datetimeFigureOut">
              <a:rPr lang="en-US" smtClean="0"/>
              <a:t>4/25/2022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497400-3CEB-4EC8-8EA7-C0645F9B32AB}" type="slidenum">
              <a:rPr lang="en-US" smtClean="0"/>
              <a:t>‹#›</a:t>
            </a:fld>
            <a:endParaRPr lang="en-US"/>
          </a:p>
        </p:txBody>
      </p:sp>
    </p:spTree>
    <p:extLst>
      <p:ext uri="{BB962C8B-B14F-4D97-AF65-F5344CB8AC3E}">
        <p14:creationId xmlns:p14="http://schemas.microsoft.com/office/powerpoint/2010/main" val="3914998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BAB7D3-E840-40E5-9452-22C42661ED40}" type="datetimeFigureOut">
              <a:rPr lang="en-US" smtClean="0"/>
              <a:t>4/25/2022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497400-3CEB-4EC8-8EA7-C0645F9B32AB}" type="slidenum">
              <a:rPr lang="en-US" smtClean="0"/>
              <a:t>‹#›</a:t>
            </a:fld>
            <a:endParaRPr lang="en-US"/>
          </a:p>
        </p:txBody>
      </p:sp>
    </p:spTree>
    <p:extLst>
      <p:ext uri="{BB962C8B-B14F-4D97-AF65-F5344CB8AC3E}">
        <p14:creationId xmlns:p14="http://schemas.microsoft.com/office/powerpoint/2010/main" val="3756552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BAB7D3-E840-40E5-9452-22C42661ED40}"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497400-3CEB-4EC8-8EA7-C0645F9B32AB}" type="slidenum">
              <a:rPr lang="en-US" smtClean="0"/>
              <a:t>‹#›</a:t>
            </a:fld>
            <a:endParaRPr lang="en-US"/>
          </a:p>
        </p:txBody>
      </p:sp>
    </p:spTree>
    <p:extLst>
      <p:ext uri="{BB962C8B-B14F-4D97-AF65-F5344CB8AC3E}">
        <p14:creationId xmlns:p14="http://schemas.microsoft.com/office/powerpoint/2010/main" val="1423299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BAB7D3-E840-40E5-9452-22C42661ED40}" type="datetimeFigureOut">
              <a:rPr lang="en-US" smtClean="0"/>
              <a:t>4/25/2022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497400-3CEB-4EC8-8EA7-C0645F9B32AB}" type="slidenum">
              <a:rPr lang="en-US" smtClean="0"/>
              <a:t>‹#›</a:t>
            </a:fld>
            <a:endParaRPr lang="en-US"/>
          </a:p>
        </p:txBody>
      </p:sp>
    </p:spTree>
    <p:extLst>
      <p:ext uri="{BB962C8B-B14F-4D97-AF65-F5344CB8AC3E}">
        <p14:creationId xmlns:p14="http://schemas.microsoft.com/office/powerpoint/2010/main" val="3786454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BAB7D3-E840-40E5-9452-22C42661ED40}" type="datetimeFigureOut">
              <a:rPr lang="en-US" smtClean="0"/>
              <a:t>4/25/2022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97400-3CEB-4EC8-8EA7-C0645F9B32AB}" type="slidenum">
              <a:rPr lang="en-US" smtClean="0"/>
              <a:t>‹#›</a:t>
            </a:fld>
            <a:endParaRPr lang="en-US"/>
          </a:p>
        </p:txBody>
      </p:sp>
    </p:spTree>
    <p:extLst>
      <p:ext uri="{BB962C8B-B14F-4D97-AF65-F5344CB8AC3E}">
        <p14:creationId xmlns:p14="http://schemas.microsoft.com/office/powerpoint/2010/main" val="144157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lstStyle/>
          <a:p>
            <a:r>
              <a:rPr lang="ar-IQ" dirty="0" smtClean="0"/>
              <a:t>نظام الرقابة على الصرف ونظريات تحديده </a:t>
            </a:r>
            <a:endParaRPr lang="en-US" dirty="0"/>
          </a:p>
        </p:txBody>
      </p:sp>
      <p:sp>
        <p:nvSpPr>
          <p:cNvPr id="3" name="Subtitle 2"/>
          <p:cNvSpPr>
            <a:spLocks noGrp="1"/>
          </p:cNvSpPr>
          <p:nvPr>
            <p:ph type="subTitle" idx="1"/>
          </p:nvPr>
        </p:nvSpPr>
        <p:spPr>
          <a:xfrm>
            <a:off x="1371600" y="2819400"/>
            <a:ext cx="6400800" cy="1752600"/>
          </a:xfrm>
        </p:spPr>
        <p:txBody>
          <a:bodyPr/>
          <a:lstStyle/>
          <a:p>
            <a:r>
              <a:rPr lang="ar-IQ" b="1" dirty="0" smtClean="0">
                <a:solidFill>
                  <a:schemeClr val="tx1"/>
                </a:solidFill>
              </a:rPr>
              <a:t>اعداد </a:t>
            </a:r>
          </a:p>
          <a:p>
            <a:r>
              <a:rPr lang="ar-IQ" b="1" dirty="0" smtClean="0">
                <a:solidFill>
                  <a:schemeClr val="tx1"/>
                </a:solidFill>
              </a:rPr>
              <a:t>الاستاذ المساعد </a:t>
            </a:r>
          </a:p>
          <a:p>
            <a:r>
              <a:rPr lang="ar-IQ" b="1" dirty="0" smtClean="0">
                <a:solidFill>
                  <a:schemeClr val="tx1"/>
                </a:solidFill>
              </a:rPr>
              <a:t>الدكتور احمد الحسيني </a:t>
            </a:r>
            <a:endParaRPr lang="en-US" b="1" dirty="0">
              <a:solidFill>
                <a:schemeClr val="tx1"/>
              </a:solidFill>
            </a:endParaRPr>
          </a:p>
        </p:txBody>
      </p:sp>
    </p:spTree>
    <p:extLst>
      <p:ext uri="{BB962C8B-B14F-4D97-AF65-F5344CB8AC3E}">
        <p14:creationId xmlns:p14="http://schemas.microsoft.com/office/powerpoint/2010/main" val="3883161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lgn="just" rtl="1">
              <a:buNone/>
            </a:pPr>
            <a:r>
              <a:rPr lang="ar-IQ" sz="2400" dirty="0" smtClean="0"/>
              <a:t>وبالتالي فان الحد من هذا الخروج يمكن ان يحد من الانخفاض في سعر العملة المحلية , رغم ان تهريب رؤوس الاموال لايمكن السيطرة عليه 100% الا انه يمكن الحد منه بتطبيق نظام فعال للرقابة على الصرف منعا لخروج رؤوس الاموال . </a:t>
            </a:r>
          </a:p>
          <a:p>
            <a:pPr marL="0" indent="0" algn="just" rtl="1">
              <a:buNone/>
            </a:pPr>
            <a:endParaRPr lang="ar-IQ" sz="2400" dirty="0"/>
          </a:p>
          <a:p>
            <a:pPr marL="0" indent="0" algn="just" rtl="1">
              <a:buNone/>
            </a:pPr>
            <a:r>
              <a:rPr lang="ar-IQ" sz="2400" dirty="0" smtClean="0"/>
              <a:t>2- حماية القيمة الخارجية للعملة من التدهور وخاصة اذا كانت الدولة صاحبة العملة مثقلة بالتزامات تجاه العالم الخارجي الامر الذي يزيد من اعبائها في حالة خفض سعر صرف العملة عند قيامها بتسديد هذه الالتزامات , ومن الوسائل التي يمكن اتباعها من قبل الحكومة لتحديد الطلب المحلي على النقد الاجنبي هي : </a:t>
            </a:r>
          </a:p>
          <a:p>
            <a:pPr marL="0" indent="0" algn="just" rtl="1">
              <a:buNone/>
            </a:pPr>
            <a:endParaRPr lang="ar-IQ" sz="2400" dirty="0"/>
          </a:p>
          <a:p>
            <a:pPr marL="0" indent="0" algn="just" rtl="1">
              <a:buNone/>
            </a:pPr>
            <a:r>
              <a:rPr lang="ar-IQ" sz="2400" dirty="0" smtClean="0"/>
              <a:t>أ- الاحتفاظ بسعر الصرف الذي تحدده الحكومة لعملتها ازاء النقد الاجنبي دون تغيير وتقوم الحكومة بدفع اعانة للمصدر تعويضا عن انخفاض قيمة العملة الحقيقية مقارنة بالقيمة الرسمية المحددة لها , ودفع المستورد رسم للدولة مقابل هذا الفرق بين القيميتن . </a:t>
            </a:r>
            <a:endParaRPr lang="en-US" sz="2400" dirty="0"/>
          </a:p>
        </p:txBody>
      </p:sp>
    </p:spTree>
    <p:extLst>
      <p:ext uri="{BB962C8B-B14F-4D97-AF65-F5344CB8AC3E}">
        <p14:creationId xmlns:p14="http://schemas.microsoft.com/office/powerpoint/2010/main" val="3828563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sz="2400" dirty="0" smtClean="0"/>
              <a:t>2- السماح للمصدرين بالاحتفاظ بنسبة معينة من حصيلة صادراتهم من النقد الاجنبي , وبيعها باسعار تتحدد في السوق الحرة وليس بالسعر الرسمي وذلك من اجل تشجيعهم على التصدير </a:t>
            </a:r>
            <a:endParaRPr lang="en-US" sz="2400" dirty="0" smtClean="0"/>
          </a:p>
          <a:p>
            <a:pPr marL="0" indent="0" algn="just" rtl="1">
              <a:buNone/>
            </a:pPr>
            <a:endParaRPr lang="en-US" sz="2400" dirty="0" smtClean="0"/>
          </a:p>
          <a:p>
            <a:pPr marL="0" indent="0" algn="just" rtl="1">
              <a:buNone/>
            </a:pPr>
            <a:r>
              <a:rPr lang="ar-IQ" sz="2400" dirty="0" smtClean="0"/>
              <a:t>3- </a:t>
            </a:r>
            <a:r>
              <a:rPr lang="ar-IQ" sz="2400" dirty="0" smtClean="0"/>
              <a:t>عزل الاقتصاد المحلي من خلال تقليل اعتماد الدولة على العالم الخارجي , وبالشكل الذي يعزلها نسبيا عن التأثيرات السلبية التي يمكن ان تتولد نتيجة المؤثرات الخارجية من خلال تحديد سعر صرف ثابت لعملتها . </a:t>
            </a:r>
            <a:endParaRPr lang="en-US" sz="2400" dirty="0"/>
          </a:p>
        </p:txBody>
      </p:sp>
    </p:spTree>
    <p:extLst>
      <p:ext uri="{BB962C8B-B14F-4D97-AF65-F5344CB8AC3E}">
        <p14:creationId xmlns:p14="http://schemas.microsoft.com/office/powerpoint/2010/main" val="37237158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sz="3600" b="1" dirty="0" smtClean="0">
                <a:solidFill>
                  <a:srgbClr val="C00000"/>
                </a:solidFill>
              </a:rPr>
              <a:t>سؤال / ماهي وسائل الرقابة على الصرف الاجنبي ؟ </a:t>
            </a:r>
            <a:endParaRPr lang="en-US" sz="3600" b="1" dirty="0">
              <a:solidFill>
                <a:srgbClr val="C00000"/>
              </a:solidFill>
            </a:endParaRPr>
          </a:p>
        </p:txBody>
      </p:sp>
      <p:sp>
        <p:nvSpPr>
          <p:cNvPr id="3" name="Content Placeholder 2"/>
          <p:cNvSpPr>
            <a:spLocks noGrp="1"/>
          </p:cNvSpPr>
          <p:nvPr>
            <p:ph idx="1"/>
          </p:nvPr>
        </p:nvSpPr>
        <p:spPr/>
        <p:txBody>
          <a:bodyPr/>
          <a:lstStyle/>
          <a:p>
            <a:pPr marL="0" indent="0" algn="just" rtl="1">
              <a:buNone/>
            </a:pPr>
            <a:r>
              <a:rPr lang="ar-IQ" sz="2400" dirty="0" smtClean="0"/>
              <a:t>تتنوع وسائل الرقابة على الصرف الاجنبي من دولة الى اخرى تبعا لظروفها واوضاعها الخاصة , وارتباطها بالظروف الخارجية والتي تدعوها الى الاخذ بالرقابة على الصرف ومن هذه الوسائل :- </a:t>
            </a:r>
          </a:p>
          <a:p>
            <a:pPr marL="0" indent="0" algn="just" rtl="1">
              <a:buNone/>
            </a:pPr>
            <a:r>
              <a:rPr lang="ar-IQ" sz="2400" dirty="0" smtClean="0"/>
              <a:t>1- تحديد استيراد السلع والخدمات من الخارج بقدر معين , بحيث يتم ربط الاستيراد بالحصول على موافقة الجهات الرسمية ذات العلاقة . وبذلك تتحدد استخدامات الصرف الاجنبي اللازم للاستيراد وبشكل يتناسب مع قدرة الدولة على توفير النقد الاجنبي . </a:t>
            </a:r>
          </a:p>
          <a:p>
            <a:pPr marL="0" indent="0" algn="just" rtl="1">
              <a:buNone/>
            </a:pPr>
            <a:endParaRPr lang="ar-IQ" sz="2400" dirty="0"/>
          </a:p>
          <a:p>
            <a:pPr marL="0" indent="0" algn="just" rtl="1">
              <a:buNone/>
            </a:pPr>
            <a:r>
              <a:rPr lang="ar-IQ" sz="2400" dirty="0" smtClean="0"/>
              <a:t>2- تحديد اسعار صرف متعددة للاستيراد , كأن يحدد سعر صرف مرتفع لاستيراد السلع الكمالية , وسعر صرف منخفض لاستيراد السلع الضرورية </a:t>
            </a:r>
          </a:p>
          <a:p>
            <a:pPr marL="0" indent="0" algn="r" rtl="1">
              <a:buNone/>
            </a:pPr>
            <a:endParaRPr lang="en-US" dirty="0"/>
          </a:p>
        </p:txBody>
      </p:sp>
    </p:spTree>
    <p:extLst>
      <p:ext uri="{BB962C8B-B14F-4D97-AF65-F5344CB8AC3E}">
        <p14:creationId xmlns:p14="http://schemas.microsoft.com/office/powerpoint/2010/main" val="894607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rtl="1">
              <a:buNone/>
            </a:pPr>
            <a:r>
              <a:rPr lang="ar-IQ" sz="2400" dirty="0" smtClean="0"/>
              <a:t>3- تجميد الاموال الاجنبية الموجودة في الدولة , بحيث يتم منع تحويل رؤوس الاموال او اقساط الديون او الفوائد او رؤوس الاموال الاجنبية المودعة لديها , وقد يرافق هذا المنع او التجميد امكانية استخدام هذه الاموال محليا بغية تقليل الضغط على ميزان المدفوعات ومعالجة الاختلال فيه بما يقود الى تلافي العجز المتحقق فيه </a:t>
            </a:r>
          </a:p>
          <a:p>
            <a:pPr marL="0" indent="0" algn="just" rtl="1">
              <a:buNone/>
            </a:pPr>
            <a:endParaRPr lang="ar-IQ" sz="2400" dirty="0"/>
          </a:p>
          <a:p>
            <a:pPr marL="0" indent="0" algn="just" rtl="1">
              <a:buNone/>
            </a:pPr>
            <a:r>
              <a:rPr lang="ar-IQ" sz="2400" dirty="0" smtClean="0"/>
              <a:t>4- اصدار شهادات للمصدرين بقيمة السلع المصدرة بالعملة الاجنبية بحيث يمكنهم بيعها الى المستوردين الذين يحصلون على العملة الاجنبية من البنك المركزي مقابل هذه الشهادات . </a:t>
            </a:r>
          </a:p>
          <a:p>
            <a:pPr marL="0" indent="0" algn="just" rtl="1">
              <a:buNone/>
            </a:pPr>
            <a:endParaRPr lang="ar-IQ" sz="2400" dirty="0"/>
          </a:p>
          <a:p>
            <a:pPr marL="0" indent="0" algn="just" rtl="1">
              <a:buNone/>
            </a:pPr>
            <a:r>
              <a:rPr lang="ar-IQ" sz="2400" dirty="0" smtClean="0"/>
              <a:t>5- اللجوء الى عقد اتفاقات دفع من اجل ترتيب كيفية تسوية المدفوعات التي تتحقق للدولة وعليها عن طريق هذه الاتفاقات . </a:t>
            </a:r>
            <a:endParaRPr lang="en-US" sz="2400" dirty="0"/>
          </a:p>
        </p:txBody>
      </p:sp>
    </p:spTree>
    <p:extLst>
      <p:ext uri="{BB962C8B-B14F-4D97-AF65-F5344CB8AC3E}">
        <p14:creationId xmlns:p14="http://schemas.microsoft.com/office/powerpoint/2010/main" val="14762148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sz="2400" dirty="0" smtClean="0"/>
              <a:t>6- انشاء صندوق موازنة يتم من خلاله تلافي حصول تغيرات في اسعار صرف العملة المحلية ازاء العملات الاجنبية . </a:t>
            </a:r>
          </a:p>
          <a:p>
            <a:pPr marL="0" indent="0" algn="just" rtl="1">
              <a:buNone/>
            </a:pPr>
            <a:endParaRPr lang="ar-IQ" sz="2400" dirty="0"/>
          </a:p>
          <a:p>
            <a:pPr marL="0" indent="0" algn="just" rtl="1">
              <a:buNone/>
            </a:pPr>
            <a:r>
              <a:rPr lang="ar-IQ" sz="2400" dirty="0" smtClean="0"/>
              <a:t>7- اللجوء الى عمليات المراجحة او الموازنة والتي يتم من خلالها التأثير على سعر الصرف باتجاه اعادة التوازن . </a:t>
            </a:r>
          </a:p>
          <a:p>
            <a:pPr marL="0" indent="0" algn="just" rtl="1">
              <a:buNone/>
            </a:pPr>
            <a:endParaRPr lang="ar-IQ" sz="2400" dirty="0"/>
          </a:p>
          <a:p>
            <a:pPr marL="0" indent="0" algn="just" rtl="1">
              <a:buNone/>
            </a:pPr>
            <a:r>
              <a:rPr lang="ar-IQ" sz="2400" dirty="0" smtClean="0"/>
              <a:t>8- اللجوء الى تخفيض قيمة العملة المحلية اي تخفيض سعر صرف العملة المحلية ازاء العملة الاجنبية وذلك في حالة وجود عجز مزمن في ميزان المدفوعات , وذلك من اجل جعل اسعار صادرات الدولة من السلع والخدمات اقل في السوق الخارجي , وجعل اسعار واردات الدولة من سلع وخدمات اعلى في السوق المحلية بما يؤدي الى امكانية خفضها وصولا الى تحقيق التوازن في ميزان المدفوعات . </a:t>
            </a:r>
            <a:endParaRPr lang="en-US" sz="2400" dirty="0"/>
          </a:p>
        </p:txBody>
      </p:sp>
    </p:spTree>
    <p:extLst>
      <p:ext uri="{BB962C8B-B14F-4D97-AF65-F5344CB8AC3E}">
        <p14:creationId xmlns:p14="http://schemas.microsoft.com/office/powerpoint/2010/main" val="272489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solidFill>
                  <a:srgbClr val="7030A0"/>
                </a:solidFill>
              </a:rPr>
              <a:t>نظريات تحديد اسعار الصرف </a:t>
            </a:r>
            <a:endParaRPr lang="en-US" dirty="0">
              <a:solidFill>
                <a:srgbClr val="7030A0"/>
              </a:solidFill>
            </a:endParaRPr>
          </a:p>
        </p:txBody>
      </p:sp>
      <p:sp>
        <p:nvSpPr>
          <p:cNvPr id="3" name="Content Placeholder 2"/>
          <p:cNvSpPr>
            <a:spLocks noGrp="1"/>
          </p:cNvSpPr>
          <p:nvPr>
            <p:ph idx="1"/>
          </p:nvPr>
        </p:nvSpPr>
        <p:spPr/>
        <p:txBody>
          <a:bodyPr/>
          <a:lstStyle/>
          <a:p>
            <a:pPr marL="0" indent="0" algn="r" rtl="1">
              <a:buNone/>
            </a:pPr>
            <a:r>
              <a:rPr lang="ar-IQ" b="1" dirty="0" smtClean="0">
                <a:solidFill>
                  <a:srgbClr val="C00000"/>
                </a:solidFill>
              </a:rPr>
              <a:t>اولا / النظرية الكمية : </a:t>
            </a:r>
          </a:p>
          <a:p>
            <a:pPr marL="0" indent="0" algn="r" rtl="1">
              <a:buNone/>
            </a:pPr>
            <a:r>
              <a:rPr lang="ar-IQ" sz="2400" dirty="0" smtClean="0">
                <a:solidFill>
                  <a:srgbClr val="C00000"/>
                </a:solidFill>
              </a:rPr>
              <a:t>وتتلخص هذه النظرية بالاتي : </a:t>
            </a:r>
          </a:p>
          <a:p>
            <a:pPr marL="0" indent="0" algn="just" rtl="1">
              <a:buNone/>
            </a:pPr>
            <a:r>
              <a:rPr lang="ar-IQ" sz="2400" dirty="0" smtClean="0">
                <a:solidFill>
                  <a:srgbClr val="C00000"/>
                </a:solidFill>
              </a:rPr>
              <a:t>( </a:t>
            </a:r>
            <a:r>
              <a:rPr lang="ar-IQ" sz="2400" dirty="0" smtClean="0"/>
              <a:t>ان الزيادة في كمية النقود تؤدي الى ارتفاع الاسعار في الداخل , الامر الذي يؤدي الى انخفاض الطلب على السلع المحلية وبالتالي نقص الصادرات . وزيادة الواردات لان سعر السلع الاجنبية المستوردة تصبح ارخص نسبيا مقارنة باسعار السلع المحلية بعد ارتفاع اسعارها , وهذا ما يؤدي الى زيادة الطلب على العملات الاجنبية من اجل تسديد قيم الواردات وانخفاض الطلب على العملات المحلية لتسديد قيم الصادرات , وبالتالي ارتفاع سعر الصرف </a:t>
            </a:r>
            <a:r>
              <a:rPr lang="ar-IQ" sz="2400" dirty="0" smtClean="0">
                <a:solidFill>
                  <a:srgbClr val="C00000"/>
                </a:solidFill>
              </a:rPr>
              <a:t>) </a:t>
            </a:r>
            <a:endParaRPr lang="en-US" sz="2400" dirty="0"/>
          </a:p>
        </p:txBody>
      </p:sp>
    </p:spTree>
    <p:extLst>
      <p:ext uri="{BB962C8B-B14F-4D97-AF65-F5344CB8AC3E}">
        <p14:creationId xmlns:p14="http://schemas.microsoft.com/office/powerpoint/2010/main" val="21438842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rtl="1">
              <a:buNone/>
            </a:pPr>
            <a:r>
              <a:rPr lang="ar-IQ" b="1" dirty="0" smtClean="0">
                <a:solidFill>
                  <a:srgbClr val="C00000"/>
                </a:solidFill>
              </a:rPr>
              <a:t>ثانيا / نظرية الارصدة : </a:t>
            </a:r>
          </a:p>
          <a:p>
            <a:pPr marL="0" indent="0" algn="r" rtl="1">
              <a:buNone/>
            </a:pPr>
            <a:endParaRPr lang="ar-IQ" dirty="0" smtClean="0">
              <a:solidFill>
                <a:srgbClr val="C00000"/>
              </a:solidFill>
            </a:endParaRPr>
          </a:p>
          <a:p>
            <a:pPr marL="0" indent="0" algn="just" rtl="1">
              <a:buNone/>
            </a:pPr>
            <a:r>
              <a:rPr lang="ar-IQ" sz="2400" dirty="0" smtClean="0"/>
              <a:t>وبموجب هذه النظرية فان سعر الصرف يتحدد على اساس رصيد الدولة في ميزان مدفوعاتها , فاذا كان رصيدها موجبا فهذا معناه زيادة الطلب على العملة المحلية , وارتفاع قيمتها الخارجية اي ارتفاع سعر صرفها , واذا كان سالبا فهذا يدل على زيادة عرض العملة المحلية وانخفاض قيمتها الخارجية اي انخفاض سعر صرفها . </a:t>
            </a:r>
            <a:endParaRPr lang="en-US" sz="2400" dirty="0"/>
          </a:p>
        </p:txBody>
      </p:sp>
    </p:spTree>
    <p:extLst>
      <p:ext uri="{BB962C8B-B14F-4D97-AF65-F5344CB8AC3E}">
        <p14:creationId xmlns:p14="http://schemas.microsoft.com/office/powerpoint/2010/main" val="38154456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rtl="1">
              <a:buNone/>
            </a:pPr>
            <a:r>
              <a:rPr lang="ar-IQ" b="1" dirty="0" smtClean="0">
                <a:solidFill>
                  <a:srgbClr val="C00000"/>
                </a:solidFill>
              </a:rPr>
              <a:t>ثالثا / نظرية سعر الخصم : </a:t>
            </a:r>
            <a:endParaRPr lang="ar-IQ" b="1" dirty="0" smtClean="0"/>
          </a:p>
          <a:p>
            <a:pPr marL="0" indent="0" algn="r" rtl="1">
              <a:buNone/>
            </a:pPr>
            <a:endParaRPr lang="ar-IQ" dirty="0" smtClean="0"/>
          </a:p>
          <a:p>
            <a:pPr marL="0" indent="0" algn="just" rtl="1">
              <a:buNone/>
            </a:pPr>
            <a:r>
              <a:rPr lang="ar-IQ" sz="2400" dirty="0" smtClean="0"/>
              <a:t>يرى اصحاب هذه النظرية بان رفع سعر الخصم معناه زيادة اسعار الفائدة , وهذا الاجراء يؤدي الى اجتذاب رؤوس الاموال الاجنبية , وبالتالي زيادة طلب الاجانب على عملة تلك الدولة وارتفاع قيمتها الخارجية اي ارتفاع سعر صرفها , وعلى العكس يؤدي انخفاض سعر الفائدة الى انخفاض الطلب على عملة تلك الدولة وانخفاض قيمة العملة الخارجية اي انخفاض سعر صرفها . </a:t>
            </a:r>
          </a:p>
        </p:txBody>
      </p:sp>
    </p:spTree>
    <p:extLst>
      <p:ext uri="{BB962C8B-B14F-4D97-AF65-F5344CB8AC3E}">
        <p14:creationId xmlns:p14="http://schemas.microsoft.com/office/powerpoint/2010/main" val="25442473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rtl="1">
              <a:buNone/>
            </a:pPr>
            <a:r>
              <a:rPr lang="ar-IQ" b="1" dirty="0" smtClean="0">
                <a:solidFill>
                  <a:srgbClr val="C00000"/>
                </a:solidFill>
              </a:rPr>
              <a:t>رابعا / نظرية تعادل القوة الشرائية : </a:t>
            </a:r>
          </a:p>
          <a:p>
            <a:pPr marL="0" indent="0" algn="r" rtl="1">
              <a:buNone/>
            </a:pPr>
            <a:endParaRPr lang="ar-IQ" sz="2400" dirty="0" smtClean="0">
              <a:solidFill>
                <a:srgbClr val="C00000"/>
              </a:solidFill>
            </a:endParaRPr>
          </a:p>
          <a:p>
            <a:pPr marL="0" indent="0" algn="just" rtl="1">
              <a:buNone/>
            </a:pPr>
            <a:r>
              <a:rPr lang="ar-IQ" sz="2400" dirty="0" smtClean="0"/>
              <a:t>وفقا لهذه النظرية يتحدد سعر الصرف على اساس القدر من العملتين محل التبادل والذي يحقق تعادل القوة الشرائية , فاذا كان الدينار على سبيل المثال يشتري كمية من السلع والخدمات تعادل الكمية التي تشترى بـ 3 دولارات , فمعنى ذلك ان سعر صرف الدينار سيكون مساويا لـ 3 دولارات ذلك لان القيام بالشراء بالدينار فهذا معناه التنازل عن القوة الشرائية للدولار . </a:t>
            </a:r>
          </a:p>
          <a:p>
            <a:pPr marL="0" indent="0" algn="just" rtl="1">
              <a:buNone/>
            </a:pPr>
            <a:r>
              <a:rPr lang="ar-IQ" sz="2400" dirty="0" smtClean="0"/>
              <a:t>والتغيرات التي تحصل في سعر صرف العملتين هي تغيرات ترتبط بتغيرات القوة الشرائية للعملتين . </a:t>
            </a:r>
            <a:endParaRPr lang="en-US" sz="2400" dirty="0"/>
          </a:p>
        </p:txBody>
      </p:sp>
    </p:spTree>
    <p:extLst>
      <p:ext uri="{BB962C8B-B14F-4D97-AF65-F5344CB8AC3E}">
        <p14:creationId xmlns:p14="http://schemas.microsoft.com/office/powerpoint/2010/main" val="4798521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solidFill>
                  <a:srgbClr val="FF0000"/>
                </a:solidFill>
              </a:rPr>
              <a:t>سؤال / ماهي عيوب نظرية تعادل القوة الشرائية ؟ </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0" indent="0" algn="r" rtl="1">
              <a:buNone/>
            </a:pPr>
            <a:r>
              <a:rPr lang="ar-IQ" dirty="0" smtClean="0"/>
              <a:t>1- صعوبة التوصل الى القوة الشرائية للعملة المعنية ازاء العملات الاخرى . </a:t>
            </a:r>
          </a:p>
          <a:p>
            <a:pPr marL="0" indent="0" algn="r" rtl="1">
              <a:buNone/>
            </a:pPr>
            <a:endParaRPr lang="ar-IQ" dirty="0"/>
          </a:p>
          <a:p>
            <a:pPr marL="0" indent="0" algn="r" rtl="1">
              <a:buNone/>
            </a:pPr>
            <a:r>
              <a:rPr lang="ar-IQ" dirty="0" smtClean="0"/>
              <a:t>2- هناك استخدامات اخرى للعملة غير اقتناء السلع والخدمات مثلا التحويلات الرأسمالية </a:t>
            </a:r>
          </a:p>
          <a:p>
            <a:pPr marL="0" indent="0" algn="r" rtl="1">
              <a:buNone/>
            </a:pPr>
            <a:endParaRPr lang="ar-IQ" dirty="0"/>
          </a:p>
          <a:p>
            <a:pPr marL="0" indent="0" algn="r" rtl="1">
              <a:buNone/>
            </a:pPr>
            <a:r>
              <a:rPr lang="ar-IQ" dirty="0" smtClean="0"/>
              <a:t>3- تتغاضى هذه النظرية عن مرونة طلب وعرض السلع والخدمات </a:t>
            </a:r>
          </a:p>
          <a:p>
            <a:pPr marL="0" indent="0" algn="r" rtl="1">
              <a:buNone/>
            </a:pPr>
            <a:endParaRPr lang="ar-IQ" dirty="0"/>
          </a:p>
          <a:p>
            <a:pPr marL="0" indent="0" algn="r" rtl="1">
              <a:buNone/>
            </a:pPr>
            <a:r>
              <a:rPr lang="ar-IQ" dirty="0" smtClean="0"/>
              <a:t>4- تغير الاذواق </a:t>
            </a:r>
            <a:endParaRPr lang="en-US" dirty="0"/>
          </a:p>
        </p:txBody>
      </p:sp>
    </p:spTree>
    <p:extLst>
      <p:ext uri="{BB962C8B-B14F-4D97-AF65-F5344CB8AC3E}">
        <p14:creationId xmlns:p14="http://schemas.microsoft.com/office/powerpoint/2010/main" val="2348157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lgn="just" rtl="1">
              <a:buNone/>
            </a:pPr>
            <a:r>
              <a:rPr lang="ar-IQ" dirty="0" smtClean="0"/>
              <a:t>بعد انهيار قاعدة الذهب واتجاه العالم الى الاعتماد على الية السوق في تحديد اسعار الصرف في ظل نظام العملات الورقية , وبعدها رافق هذا النظام العديد من الاشكالات تمثلت في التقلبات الواضحة في اسعار الصرف , وللحد من هذه التقلبات ولتحقيق اهداف متعددة تسعى الدول الى تحقيقها لجأت الدول الى اعتماد نظام جديد لسعر الصرف تمثل باشراف الدول وتحكمها في عرض الصرف الاجنبي والطلب عليه , لذلك فان الدول لا تتيح التعامل بالصرف الاجنبي بيعا وشراءا , وانما تقوم الدولة ذاتها بذلك عن طريق </a:t>
            </a:r>
            <a:r>
              <a:rPr lang="ar-IQ" dirty="0" smtClean="0">
                <a:solidFill>
                  <a:srgbClr val="FF0000"/>
                </a:solidFill>
              </a:rPr>
              <a:t>تحديد التعامل بالصرف الاجنبي بالشكل الذي يحقق الاغراض والاهداف التي تتوخاها الدولة . </a:t>
            </a:r>
            <a:endParaRPr lang="en-US" dirty="0"/>
          </a:p>
        </p:txBody>
      </p:sp>
    </p:spTree>
    <p:extLst>
      <p:ext uri="{BB962C8B-B14F-4D97-AF65-F5344CB8AC3E}">
        <p14:creationId xmlns:p14="http://schemas.microsoft.com/office/powerpoint/2010/main" val="42904202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rtl="1">
              <a:buNone/>
            </a:pPr>
            <a:r>
              <a:rPr lang="ar-IQ" b="1" dirty="0" smtClean="0">
                <a:solidFill>
                  <a:srgbClr val="C00000"/>
                </a:solidFill>
              </a:rPr>
              <a:t>خامسا / نظرية الانتاجية : </a:t>
            </a:r>
          </a:p>
          <a:p>
            <a:pPr marL="0" indent="0" algn="just" rtl="1">
              <a:buNone/>
            </a:pPr>
            <a:r>
              <a:rPr lang="ar-IQ" sz="2400" dirty="0" smtClean="0"/>
              <a:t>تتلخص هذه النظرية في ان القيمة الخارجية لعملة دولة ما تتحدد على اساس كفاية ومقدرة جهازها الانتاجي , وزيادة الانتاجية بما في ذلك زيادة انتاجية الفرد ومن ثم مستواه المعيشي بما يتضمنه هذا من ارتفاع في مستويات الدخول والاسعار الامر الذي يؤدي الى الحد من الصادرات وزيادة الواردات , وهذا معناه زيادة الطلب على العملات الاجنبية قياسا بالعملات المحلية , مما يؤدي الى انخفاض قيمة العملة المحلية وانخفاض سعر صرفها وارتفاع قيمة العملة الاجنبية وارتفاع سعر صرفها </a:t>
            </a:r>
          </a:p>
          <a:p>
            <a:pPr marL="0" indent="0" algn="just" rtl="1">
              <a:buNone/>
            </a:pPr>
            <a:r>
              <a:rPr lang="ar-IQ" sz="2400" dirty="0" smtClean="0"/>
              <a:t>والعكس بالعكس صحيح </a:t>
            </a:r>
            <a:endParaRPr lang="en-US" sz="2400" dirty="0"/>
          </a:p>
        </p:txBody>
      </p:sp>
    </p:spTree>
    <p:extLst>
      <p:ext uri="{BB962C8B-B14F-4D97-AF65-F5344CB8AC3E}">
        <p14:creationId xmlns:p14="http://schemas.microsoft.com/office/powerpoint/2010/main" val="1943444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اسباب الانتقال الى نظام الرقابة على الصرف </a:t>
            </a:r>
            <a:endParaRPr lang="en-US" dirty="0"/>
          </a:p>
        </p:txBody>
      </p:sp>
      <p:sp>
        <p:nvSpPr>
          <p:cNvPr id="3" name="Content Placeholder 2"/>
          <p:cNvSpPr>
            <a:spLocks noGrp="1"/>
          </p:cNvSpPr>
          <p:nvPr>
            <p:ph idx="1"/>
          </p:nvPr>
        </p:nvSpPr>
        <p:spPr/>
        <p:txBody>
          <a:bodyPr>
            <a:normAutofit lnSpcReduction="10000"/>
          </a:bodyPr>
          <a:lstStyle/>
          <a:p>
            <a:pPr marL="0" indent="0" algn="just" rtl="1">
              <a:buNone/>
            </a:pPr>
            <a:r>
              <a:rPr lang="ar-IQ" dirty="0" smtClean="0"/>
              <a:t>هناك جملة من الاسباب ادت الى تحول الدول الى اتباع نظام الرقابة على الصرف اهمها : </a:t>
            </a:r>
          </a:p>
          <a:p>
            <a:pPr marL="0" indent="0" algn="just" rtl="1">
              <a:buNone/>
            </a:pPr>
            <a:r>
              <a:rPr lang="ar-IQ" dirty="0" smtClean="0"/>
              <a:t>1- الظروف التي مرت بها الدول خلال ازمة الثلاثينات </a:t>
            </a:r>
          </a:p>
          <a:p>
            <a:pPr marL="0" indent="0" algn="just" rtl="1">
              <a:buNone/>
            </a:pPr>
            <a:r>
              <a:rPr lang="ar-IQ" dirty="0" smtClean="0"/>
              <a:t>2- توجه العديد من الدول الى التخطيط الشامل في ادارة اقتصاداتها </a:t>
            </a:r>
          </a:p>
          <a:p>
            <a:pPr marL="0" indent="0" algn="just" rtl="1">
              <a:buNone/>
            </a:pPr>
            <a:r>
              <a:rPr lang="ar-IQ" dirty="0" smtClean="0"/>
              <a:t>3- نقص الارصدة الذهبية لدى معظم الدول والتي كانت تستخدم كاساس للعملة في ظل قاعدة الذهب مما ادى الى التخلي عن هذه القاعدة </a:t>
            </a:r>
          </a:p>
          <a:p>
            <a:pPr marL="0" indent="0" algn="just" rtl="1">
              <a:buNone/>
            </a:pPr>
            <a:r>
              <a:rPr lang="ar-IQ" dirty="0" smtClean="0"/>
              <a:t>4- التقلبات الواسعة في اسعار الصرف الحرة </a:t>
            </a:r>
            <a:endParaRPr lang="en-US" dirty="0"/>
          </a:p>
        </p:txBody>
      </p:sp>
    </p:spTree>
    <p:extLst>
      <p:ext uri="{BB962C8B-B14F-4D97-AF65-F5344CB8AC3E}">
        <p14:creationId xmlns:p14="http://schemas.microsoft.com/office/powerpoint/2010/main" val="2185187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IQ" dirty="0" smtClean="0">
                <a:solidFill>
                  <a:srgbClr val="FF0000"/>
                </a:solidFill>
              </a:rPr>
              <a:t>سؤال / لماذا يسمى نظام الرقابة على الصرف بنظام سعر الصرف المدار ؟ </a:t>
            </a:r>
            <a:endParaRPr lang="en-US" dirty="0">
              <a:solidFill>
                <a:srgbClr val="FF0000"/>
              </a:solidFill>
            </a:endParaRPr>
          </a:p>
        </p:txBody>
      </p:sp>
      <p:sp>
        <p:nvSpPr>
          <p:cNvPr id="3" name="Content Placeholder 2"/>
          <p:cNvSpPr>
            <a:spLocks noGrp="1"/>
          </p:cNvSpPr>
          <p:nvPr>
            <p:ph idx="1"/>
          </p:nvPr>
        </p:nvSpPr>
        <p:spPr/>
        <p:txBody>
          <a:bodyPr/>
          <a:lstStyle/>
          <a:p>
            <a:pPr marL="0" indent="0" algn="just" rtl="1">
              <a:buNone/>
            </a:pPr>
            <a:r>
              <a:rPr lang="ar-IQ" dirty="0" smtClean="0"/>
              <a:t>يسمى نظام الرقابة على الصرف بنظام سعر الصرف المدار لانه يتيح للحكومة التدخل الاداري المباشر في التحكم بعرض الصرف الاجنبي وبالشكل الذي يؤدي الى احداث حالة من التوازن بين الطلب على الصرف الاجنبي والمعروض منه . وبما يقود الى تثبيت سعر الصرف عند المستوى المرغوب . </a:t>
            </a:r>
            <a:endParaRPr lang="en-US" dirty="0"/>
          </a:p>
        </p:txBody>
      </p:sp>
    </p:spTree>
    <p:extLst>
      <p:ext uri="{BB962C8B-B14F-4D97-AF65-F5344CB8AC3E}">
        <p14:creationId xmlns:p14="http://schemas.microsoft.com/office/powerpoint/2010/main" val="2493615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5821363"/>
          </a:xfrm>
        </p:spPr>
        <p:style>
          <a:lnRef idx="2">
            <a:schemeClr val="dk1"/>
          </a:lnRef>
          <a:fillRef idx="1">
            <a:schemeClr val="lt1"/>
          </a:fillRef>
          <a:effectRef idx="0">
            <a:schemeClr val="dk1"/>
          </a:effectRef>
          <a:fontRef idx="minor">
            <a:schemeClr val="dk1"/>
          </a:fontRef>
        </p:style>
        <p:txBody>
          <a:bodyPr/>
          <a:lstStyle/>
          <a:p>
            <a:pPr marL="0" indent="0" algn="r" rtl="1">
              <a:buNone/>
            </a:pPr>
            <a:endParaRPr lang="ar-IQ" dirty="0" smtClean="0"/>
          </a:p>
          <a:p>
            <a:pPr marL="0" indent="0" algn="r" rtl="1">
              <a:buNone/>
            </a:pPr>
            <a:endParaRPr lang="ar-IQ" dirty="0"/>
          </a:p>
          <a:p>
            <a:pPr marL="0" indent="0" algn="r" rtl="1">
              <a:buNone/>
            </a:pPr>
            <a:r>
              <a:rPr lang="ar-IQ" dirty="0" smtClean="0"/>
              <a:t>                         ع                    ط1     ط</a:t>
            </a:r>
          </a:p>
          <a:p>
            <a:pPr marL="0" indent="0" algn="r" rtl="1">
              <a:buNone/>
            </a:pPr>
            <a:endParaRPr lang="ar-IQ" dirty="0"/>
          </a:p>
          <a:p>
            <a:pPr marL="0" indent="0" algn="r" rtl="1">
              <a:buNone/>
            </a:pPr>
            <a:r>
              <a:rPr lang="ar-IQ" dirty="0" smtClean="0"/>
              <a:t>                                                              س1</a:t>
            </a:r>
          </a:p>
          <a:p>
            <a:pPr marL="0" indent="0" algn="r" rtl="1">
              <a:buNone/>
            </a:pPr>
            <a:r>
              <a:rPr lang="ar-IQ" dirty="0" smtClean="0"/>
              <a:t>                                                              س</a:t>
            </a:r>
          </a:p>
          <a:p>
            <a:pPr marL="0" indent="0" algn="r" rtl="1">
              <a:buNone/>
            </a:pPr>
            <a:endParaRPr lang="ar-IQ" dirty="0"/>
          </a:p>
          <a:p>
            <a:pPr marL="0" indent="0" algn="r" rtl="1">
              <a:buNone/>
            </a:pPr>
            <a:endParaRPr lang="ar-IQ" dirty="0" smtClean="0"/>
          </a:p>
          <a:p>
            <a:pPr marL="0" indent="0" algn="r" rtl="1">
              <a:buNone/>
            </a:pPr>
            <a:r>
              <a:rPr lang="ar-IQ" dirty="0" smtClean="0"/>
              <a:t> </a:t>
            </a:r>
            <a:r>
              <a:rPr lang="ar-IQ" sz="1600" dirty="0" smtClean="0"/>
              <a:t>الكمية المطلوبة والمعروضة من الصرف الاجنبي              </a:t>
            </a:r>
            <a:r>
              <a:rPr lang="ar-IQ" dirty="0" smtClean="0"/>
              <a:t>أ1      أ</a:t>
            </a:r>
            <a:endParaRPr lang="en-US" dirty="0"/>
          </a:p>
        </p:txBody>
      </p:sp>
      <p:cxnSp>
        <p:nvCxnSpPr>
          <p:cNvPr id="5" name="Straight Connector 4"/>
          <p:cNvCxnSpPr/>
          <p:nvPr/>
        </p:nvCxnSpPr>
        <p:spPr>
          <a:xfrm>
            <a:off x="1676400" y="1828800"/>
            <a:ext cx="0" cy="3200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752600" y="5029200"/>
            <a:ext cx="51054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2229492" y="1952090"/>
            <a:ext cx="4171308" cy="2785039"/>
          </a:xfrm>
          <a:custGeom>
            <a:avLst/>
            <a:gdLst>
              <a:gd name="connsiteX0" fmla="*/ 0 w 4171308"/>
              <a:gd name="connsiteY0" fmla="*/ 0 h 2785039"/>
              <a:gd name="connsiteX1" fmla="*/ 2250041 w 4171308"/>
              <a:gd name="connsiteY1" fmla="*/ 2506894 h 2785039"/>
              <a:gd name="connsiteX2" fmla="*/ 4089115 w 4171308"/>
              <a:gd name="connsiteY2" fmla="*/ 2722652 h 2785039"/>
              <a:gd name="connsiteX3" fmla="*/ 4089115 w 4171308"/>
              <a:gd name="connsiteY3" fmla="*/ 2722652 h 2785039"/>
              <a:gd name="connsiteX4" fmla="*/ 4171308 w 4171308"/>
              <a:gd name="connsiteY4" fmla="*/ 2722652 h 2785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1308" h="2785039">
                <a:moveTo>
                  <a:pt x="0" y="0"/>
                </a:moveTo>
                <a:cubicBezTo>
                  <a:pt x="784261" y="1026559"/>
                  <a:pt x="1568522" y="2053119"/>
                  <a:pt x="2250041" y="2506894"/>
                </a:cubicBezTo>
                <a:cubicBezTo>
                  <a:pt x="2931560" y="2960669"/>
                  <a:pt x="4089115" y="2722652"/>
                  <a:pt x="4089115" y="2722652"/>
                </a:cubicBezTo>
                <a:lnTo>
                  <a:pt x="4089115" y="2722652"/>
                </a:lnTo>
                <a:lnTo>
                  <a:pt x="4171308" y="2722652"/>
                </a:ln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cxnSp>
        <p:nvCxnSpPr>
          <p:cNvPr id="10" name="Straight Connector 9"/>
          <p:cNvCxnSpPr/>
          <p:nvPr/>
        </p:nvCxnSpPr>
        <p:spPr>
          <a:xfrm flipV="1">
            <a:off x="2229492" y="1952090"/>
            <a:ext cx="3333108" cy="2619910"/>
          </a:xfrm>
          <a:prstGeom prst="line">
            <a:avLst/>
          </a:prstGeom>
        </p:spPr>
        <p:style>
          <a:lnRef idx="3">
            <a:schemeClr val="accent2"/>
          </a:lnRef>
          <a:fillRef idx="0">
            <a:schemeClr val="accent2"/>
          </a:fillRef>
          <a:effectRef idx="2">
            <a:schemeClr val="accent2"/>
          </a:effectRef>
          <a:fontRef idx="minor">
            <a:schemeClr val="tx1"/>
          </a:fontRef>
        </p:style>
      </p:cxnSp>
      <p:sp>
        <p:nvSpPr>
          <p:cNvPr id="11" name="Rounded Rectangle 10"/>
          <p:cNvSpPr/>
          <p:nvPr/>
        </p:nvSpPr>
        <p:spPr>
          <a:xfrm>
            <a:off x="533400" y="1461499"/>
            <a:ext cx="1219200" cy="914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IQ" dirty="0" smtClean="0"/>
              <a:t>سعر الصرف </a:t>
            </a:r>
            <a:endParaRPr lang="en-US" dirty="0"/>
          </a:p>
        </p:txBody>
      </p:sp>
      <p:cxnSp>
        <p:nvCxnSpPr>
          <p:cNvPr id="15" name="Straight Connector 14"/>
          <p:cNvCxnSpPr/>
          <p:nvPr/>
        </p:nvCxnSpPr>
        <p:spPr>
          <a:xfrm flipH="1">
            <a:off x="1752600" y="3581400"/>
            <a:ext cx="1752600"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Freeform 15"/>
          <p:cNvSpPr/>
          <p:nvPr/>
        </p:nvSpPr>
        <p:spPr>
          <a:xfrm>
            <a:off x="3000054" y="1458930"/>
            <a:ext cx="3892679" cy="2885337"/>
          </a:xfrm>
          <a:custGeom>
            <a:avLst/>
            <a:gdLst>
              <a:gd name="connsiteX0" fmla="*/ 0 w 3892679"/>
              <a:gd name="connsiteY0" fmla="*/ 0 h 2885337"/>
              <a:gd name="connsiteX1" fmla="*/ 2044557 w 3892679"/>
              <a:gd name="connsiteY1" fmla="*/ 2558266 h 2885337"/>
              <a:gd name="connsiteX2" fmla="*/ 3780890 w 3892679"/>
              <a:gd name="connsiteY2" fmla="*/ 2866490 h 2885337"/>
              <a:gd name="connsiteX3" fmla="*/ 3575407 w 3892679"/>
              <a:gd name="connsiteY3" fmla="*/ 2825394 h 2885337"/>
            </a:gdLst>
            <a:ahLst/>
            <a:cxnLst>
              <a:cxn ang="0">
                <a:pos x="connsiteX0" y="connsiteY0"/>
              </a:cxn>
              <a:cxn ang="0">
                <a:pos x="connsiteX1" y="connsiteY1"/>
              </a:cxn>
              <a:cxn ang="0">
                <a:pos x="connsiteX2" y="connsiteY2"/>
              </a:cxn>
              <a:cxn ang="0">
                <a:pos x="connsiteX3" y="connsiteY3"/>
              </a:cxn>
            </a:cxnLst>
            <a:rect l="l" t="t" r="r" b="b"/>
            <a:pathLst>
              <a:path w="3892679" h="2885337">
                <a:moveTo>
                  <a:pt x="0" y="0"/>
                </a:moveTo>
                <a:cubicBezTo>
                  <a:pt x="707204" y="1040259"/>
                  <a:pt x="1414409" y="2080518"/>
                  <a:pt x="2044557" y="2558266"/>
                </a:cubicBezTo>
                <a:cubicBezTo>
                  <a:pt x="2674705" y="3036014"/>
                  <a:pt x="3525748" y="2821969"/>
                  <a:pt x="3780890" y="2866490"/>
                </a:cubicBezTo>
                <a:cubicBezTo>
                  <a:pt x="4036032" y="2911011"/>
                  <a:pt x="3805719" y="2868202"/>
                  <a:pt x="3575407" y="2825394"/>
                </a:cubicBezTo>
              </a:path>
            </a:pathLst>
          </a:cu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cxnSp>
        <p:nvCxnSpPr>
          <p:cNvPr id="18" name="Straight Connector 17"/>
          <p:cNvCxnSpPr/>
          <p:nvPr/>
        </p:nvCxnSpPr>
        <p:spPr>
          <a:xfrm>
            <a:off x="3505200" y="3581400"/>
            <a:ext cx="0" cy="1447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1752600" y="3048000"/>
            <a:ext cx="2438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191000" y="3048000"/>
            <a:ext cx="0" cy="1981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2819400" y="2209800"/>
            <a:ext cx="609600" cy="4572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5869037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lgn="just" rtl="1">
              <a:buNone/>
            </a:pPr>
            <a:r>
              <a:rPr lang="ar-IQ" dirty="0" smtClean="0"/>
              <a:t>ولتوضيح الفكرة فان الشكل السابق يوضح ذلك اذ يمثل المحور العامودي سعر الصرف والمحور الافقي الكميات المطلوبة والمعروضة من الصرف الاجنبي , والمنحنى (ط) يمثل منحنى الطلب على الصرف الاجنبي والمنحنى (ع) يمثل منحنى عرض الصرف الاجنبي , اذ يتحقق التوازن بين الطلب والعرض على الصرف الاجنبي بتعادل المنحنى ط مع المنحنى ع , ويتحدد سعر الصرف التوازني عند ( س ) وهو مايتحقق في ظل قاعدة الذهب , ويفترض انه عند ارتفاع سعر الصرف الى المستوى ( س1) الى زيادة الطلب على الصرف الاجنبي في ظل العملات الورقية وهذا مايؤدي الى انتقال منحنى الطلب الى مستوى جديد متمثل بالمنحنى (ط1) , وبافتراض بقاء عرض الصرف الاجنبي ثابت فان هذا يؤدي الى ارتفاع سعر الصرف الى مستوى جديد متمثل بـ (س1) </a:t>
            </a:r>
            <a:endParaRPr lang="en-US" dirty="0"/>
          </a:p>
        </p:txBody>
      </p:sp>
    </p:spTree>
    <p:extLst>
      <p:ext uri="{BB962C8B-B14F-4D97-AF65-F5344CB8AC3E}">
        <p14:creationId xmlns:p14="http://schemas.microsoft.com/office/powerpoint/2010/main" val="4120011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rtl="1">
              <a:buNone/>
            </a:pPr>
            <a:r>
              <a:rPr lang="ar-IQ" dirty="0" smtClean="0"/>
              <a:t>وهذا مايقود الى حدوث تقلبات في اسعار الصرف , </a:t>
            </a:r>
            <a:r>
              <a:rPr lang="ar-IQ" dirty="0" smtClean="0">
                <a:solidFill>
                  <a:srgbClr val="FF0000"/>
                </a:solidFill>
              </a:rPr>
              <a:t>لذلك تحاول الحكومة الضغط على الطلب عن طريق سد الفجوة بين (ط) و (ط1) بحيث تعود الى مستواها السابق عند (ط) وبالشكل الذي يتعادل عنده الطلب على الصرف الاجنبي مع المعروض منه عند مستوى سعر صرف ( س) . </a:t>
            </a:r>
            <a:endParaRPr lang="en-US" dirty="0"/>
          </a:p>
        </p:txBody>
      </p:sp>
    </p:spTree>
    <p:extLst>
      <p:ext uri="{BB962C8B-B14F-4D97-AF65-F5344CB8AC3E}">
        <p14:creationId xmlns:p14="http://schemas.microsoft.com/office/powerpoint/2010/main" val="2452584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solidFill>
                  <a:srgbClr val="FF0000"/>
                </a:solidFill>
              </a:rPr>
              <a:t>كيف يتحقق التوازن ؟ </a:t>
            </a:r>
            <a:endParaRPr lang="en-US" dirty="0">
              <a:solidFill>
                <a:srgbClr val="FF0000"/>
              </a:solidFill>
            </a:endParaRPr>
          </a:p>
        </p:txBody>
      </p:sp>
      <p:sp>
        <p:nvSpPr>
          <p:cNvPr id="3" name="Content Placeholder 2"/>
          <p:cNvSpPr>
            <a:spLocks noGrp="1"/>
          </p:cNvSpPr>
          <p:nvPr>
            <p:ph idx="1"/>
          </p:nvPr>
        </p:nvSpPr>
        <p:spPr/>
        <p:txBody>
          <a:bodyPr/>
          <a:lstStyle/>
          <a:p>
            <a:pPr marL="0" indent="0" algn="just" rtl="1">
              <a:buNone/>
            </a:pPr>
            <a:r>
              <a:rPr lang="ar-IQ" dirty="0" smtClean="0"/>
              <a:t>يتحقق من خلال قيام الحكومة بتخفيض المدفوعات التي يراد من الحكومة تسديدها كاثمان للواردات من الخارج , وهذا التخفيض للمدفوعات يؤدي الى تعادل الواردات مع الصادرات وهذا الاجراء من قبل الحكومة يتحقق من خلال التحديد الكمي للاستيراد مثلا . </a:t>
            </a:r>
            <a:endParaRPr lang="en-US" dirty="0"/>
          </a:p>
        </p:txBody>
      </p:sp>
    </p:spTree>
    <p:extLst>
      <p:ext uri="{BB962C8B-B14F-4D97-AF65-F5344CB8AC3E}">
        <p14:creationId xmlns:p14="http://schemas.microsoft.com/office/powerpoint/2010/main" val="3804693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solidFill>
                  <a:srgbClr val="FF0000"/>
                </a:solidFill>
              </a:rPr>
              <a:t>سؤال / ماهي الادوات التي يتم استخدامها في الرقابة على الصرف الاجنبي ؟ </a:t>
            </a:r>
            <a:endParaRPr lang="en-US" dirty="0">
              <a:solidFill>
                <a:srgbClr val="FF0000"/>
              </a:solidFill>
            </a:endParaRPr>
          </a:p>
        </p:txBody>
      </p:sp>
      <p:sp>
        <p:nvSpPr>
          <p:cNvPr id="3" name="Content Placeholder 2"/>
          <p:cNvSpPr>
            <a:spLocks noGrp="1"/>
          </p:cNvSpPr>
          <p:nvPr>
            <p:ph idx="1"/>
          </p:nvPr>
        </p:nvSpPr>
        <p:spPr/>
        <p:txBody>
          <a:bodyPr/>
          <a:lstStyle/>
          <a:p>
            <a:pPr marL="0" indent="0" algn="just" rtl="1">
              <a:buNone/>
            </a:pPr>
            <a:r>
              <a:rPr lang="ar-IQ" dirty="0" smtClean="0"/>
              <a:t>هناك العديد من الوسائل التي تستخدمها الحكومة في الرقابة على الصرف الاجنبي منها :- </a:t>
            </a:r>
          </a:p>
          <a:p>
            <a:pPr marL="0" indent="0" algn="just" rtl="1">
              <a:buNone/>
            </a:pPr>
            <a:r>
              <a:rPr lang="ar-IQ" dirty="0" smtClean="0"/>
              <a:t>1- </a:t>
            </a:r>
            <a:r>
              <a:rPr lang="ar-IQ" sz="2400" dirty="0" smtClean="0"/>
              <a:t>الحد من خروج رؤوس الاموال الى الخارج , لان هذا الخروج يؤدي الى زيادة عرض العملة المحلية في الخارج وبالتالي زيادة الطلب على الصرف الاجنبي مقابل ذلك مما يؤدي الى خفض سعر صرف العملة المحلية ازاء العملة الاجنبية </a:t>
            </a:r>
          </a:p>
          <a:p>
            <a:pPr marL="0" indent="0" algn="just" rtl="1">
              <a:buNone/>
            </a:pPr>
            <a:endParaRPr lang="ar-IQ" sz="2400" dirty="0"/>
          </a:p>
          <a:p>
            <a:pPr marL="0" indent="0" algn="just" rtl="1">
              <a:buNone/>
            </a:pPr>
            <a:endParaRPr lang="ar-IQ" sz="2400" dirty="0" smtClean="0"/>
          </a:p>
          <a:p>
            <a:pPr marL="0" indent="0" algn="just" rtl="1">
              <a:buNone/>
            </a:pPr>
            <a:endParaRPr lang="ar-IQ" sz="2400" dirty="0" smtClean="0"/>
          </a:p>
          <a:p>
            <a:pPr marL="0" indent="0" algn="just" rtl="1">
              <a:buNone/>
            </a:pPr>
            <a:r>
              <a:rPr lang="ar-IQ" sz="2000" dirty="0" smtClean="0"/>
              <a:t>خروج رؤوس الاموال الى الخارج             عرض العملة المحلية في الخارج            الطلب على الصرف الاجنبي                     سعر صرف العملة المحلية ازاء العملة الاجنبية </a:t>
            </a:r>
            <a:endParaRPr lang="en-US" sz="2000" dirty="0"/>
          </a:p>
        </p:txBody>
      </p:sp>
      <p:cxnSp>
        <p:nvCxnSpPr>
          <p:cNvPr id="5" name="Straight Arrow Connector 4"/>
          <p:cNvCxnSpPr/>
          <p:nvPr/>
        </p:nvCxnSpPr>
        <p:spPr>
          <a:xfrm flipH="1">
            <a:off x="5029200" y="5410200"/>
            <a:ext cx="7620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flipV="1">
            <a:off x="5029200" y="4876800"/>
            <a:ext cx="0" cy="533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Straight Arrow Connector 8"/>
          <p:cNvCxnSpPr/>
          <p:nvPr/>
        </p:nvCxnSpPr>
        <p:spPr>
          <a:xfrm flipH="1">
            <a:off x="1752600" y="5410200"/>
            <a:ext cx="533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flipV="1">
            <a:off x="1676400" y="4800600"/>
            <a:ext cx="0" cy="609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Straight Arrow Connector 12"/>
          <p:cNvCxnSpPr/>
          <p:nvPr/>
        </p:nvCxnSpPr>
        <p:spPr>
          <a:xfrm flipH="1">
            <a:off x="6324600" y="5715000"/>
            <a:ext cx="914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Straight Arrow Connector 14"/>
          <p:cNvCxnSpPr/>
          <p:nvPr/>
        </p:nvCxnSpPr>
        <p:spPr>
          <a:xfrm>
            <a:off x="6096000" y="5562600"/>
            <a:ext cx="0" cy="609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271180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1498</Words>
  <Application>Microsoft Office PowerPoint</Application>
  <PresentationFormat>On-screen Show (4:3)</PresentationFormat>
  <Paragraphs>82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نظام الرقابة على الصرف ونظريات تحديده </vt:lpstr>
      <vt:lpstr>PowerPoint Presentation</vt:lpstr>
      <vt:lpstr>اسباب الانتقال الى نظام الرقابة على الصرف </vt:lpstr>
      <vt:lpstr>سؤال / لماذا يسمى نظام الرقابة على الصرف بنظام سعر الصرف المدار ؟ </vt:lpstr>
      <vt:lpstr>PowerPoint Presentation</vt:lpstr>
      <vt:lpstr>PowerPoint Presentation</vt:lpstr>
      <vt:lpstr>PowerPoint Presentation</vt:lpstr>
      <vt:lpstr>كيف يتحقق التوازن ؟ </vt:lpstr>
      <vt:lpstr>سؤال / ماهي الادوات التي يتم استخدامها في الرقابة على الصرف الاجنبي ؟ </vt:lpstr>
      <vt:lpstr>PowerPoint Presentation</vt:lpstr>
      <vt:lpstr>PowerPoint Presentation</vt:lpstr>
      <vt:lpstr>سؤال / ماهي وسائل الرقابة على الصرف الاجنبي ؟ </vt:lpstr>
      <vt:lpstr>PowerPoint Presentation</vt:lpstr>
      <vt:lpstr>PowerPoint Presentation</vt:lpstr>
      <vt:lpstr>نظريات تحديد اسعار الصرف </vt:lpstr>
      <vt:lpstr>PowerPoint Presentation</vt:lpstr>
      <vt:lpstr>PowerPoint Presentation</vt:lpstr>
      <vt:lpstr>PowerPoint Presentation</vt:lpstr>
      <vt:lpstr>سؤال / ماهي عيوب نظرية تعادل القوة الشرائية ؟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الرقابة على الصرف ونظريات تحديده</dc:title>
  <dc:creator>Asst.Prof.Dr.Ahmed</dc:creator>
  <cp:lastModifiedBy>Asst.Prof.Dr.Ahmed</cp:lastModifiedBy>
  <cp:revision>13</cp:revision>
  <dcterms:created xsi:type="dcterms:W3CDTF">2022-04-20T18:34:10Z</dcterms:created>
  <dcterms:modified xsi:type="dcterms:W3CDTF">2022-04-25T18:53:59Z</dcterms:modified>
</cp:coreProperties>
</file>