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80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2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7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7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3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7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76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23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236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3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1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03806-7A6A-472A-A0F5-2A27F035BE4A}" type="datetimeFigureOut">
              <a:rPr lang="en-US" smtClean="0"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2DEEB-855F-4974-84B9-E226C9833A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0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470025"/>
          </a:xfrm>
        </p:spPr>
        <p:txBody>
          <a:bodyPr/>
          <a:lstStyle/>
          <a:p>
            <a:r>
              <a:rPr lang="ar-IQ" dirty="0" smtClean="0"/>
              <a:t>محاضرة مضامين ميزان المدفوعات </a:t>
            </a:r>
            <a:br>
              <a:rPr lang="ar-IQ" dirty="0" smtClean="0"/>
            </a:br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ar-IQ" b="1" dirty="0" smtClean="0">
                <a:solidFill>
                  <a:schemeClr val="tx1"/>
                </a:solidFill>
              </a:rPr>
              <a:t>اعداد </a:t>
            </a:r>
          </a:p>
          <a:p>
            <a:r>
              <a:rPr lang="ar-IQ" b="1" dirty="0" smtClean="0">
                <a:solidFill>
                  <a:schemeClr val="tx1"/>
                </a:solidFill>
              </a:rPr>
              <a:t>الاستاذ المساعد </a:t>
            </a:r>
          </a:p>
          <a:p>
            <a:r>
              <a:rPr lang="ar-IQ" b="1" dirty="0" smtClean="0">
                <a:solidFill>
                  <a:schemeClr val="tx1"/>
                </a:solidFill>
              </a:rPr>
              <a:t>الدكتور احـــــمد الحســــيني 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1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IQ" dirty="0" smtClean="0"/>
              <a:t>الشكل الثاني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1189201"/>
              </p:ext>
            </p:extLst>
          </p:nvPr>
        </p:nvGraphicFramePr>
        <p:xfrm>
          <a:off x="457200" y="1600200"/>
          <a:ext cx="8229600" cy="47091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14800"/>
                <a:gridCol w="4114800"/>
              </a:tblGrid>
              <a:tr h="57150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ميزان التحويل الرسمي</a:t>
                      </a:r>
                      <a:r>
                        <a:rPr lang="ar-IQ" baseline="0" dirty="0" smtClean="0"/>
                        <a:t> الموازن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ميزان العمليات المستقلة </a:t>
                      </a:r>
                      <a:endParaRPr lang="en-US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1- هبات رسمية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1- سلع </a:t>
                      </a:r>
                      <a:endParaRPr lang="en-US" b="1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2- قروض رسمية طويلة الاجل للمؤسسات</a:t>
                      </a:r>
                      <a:r>
                        <a:rPr lang="ar-IQ" b="1" baseline="0" dirty="0" smtClean="0"/>
                        <a:t> الرسمية ومصادرة الاوراق المالية المحررة بالقطع الاجنبي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2- خدمات ونفقات نقل خاصة </a:t>
                      </a:r>
                      <a:endParaRPr lang="en-US" b="1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3- رؤوس اموال قصيرة الاجل بما فيها من اتفاقيات الدفع وحقوق السحب وقروض اخرى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3- عائد الاستثمارات </a:t>
                      </a:r>
                      <a:endParaRPr lang="en-US" b="1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4- الذهب النقدي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4- رؤوس اموال خاصة قصيرة الاجل </a:t>
                      </a:r>
                      <a:endParaRPr lang="en-US" b="1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5- رؤوس اموال خاصة طويلة الاجل </a:t>
                      </a:r>
                      <a:endParaRPr lang="en-US" b="1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6- تحويل</a:t>
                      </a:r>
                      <a:r>
                        <a:rPr lang="ar-IQ" b="1" baseline="0" dirty="0" smtClean="0"/>
                        <a:t> رسمي خاص </a:t>
                      </a:r>
                      <a:endParaRPr lang="en-US" b="1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/>
                        <a:t>صافي ميزان التحويل الرسمي الموازن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b="1" dirty="0" smtClean="0"/>
                        <a:t>صافي ميزان العمليات المستقلة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1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الشكل الثالث </a:t>
            </a:r>
            <a:br>
              <a:rPr lang="ar-IQ" dirty="0" smtClean="0"/>
            </a:br>
            <a:r>
              <a:rPr lang="ar-IQ" dirty="0" smtClean="0"/>
              <a:t>حسب تصنيف صندوق النقد الدولي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127321"/>
              </p:ext>
            </p:extLst>
          </p:nvPr>
        </p:nvGraphicFramePr>
        <p:xfrm>
          <a:off x="457200" y="1600200"/>
          <a:ext cx="8229600" cy="664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ميزان حركات رؤوس الاموال والذهب النقدي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ميزان السلع والخدمات والتحويلات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ج- رؤوس الاموال والذهب النقدي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1- السلع والخدمات</a:t>
                      </a:r>
                      <a:r>
                        <a:rPr lang="ar-IQ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1- رؤوس اموال خاصة طويلة الاجل ( من دون رؤوس اموال المؤسسات النقدية )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أ-</a:t>
                      </a:r>
                      <a:r>
                        <a:rPr lang="ar-IQ" b="1" baseline="0" dirty="0" smtClean="0"/>
                        <a:t> السلع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2- رؤوس اموال خاصة قصيرة الاجل ( من دون رؤوس اموال المؤسسات النقدية )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- الصادرات</a:t>
                      </a:r>
                      <a:r>
                        <a:rPr lang="ar-IQ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3- المصالح الرسمية المثقلة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- الواردات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4- الحكومة المركزية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2- الذهب (</a:t>
                      </a:r>
                      <a:r>
                        <a:rPr lang="ar-IQ" b="1" baseline="0" dirty="0" smtClean="0"/>
                        <a:t> غير النقدي )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5- المؤسسات النقدية</a:t>
                      </a:r>
                      <a:r>
                        <a:rPr lang="ar-IQ" b="1" baseline="0" dirty="0" smtClean="0"/>
                        <a:t> المركزية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3- خدمات النقل</a:t>
                      </a:r>
                      <a:r>
                        <a:rPr lang="ar-IQ" b="1" baseline="0" dirty="0" smtClean="0"/>
                        <a:t> والتأمين على الطرق الدولية وخدمات اخرى , نقل مسافرين ومرافئ وسفريات وسياحة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6- باقي المؤسسات النقدية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4- عوائد رأس المال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5- عمليات</a:t>
                      </a:r>
                      <a:r>
                        <a:rPr lang="ar-IQ" b="1" baseline="0" dirty="0" smtClean="0"/>
                        <a:t> حكومية ( لم تذكر في موضع اخر )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6- عمليات عسكرية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7- عمليات غير عسكرية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ب-</a:t>
                      </a:r>
                      <a:r>
                        <a:rPr lang="ar-IQ" b="1" baseline="0" dirty="0" smtClean="0"/>
                        <a:t> التحويلات من طرف واحد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8- التحويلات الخاصة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9- التحويلات الحكومية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/>
                        <a:t>صافي ميزان حركة رؤوس الاموال</a:t>
                      </a:r>
                      <a:r>
                        <a:rPr lang="ar-IQ" b="1" baseline="0" dirty="0" smtClean="0"/>
                        <a:t> والذهب النقدي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/>
                        <a:t>صافي ميزان السلع والخدمات والتحويلات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25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IQ" b="1" dirty="0" smtClean="0"/>
              <a:t>ثالثا/ حساب التحويلات او المدفوعات من جانب واحد : </a:t>
            </a:r>
          </a:p>
          <a:p>
            <a:pPr marL="0" indent="0" algn="just" rtl="1">
              <a:buNone/>
            </a:pPr>
            <a:r>
              <a:rPr lang="ar-IQ" dirty="0" smtClean="0"/>
              <a:t>وهذا الحساب يأتي في مرتبة اقل من الميزان التجاري وميزان الخدمات لدى معظم الدول , اذ ان الاساس في تعامل الدول في الغالب يقوم على اساس حركة السلع والخدمات فيما بينها , وان ما يتم من تحويلات ومدفوعات من جانب واحد اقل اهمية في ذلك , ومثالها الاعانات والمنح والمساعدات التي تقدم من جهات او دول الى دول اخرى وتعامل محاسبيا كالاتي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5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 rtl="1">
              <a:buNone/>
            </a:pPr>
            <a:r>
              <a:rPr lang="ar-IQ" dirty="0" smtClean="0"/>
              <a:t>1- تسجل كافة التحويلات والمدفوعات من جانب واحد والتي تتلقاها الدولة من دول اخرى في </a:t>
            </a:r>
            <a:r>
              <a:rPr lang="ar-IQ" dirty="0" smtClean="0">
                <a:solidFill>
                  <a:srgbClr val="FF0000"/>
                </a:solidFill>
              </a:rPr>
              <a:t>الجانب الدائن </a:t>
            </a:r>
            <a:r>
              <a:rPr lang="ar-IQ" dirty="0" smtClean="0"/>
              <a:t>من ميزان المدفوعات باعتبارها تمثل في هذه الحالة حقا للدولة تجاه الدول الاخرى , ويكون حساب التحويلات من جانب واحد </a:t>
            </a:r>
            <a:r>
              <a:rPr lang="ar-IQ" dirty="0" smtClean="0">
                <a:solidFill>
                  <a:srgbClr val="FF0000"/>
                </a:solidFill>
              </a:rPr>
              <a:t>مدينا </a:t>
            </a:r>
            <a:r>
              <a:rPr lang="ar-IQ" dirty="0" smtClean="0"/>
              <a:t>بقيمة هذه التحويلات او المدفوعات التي تتم لصالح الدولة من العالم الخارجي</a:t>
            </a:r>
          </a:p>
          <a:p>
            <a:pPr marL="0" indent="0" algn="just" rtl="1">
              <a:buNone/>
            </a:pPr>
            <a:r>
              <a:rPr lang="ar-IQ" dirty="0" smtClean="0"/>
              <a:t>2- </a:t>
            </a:r>
            <a:r>
              <a:rPr lang="ar-IQ" dirty="0">
                <a:solidFill>
                  <a:prstClr val="black"/>
                </a:solidFill>
              </a:rPr>
              <a:t>تسجل كافة التحويلات والمدفوعات من جانب واحد والتي </a:t>
            </a:r>
            <a:r>
              <a:rPr lang="ar-IQ" dirty="0" smtClean="0">
                <a:solidFill>
                  <a:prstClr val="black"/>
                </a:solidFill>
              </a:rPr>
              <a:t>تقدمها </a:t>
            </a:r>
            <a:r>
              <a:rPr lang="ar-IQ" dirty="0">
                <a:solidFill>
                  <a:prstClr val="black"/>
                </a:solidFill>
              </a:rPr>
              <a:t>الدولة </a:t>
            </a:r>
            <a:r>
              <a:rPr lang="ar-IQ" dirty="0" smtClean="0">
                <a:solidFill>
                  <a:prstClr val="black"/>
                </a:solidFill>
              </a:rPr>
              <a:t>الى جهات او دول اخرى في </a:t>
            </a:r>
            <a:r>
              <a:rPr lang="ar-IQ" dirty="0" smtClean="0">
                <a:solidFill>
                  <a:srgbClr val="FF0000"/>
                </a:solidFill>
              </a:rPr>
              <a:t>الجانب المدين </a:t>
            </a:r>
            <a:r>
              <a:rPr lang="ar-IQ" dirty="0" smtClean="0"/>
              <a:t>من ميزان المدفوعات , باعتبار ان الدولة عليها دفعها للعالم الخارجي , وبالتالي فهي تمثل ديونا عليها للعالم الخارجي , في حين تسجل قيمتها في </a:t>
            </a:r>
            <a:r>
              <a:rPr lang="ar-IQ" dirty="0" smtClean="0">
                <a:solidFill>
                  <a:srgbClr val="FF0000"/>
                </a:solidFill>
              </a:rPr>
              <a:t>الجانب الدائن </a:t>
            </a:r>
            <a:r>
              <a:rPr lang="ar-IQ" dirty="0" smtClean="0"/>
              <a:t>من حساب التحويلات او المدفوعات من جانب واحد </a:t>
            </a:r>
          </a:p>
        </p:txBody>
      </p:sp>
    </p:spTree>
    <p:extLst>
      <p:ext uri="{BB962C8B-B14F-4D97-AF65-F5344CB8AC3E}">
        <p14:creationId xmlns:p14="http://schemas.microsoft.com/office/powerpoint/2010/main" val="158136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IQ" b="1" dirty="0" smtClean="0"/>
              <a:t>رابعا / حساب رأس المال : </a:t>
            </a:r>
          </a:p>
          <a:p>
            <a:pPr marL="0" indent="0" algn="just" rtl="1">
              <a:buNone/>
            </a:pPr>
            <a:r>
              <a:rPr lang="ar-IQ" dirty="0" smtClean="0"/>
              <a:t>وتسجل فيه كافة حركات راس المال بشكل استثمارات مباشرة او غير مباشرة , او اية اوراق مالية اخرى , ولهذا الحساب اهمية كبرى في الوقت الحاضر وبخاصة بعد انتشار ظاهرة الشركات دولية النشاط والتي تقوم بتصدير رأس المال . </a:t>
            </a:r>
          </a:p>
          <a:p>
            <a:pPr marL="0" indent="0" algn="just" rtl="1">
              <a:buNone/>
            </a:pPr>
            <a:r>
              <a:rPr lang="ar-IQ" dirty="0" smtClean="0"/>
              <a:t>ومن الجدير بالملاحظة ان المضاربات تبرز في هذه الاسواق كنشاط هام تلعب المصارف والمؤسسات المالية الوسيطة فيها دورا فاعلا </a:t>
            </a:r>
            <a:r>
              <a:rPr lang="ar-IQ" dirty="0" smtClean="0"/>
              <a:t>يتم بموجبه عقد صفقات راسمالية ضخمة , وقد سهل التعامل في هذا السوق تزايد المؤسسات التي تتعامل فيه , وتزايد اصداراتها من الاوراق المالية وبالتالي تزايد عرض رؤوس الاموال المتاحة للتعامل في هذه الاسواق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22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ar-IQ" dirty="0" smtClean="0"/>
              <a:t>وتزايد الطلب عليها نتيجة الاربح العالية التي تتحقق للمتعاملين فيها . </a:t>
            </a:r>
          </a:p>
          <a:p>
            <a:pPr marL="0" indent="0" algn="just" rtl="1">
              <a:buNone/>
            </a:pPr>
            <a:r>
              <a:rPr lang="ar-IQ" dirty="0" smtClean="0"/>
              <a:t>وفي العادة يتم التمييز في حركة رؤوس الاموال بين حركاتها ذات الطبيعة طويلة الاجل , وحركاتها ذات الطبيعة قصيرة الاجل , اذ ان الاقتراض لفترة دون السنة او الاستثمار في اصل راسمالي من خلال ايداع مبلغ معين لمدة دون السنة تعتبر حركة قصيرة الاجل لراس المال , في حين ان ايداع مبلغ معين يتجاوز السنة او استثمار في اصل لمدة تزيد على سنة تعتبر حركة طويلة الاجل , وفي كل الحالات تتم معاملة حركات رؤوس الاموال هذه سواء كانت قصيرة الاجل او طويلة الاجل كما يأتي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8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IQ" dirty="0" smtClean="0"/>
              <a:t>1- تسجل كافة حركات رأس المال من الدولة الى الخارج , باعتبارها تصديرا لرأس المال وبالتالي تكون الدولة مدينة بها , اي تظهر في </a:t>
            </a:r>
            <a:r>
              <a:rPr lang="ar-IQ" dirty="0" smtClean="0">
                <a:solidFill>
                  <a:srgbClr val="FF0000"/>
                </a:solidFill>
              </a:rPr>
              <a:t>الجانب المدين </a:t>
            </a:r>
            <a:r>
              <a:rPr lang="ar-IQ" dirty="0" smtClean="0"/>
              <a:t>في حساب رأس المال , في حين يظهر المبلغ المدفوع مقابل هذه الحركة من حساب التدفقات النقدية في </a:t>
            </a:r>
            <a:r>
              <a:rPr lang="ar-IQ" dirty="0" smtClean="0">
                <a:solidFill>
                  <a:srgbClr val="FF0000"/>
                </a:solidFill>
              </a:rPr>
              <a:t>الجانب الدائن </a:t>
            </a:r>
            <a:r>
              <a:rPr lang="ar-IQ" dirty="0" smtClean="0"/>
              <a:t>من الميزان لانه يمثل مدفوعات نقدية الى الخارج 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52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IQ" dirty="0" smtClean="0"/>
              <a:t>2- تسجل كافة حركات راس المال الى الدولة من الخارج باعتبارها استيرادا لرأس المال , وبالتالي تكون الدولة دائنة , اي تظهر في ميزان المدفوعات في </a:t>
            </a:r>
            <a:r>
              <a:rPr lang="ar-IQ" dirty="0" smtClean="0">
                <a:solidFill>
                  <a:srgbClr val="FF0000"/>
                </a:solidFill>
              </a:rPr>
              <a:t>الجانب الدائن </a:t>
            </a:r>
            <a:r>
              <a:rPr lang="ar-IQ" dirty="0" smtClean="0"/>
              <a:t>من حساب رأس المال , في حين يظهر المبلغ الذي تم استلامه كمقابل لهذه الحركة من حساب التدفقات النقدية في </a:t>
            </a:r>
            <a:r>
              <a:rPr lang="ar-IQ" dirty="0" smtClean="0">
                <a:solidFill>
                  <a:srgbClr val="FF0000"/>
                </a:solidFill>
              </a:rPr>
              <a:t>الجانب المدين </a:t>
            </a:r>
            <a:r>
              <a:rPr lang="ar-IQ" dirty="0" smtClean="0"/>
              <a:t>, لانه يمثل مقبوضات نقدية للدولة من العالم الخارجي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17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IQ" dirty="0" smtClean="0"/>
              <a:t>تختلف اهمية التدفقات التي تصاحب حركة رؤوس الاموال من دولة الى اخرى , حيث تمثل التدفقات النقدية في الدول التي تزداد فيها رؤوس الاموال اهمية كبيرة في موازين مدفوعاتها , كما هو عليه في الدول المتقدمة , ينما تقل الاهمية في الدول التي تنخفض لديها رؤوس الاموال هذه , كما هو عليه في الدول النامية , وتأسيسا على ماسبق فان من الممكن ان يتخذ ميزان المدفوعات اشكالا عديدة من بينها ما يأتي 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0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الشكل الاول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9997975"/>
              </p:ext>
            </p:extLst>
          </p:nvPr>
        </p:nvGraphicFramePr>
        <p:xfrm>
          <a:off x="457200" y="1600200"/>
          <a:ext cx="82296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47700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ميزان رأس المال والذهب النقدي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ميزان المعاملات الجارية 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هـ</a:t>
                      </a:r>
                      <a:r>
                        <a:rPr lang="ar-IQ" b="1" baseline="0" dirty="0" smtClean="0"/>
                        <a:t> - تحويلات رأسمالية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أ- سلع</a:t>
                      </a:r>
                      <a:r>
                        <a:rPr lang="ar-IQ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و- رأس مال طويل الاجل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ب- خدمات </a:t>
                      </a:r>
                      <a:endParaRPr lang="en-US" b="1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ز- رأس مال قصير الاجل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ج- عائد الاستثمارات الخارجية </a:t>
                      </a:r>
                      <a:endParaRPr lang="en-US" b="1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ي- ذهب نقدي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b="1" dirty="0" smtClean="0"/>
                        <a:t>د- التحويلات الخارجية </a:t>
                      </a:r>
                      <a:endParaRPr lang="en-US" b="1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/>
                        <a:t>صافي ميزان رأس المال والذهب النقدي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/>
                        <a:t>صافي ميزان العمليات الجارية الجاري 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47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832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محاضرة مضامين ميزان المدفوعات  Part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الشكل الاول </vt:lpstr>
      <vt:lpstr>الشكل الثاني </vt:lpstr>
      <vt:lpstr>الشكل الثالث  حسب تصنيف صندوق النقد الدولي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محاضرة مضامين ميزان المدفوعات  Part 2</dc:title>
  <dc:creator>Asst.Prof.Dr.Ahmed</dc:creator>
  <cp:lastModifiedBy>Asst.Prof.Dr.Ahmed</cp:lastModifiedBy>
  <cp:revision>8</cp:revision>
  <dcterms:created xsi:type="dcterms:W3CDTF">2022-05-13T12:42:55Z</dcterms:created>
  <dcterms:modified xsi:type="dcterms:W3CDTF">2022-05-13T15:38:46Z</dcterms:modified>
</cp:coreProperties>
</file>