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96" y="-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C3442F-0F09-4367-8701-F32D7238C249}" type="datetimeFigureOut">
              <a:rPr lang="en-US" smtClean="0"/>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A8A74-3C16-49D4-81BA-8AFA35725D26}" type="slidenum">
              <a:rPr lang="en-US" smtClean="0"/>
              <a:t>‹#›</a:t>
            </a:fld>
            <a:endParaRPr lang="en-US"/>
          </a:p>
        </p:txBody>
      </p:sp>
    </p:spTree>
    <p:extLst>
      <p:ext uri="{BB962C8B-B14F-4D97-AF65-F5344CB8AC3E}">
        <p14:creationId xmlns:p14="http://schemas.microsoft.com/office/powerpoint/2010/main" val="4117374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C3442F-0F09-4367-8701-F32D7238C249}" type="datetimeFigureOut">
              <a:rPr lang="en-US" smtClean="0"/>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A8A74-3C16-49D4-81BA-8AFA35725D26}" type="slidenum">
              <a:rPr lang="en-US" smtClean="0"/>
              <a:t>‹#›</a:t>
            </a:fld>
            <a:endParaRPr lang="en-US"/>
          </a:p>
        </p:txBody>
      </p:sp>
    </p:spTree>
    <p:extLst>
      <p:ext uri="{BB962C8B-B14F-4D97-AF65-F5344CB8AC3E}">
        <p14:creationId xmlns:p14="http://schemas.microsoft.com/office/powerpoint/2010/main" val="1755695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C3442F-0F09-4367-8701-F32D7238C249}" type="datetimeFigureOut">
              <a:rPr lang="en-US" smtClean="0"/>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A8A74-3C16-49D4-81BA-8AFA35725D26}" type="slidenum">
              <a:rPr lang="en-US" smtClean="0"/>
              <a:t>‹#›</a:t>
            </a:fld>
            <a:endParaRPr lang="en-US"/>
          </a:p>
        </p:txBody>
      </p:sp>
    </p:spTree>
    <p:extLst>
      <p:ext uri="{BB962C8B-B14F-4D97-AF65-F5344CB8AC3E}">
        <p14:creationId xmlns:p14="http://schemas.microsoft.com/office/powerpoint/2010/main" val="3192968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C3442F-0F09-4367-8701-F32D7238C249}" type="datetimeFigureOut">
              <a:rPr lang="en-US" smtClean="0"/>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A8A74-3C16-49D4-81BA-8AFA35725D26}" type="slidenum">
              <a:rPr lang="en-US" smtClean="0"/>
              <a:t>‹#›</a:t>
            </a:fld>
            <a:endParaRPr lang="en-US"/>
          </a:p>
        </p:txBody>
      </p:sp>
    </p:spTree>
    <p:extLst>
      <p:ext uri="{BB962C8B-B14F-4D97-AF65-F5344CB8AC3E}">
        <p14:creationId xmlns:p14="http://schemas.microsoft.com/office/powerpoint/2010/main" val="835853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C3442F-0F09-4367-8701-F32D7238C249}" type="datetimeFigureOut">
              <a:rPr lang="en-US" smtClean="0"/>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A8A74-3C16-49D4-81BA-8AFA35725D26}" type="slidenum">
              <a:rPr lang="en-US" smtClean="0"/>
              <a:t>‹#›</a:t>
            </a:fld>
            <a:endParaRPr lang="en-US"/>
          </a:p>
        </p:txBody>
      </p:sp>
    </p:spTree>
    <p:extLst>
      <p:ext uri="{BB962C8B-B14F-4D97-AF65-F5344CB8AC3E}">
        <p14:creationId xmlns:p14="http://schemas.microsoft.com/office/powerpoint/2010/main" val="1338111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C3442F-0F09-4367-8701-F32D7238C249}" type="datetimeFigureOut">
              <a:rPr lang="en-US" smtClean="0"/>
              <a:t>5/23/2022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A8A74-3C16-49D4-81BA-8AFA35725D26}" type="slidenum">
              <a:rPr lang="en-US" smtClean="0"/>
              <a:t>‹#›</a:t>
            </a:fld>
            <a:endParaRPr lang="en-US"/>
          </a:p>
        </p:txBody>
      </p:sp>
    </p:spTree>
    <p:extLst>
      <p:ext uri="{BB962C8B-B14F-4D97-AF65-F5344CB8AC3E}">
        <p14:creationId xmlns:p14="http://schemas.microsoft.com/office/powerpoint/2010/main" val="1723357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C3442F-0F09-4367-8701-F32D7238C249}" type="datetimeFigureOut">
              <a:rPr lang="en-US" smtClean="0"/>
              <a:t>5/23/2022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FA8A74-3C16-49D4-81BA-8AFA35725D26}" type="slidenum">
              <a:rPr lang="en-US" smtClean="0"/>
              <a:t>‹#›</a:t>
            </a:fld>
            <a:endParaRPr lang="en-US"/>
          </a:p>
        </p:txBody>
      </p:sp>
    </p:spTree>
    <p:extLst>
      <p:ext uri="{BB962C8B-B14F-4D97-AF65-F5344CB8AC3E}">
        <p14:creationId xmlns:p14="http://schemas.microsoft.com/office/powerpoint/2010/main" val="3352829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C3442F-0F09-4367-8701-F32D7238C249}" type="datetimeFigureOut">
              <a:rPr lang="en-US" smtClean="0"/>
              <a:t>5/23/2022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FA8A74-3C16-49D4-81BA-8AFA35725D26}" type="slidenum">
              <a:rPr lang="en-US" smtClean="0"/>
              <a:t>‹#›</a:t>
            </a:fld>
            <a:endParaRPr lang="en-US"/>
          </a:p>
        </p:txBody>
      </p:sp>
    </p:spTree>
    <p:extLst>
      <p:ext uri="{BB962C8B-B14F-4D97-AF65-F5344CB8AC3E}">
        <p14:creationId xmlns:p14="http://schemas.microsoft.com/office/powerpoint/2010/main" val="2002441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C3442F-0F09-4367-8701-F32D7238C249}" type="datetimeFigureOut">
              <a:rPr lang="en-US" smtClean="0"/>
              <a:t>5/23/2022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FA8A74-3C16-49D4-81BA-8AFA35725D26}" type="slidenum">
              <a:rPr lang="en-US" smtClean="0"/>
              <a:t>‹#›</a:t>
            </a:fld>
            <a:endParaRPr lang="en-US"/>
          </a:p>
        </p:txBody>
      </p:sp>
    </p:spTree>
    <p:extLst>
      <p:ext uri="{BB962C8B-B14F-4D97-AF65-F5344CB8AC3E}">
        <p14:creationId xmlns:p14="http://schemas.microsoft.com/office/powerpoint/2010/main" val="885839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C3442F-0F09-4367-8701-F32D7238C249}" type="datetimeFigureOut">
              <a:rPr lang="en-US" smtClean="0"/>
              <a:t>5/23/2022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A8A74-3C16-49D4-81BA-8AFA35725D26}" type="slidenum">
              <a:rPr lang="en-US" smtClean="0"/>
              <a:t>‹#›</a:t>
            </a:fld>
            <a:endParaRPr lang="en-US"/>
          </a:p>
        </p:txBody>
      </p:sp>
    </p:spTree>
    <p:extLst>
      <p:ext uri="{BB962C8B-B14F-4D97-AF65-F5344CB8AC3E}">
        <p14:creationId xmlns:p14="http://schemas.microsoft.com/office/powerpoint/2010/main" val="1300881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C3442F-0F09-4367-8701-F32D7238C249}" type="datetimeFigureOut">
              <a:rPr lang="en-US" smtClean="0"/>
              <a:t>5/23/2022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A8A74-3C16-49D4-81BA-8AFA35725D26}" type="slidenum">
              <a:rPr lang="en-US" smtClean="0"/>
              <a:t>‹#›</a:t>
            </a:fld>
            <a:endParaRPr lang="en-US"/>
          </a:p>
        </p:txBody>
      </p:sp>
    </p:spTree>
    <p:extLst>
      <p:ext uri="{BB962C8B-B14F-4D97-AF65-F5344CB8AC3E}">
        <p14:creationId xmlns:p14="http://schemas.microsoft.com/office/powerpoint/2010/main" val="1543449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C3442F-0F09-4367-8701-F32D7238C249}" type="datetimeFigureOut">
              <a:rPr lang="en-US" smtClean="0"/>
              <a:t>5/23/2022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FA8A74-3C16-49D4-81BA-8AFA35725D26}" type="slidenum">
              <a:rPr lang="en-US" smtClean="0"/>
              <a:t>‹#›</a:t>
            </a:fld>
            <a:endParaRPr lang="en-US"/>
          </a:p>
        </p:txBody>
      </p:sp>
    </p:spTree>
    <p:extLst>
      <p:ext uri="{BB962C8B-B14F-4D97-AF65-F5344CB8AC3E}">
        <p14:creationId xmlns:p14="http://schemas.microsoft.com/office/powerpoint/2010/main" val="3902789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2209800"/>
          </a:xfrm>
        </p:spPr>
        <p:txBody>
          <a:bodyPr>
            <a:normAutofit/>
          </a:bodyPr>
          <a:lstStyle/>
          <a:p>
            <a:pPr rtl="1"/>
            <a:r>
              <a:rPr lang="ar-IQ" b="1" dirty="0" smtClean="0"/>
              <a:t>النظريات المفسرة للاختلال في ميزان المدفوعات واسباب عجز ميزان المدفوعات في الدول النامية وطرق العلاج </a:t>
            </a:r>
            <a:endParaRPr lang="en-US" b="1" dirty="0"/>
          </a:p>
        </p:txBody>
      </p:sp>
      <p:sp>
        <p:nvSpPr>
          <p:cNvPr id="3" name="Subtitle 2"/>
          <p:cNvSpPr>
            <a:spLocks noGrp="1"/>
          </p:cNvSpPr>
          <p:nvPr>
            <p:ph type="subTitle" idx="1"/>
          </p:nvPr>
        </p:nvSpPr>
        <p:spPr>
          <a:xfrm>
            <a:off x="1371600" y="3429000"/>
            <a:ext cx="6400800" cy="1752600"/>
          </a:xfrm>
        </p:spPr>
        <p:txBody>
          <a:bodyPr/>
          <a:lstStyle/>
          <a:p>
            <a:r>
              <a:rPr lang="ar-IQ" b="1" dirty="0" smtClean="0">
                <a:solidFill>
                  <a:schemeClr val="tx1"/>
                </a:solidFill>
              </a:rPr>
              <a:t>اعداد </a:t>
            </a:r>
          </a:p>
          <a:p>
            <a:r>
              <a:rPr lang="ar-IQ" b="1" dirty="0" smtClean="0">
                <a:solidFill>
                  <a:schemeClr val="tx1"/>
                </a:solidFill>
              </a:rPr>
              <a:t>الاستاذ المساعد </a:t>
            </a:r>
          </a:p>
          <a:p>
            <a:r>
              <a:rPr lang="ar-IQ" b="1" dirty="0" smtClean="0">
                <a:solidFill>
                  <a:schemeClr val="tx1"/>
                </a:solidFill>
              </a:rPr>
              <a:t>الدكتور احمد الحسيني </a:t>
            </a:r>
            <a:endParaRPr lang="en-US" b="1" dirty="0">
              <a:solidFill>
                <a:schemeClr val="tx1"/>
              </a:solidFill>
            </a:endParaRPr>
          </a:p>
        </p:txBody>
      </p:sp>
    </p:spTree>
    <p:extLst>
      <p:ext uri="{BB962C8B-B14F-4D97-AF65-F5344CB8AC3E}">
        <p14:creationId xmlns:p14="http://schemas.microsoft.com/office/powerpoint/2010/main" val="6656547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في حالة وجود فائض </a:t>
            </a:r>
            <a:endParaRPr lang="en-US" dirty="0"/>
          </a:p>
        </p:txBody>
      </p:sp>
      <p:sp>
        <p:nvSpPr>
          <p:cNvPr id="3" name="Content Placeholder 2"/>
          <p:cNvSpPr>
            <a:spLocks noGrp="1"/>
          </p:cNvSpPr>
          <p:nvPr>
            <p:ph idx="1"/>
          </p:nvPr>
        </p:nvSpPr>
        <p:spPr/>
        <p:txBody>
          <a:bodyPr/>
          <a:lstStyle/>
          <a:p>
            <a:pPr marL="0" indent="0" algn="r" rtl="1">
              <a:buNone/>
            </a:pPr>
            <a:endParaRPr lang="ar-IQ" dirty="0" smtClean="0"/>
          </a:p>
          <a:p>
            <a:pPr marL="0" indent="0" algn="just" rtl="1">
              <a:buNone/>
            </a:pPr>
            <a:r>
              <a:rPr lang="ar-IQ" dirty="0" smtClean="0"/>
              <a:t>فائض في ميزان المدفوعات بسبب زيادة الانتاج والتشغيل والدخل           الطلب الفعال على السلع والخدمات المنتجة والمستوردة           انتاجها        التشغيل         الدخل      </a:t>
            </a:r>
          </a:p>
          <a:p>
            <a:pPr marL="0" indent="0" algn="just" rtl="1">
              <a:buNone/>
            </a:pPr>
            <a:r>
              <a:rPr lang="ar-IQ" dirty="0" smtClean="0"/>
              <a:t>الطلب الفعال من جديد على الانتاج المحلي والاستيراد وتستمر هذه الزيادات الى استنفاذ الفائض المتحقق في ميزان المدفوعات          </a:t>
            </a:r>
            <a:endParaRPr lang="en-US" dirty="0"/>
          </a:p>
        </p:txBody>
      </p:sp>
      <p:cxnSp>
        <p:nvCxnSpPr>
          <p:cNvPr id="9" name="Straight Arrow Connector 8"/>
          <p:cNvCxnSpPr/>
          <p:nvPr/>
        </p:nvCxnSpPr>
        <p:spPr>
          <a:xfrm flipH="1">
            <a:off x="6705600" y="3048000"/>
            <a:ext cx="9906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1" name="Straight Arrow Connector 10"/>
          <p:cNvCxnSpPr/>
          <p:nvPr/>
        </p:nvCxnSpPr>
        <p:spPr>
          <a:xfrm flipV="1">
            <a:off x="6705600" y="2667000"/>
            <a:ext cx="0" cy="381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 name="Straight Arrow Connector 12"/>
          <p:cNvCxnSpPr/>
          <p:nvPr/>
        </p:nvCxnSpPr>
        <p:spPr>
          <a:xfrm flipH="1">
            <a:off x="6019800" y="3505200"/>
            <a:ext cx="9906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flipV="1">
            <a:off x="6019800" y="3048000"/>
            <a:ext cx="0" cy="457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H="1">
            <a:off x="4267200" y="3505200"/>
            <a:ext cx="7620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9" name="Straight Arrow Connector 18"/>
          <p:cNvCxnSpPr/>
          <p:nvPr/>
        </p:nvCxnSpPr>
        <p:spPr>
          <a:xfrm flipV="1">
            <a:off x="4267200" y="3048000"/>
            <a:ext cx="0" cy="457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H="1">
            <a:off x="2362200" y="3505200"/>
            <a:ext cx="8382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2362200" y="3048000"/>
            <a:ext cx="0" cy="457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5" name="Straight Arrow Connector 24"/>
          <p:cNvCxnSpPr/>
          <p:nvPr/>
        </p:nvCxnSpPr>
        <p:spPr>
          <a:xfrm flipH="1">
            <a:off x="914400" y="3505200"/>
            <a:ext cx="5334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7" name="Straight Arrow Connector 26"/>
          <p:cNvCxnSpPr/>
          <p:nvPr/>
        </p:nvCxnSpPr>
        <p:spPr>
          <a:xfrm flipV="1">
            <a:off x="914400" y="3048000"/>
            <a:ext cx="0" cy="457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4100591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rtl="1">
              <a:buNone/>
            </a:pPr>
            <a:r>
              <a:rPr lang="ar-IQ" dirty="0" smtClean="0"/>
              <a:t>اما في حالة وجود العجز في ميزان المدفوعات فهذا معناه انخفاض الواردات , وهذا يؤدي الى انخفاض الدخول التي تؤدي الى انخفاض الطلب الفعال </a:t>
            </a:r>
            <a:r>
              <a:rPr lang="ar-IQ" dirty="0" smtClean="0"/>
              <a:t>على السلع </a:t>
            </a:r>
            <a:r>
              <a:rPr lang="ar-IQ" dirty="0" smtClean="0"/>
              <a:t>المحلية والسلع المنتجة والمستوردة , وبذلك يقل الاستيراد , وان انخفاض الطلب على السلع المحلية يؤدي الى انخفاض انتاجها وانخفاض الطلب الفعال من جديد على السلع الوطنية والمستوردة وهذا يؤدي الى نقص اخر في الواردات وبالشكل الذي يؤدي بالنهاية الى انخفاض الواردات بما يقلل العجز في ميزان المدفوعات وصولا الى حالة التوازن . </a:t>
            </a:r>
            <a:endParaRPr lang="en-US" dirty="0"/>
          </a:p>
        </p:txBody>
      </p:sp>
    </p:spTree>
    <p:extLst>
      <p:ext uri="{BB962C8B-B14F-4D97-AF65-F5344CB8AC3E}">
        <p14:creationId xmlns:p14="http://schemas.microsoft.com/office/powerpoint/2010/main" val="12677564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IQ" dirty="0" smtClean="0"/>
              <a:t>في حالة وجود العجز </a:t>
            </a:r>
            <a:endParaRPr lang="en-US" dirty="0"/>
          </a:p>
        </p:txBody>
      </p:sp>
      <p:sp>
        <p:nvSpPr>
          <p:cNvPr id="3" name="Content Placeholder 2"/>
          <p:cNvSpPr>
            <a:spLocks noGrp="1"/>
          </p:cNvSpPr>
          <p:nvPr>
            <p:ph idx="1"/>
          </p:nvPr>
        </p:nvSpPr>
        <p:spPr/>
        <p:txBody>
          <a:bodyPr/>
          <a:lstStyle/>
          <a:p>
            <a:pPr marL="0" indent="0" algn="r" rtl="1">
              <a:buNone/>
            </a:pPr>
            <a:r>
              <a:rPr lang="ar-IQ" dirty="0" smtClean="0"/>
              <a:t>عجز في ميزان المدفوعات        الواردات       الدخول       الطلب الفعال على السلع المحلية والسلع المستوردة         الاستيراد وان انخفاض الطلب على السلع المحلية والسلع المستوردة سيؤدي الى تقليل انتاجها وانخفاض الطلب الفعال من جديد على السلع الوطنية والمستوردة                الواردات وبالشكل الذي يؤدي في النهاية الى انخفاض الواردات بما يقلل العجز في ميزان المدفوعات وصولا الى التوازن .     </a:t>
            </a:r>
            <a:endParaRPr lang="en-US" dirty="0"/>
          </a:p>
        </p:txBody>
      </p:sp>
      <p:cxnSp>
        <p:nvCxnSpPr>
          <p:cNvPr id="21" name="Straight Arrow Connector 20"/>
          <p:cNvCxnSpPr/>
          <p:nvPr/>
        </p:nvCxnSpPr>
        <p:spPr>
          <a:xfrm flipH="1">
            <a:off x="4419600" y="1905000"/>
            <a:ext cx="685800" cy="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3" name="Straight Arrow Connector 22"/>
          <p:cNvCxnSpPr/>
          <p:nvPr/>
        </p:nvCxnSpPr>
        <p:spPr>
          <a:xfrm>
            <a:off x="4419600" y="1447800"/>
            <a:ext cx="0" cy="4572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5" name="Straight Arrow Connector 24"/>
          <p:cNvCxnSpPr/>
          <p:nvPr/>
        </p:nvCxnSpPr>
        <p:spPr>
          <a:xfrm flipH="1">
            <a:off x="2438400" y="1905000"/>
            <a:ext cx="609600" cy="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7" name="Straight Arrow Connector 26"/>
          <p:cNvCxnSpPr/>
          <p:nvPr/>
        </p:nvCxnSpPr>
        <p:spPr>
          <a:xfrm>
            <a:off x="2438400" y="1447800"/>
            <a:ext cx="0" cy="4572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9" name="Straight Arrow Connector 28"/>
          <p:cNvCxnSpPr/>
          <p:nvPr/>
        </p:nvCxnSpPr>
        <p:spPr>
          <a:xfrm flipH="1">
            <a:off x="838200" y="1905000"/>
            <a:ext cx="533400" cy="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31" name="Straight Arrow Connector 30"/>
          <p:cNvCxnSpPr/>
          <p:nvPr/>
        </p:nvCxnSpPr>
        <p:spPr>
          <a:xfrm>
            <a:off x="838200" y="1447800"/>
            <a:ext cx="0" cy="4572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33" name="Straight Arrow Connector 32"/>
          <p:cNvCxnSpPr/>
          <p:nvPr/>
        </p:nvCxnSpPr>
        <p:spPr>
          <a:xfrm flipH="1">
            <a:off x="1371600" y="2438400"/>
            <a:ext cx="762000" cy="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35" name="Straight Arrow Connector 34"/>
          <p:cNvCxnSpPr/>
          <p:nvPr/>
        </p:nvCxnSpPr>
        <p:spPr>
          <a:xfrm>
            <a:off x="1371600" y="2057400"/>
            <a:ext cx="0" cy="3810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39" name="Straight Arrow Connector 38"/>
          <p:cNvCxnSpPr/>
          <p:nvPr/>
        </p:nvCxnSpPr>
        <p:spPr>
          <a:xfrm flipH="1">
            <a:off x="2590800" y="3886200"/>
            <a:ext cx="1295400" cy="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41" name="Straight Arrow Connector 40"/>
          <p:cNvCxnSpPr/>
          <p:nvPr/>
        </p:nvCxnSpPr>
        <p:spPr>
          <a:xfrm>
            <a:off x="2438400" y="3581400"/>
            <a:ext cx="0" cy="3810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61962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rtl="1">
              <a:buNone/>
            </a:pPr>
            <a:r>
              <a:rPr lang="ar-IQ" b="1" u="sng" dirty="0" smtClean="0"/>
              <a:t>النتيجة مما سبق </a:t>
            </a:r>
            <a:endParaRPr lang="ar-IQ" b="1" u="sng" dirty="0"/>
          </a:p>
          <a:p>
            <a:pPr marL="0" indent="0" algn="r" rtl="1">
              <a:buNone/>
            </a:pPr>
            <a:endParaRPr lang="ar-IQ" dirty="0" smtClean="0"/>
          </a:p>
          <a:p>
            <a:pPr marL="0" indent="0" algn="just" rtl="1">
              <a:buNone/>
            </a:pPr>
            <a:r>
              <a:rPr lang="ar-IQ" dirty="0" smtClean="0"/>
              <a:t>ان التوازن في ميزان المدفوعات يتحقق بشكل تلقائي وبدون تدخل الدول من خلال سياسات معينة مقصودة يمكن ان تتخذ لمعالجة الاختلال في ميزان المدفوعات عند حصوله , وذلك اعتمادا على الية السوق المستندة الى حرية التجارة تصديرا واستيرادا , وعدم وضع القيود التي تقيد هذه الحرية . </a:t>
            </a:r>
            <a:endParaRPr lang="en-US" dirty="0"/>
          </a:p>
        </p:txBody>
      </p:sp>
    </p:spTree>
    <p:extLst>
      <p:ext uri="{BB962C8B-B14F-4D97-AF65-F5344CB8AC3E}">
        <p14:creationId xmlns:p14="http://schemas.microsoft.com/office/powerpoint/2010/main" val="23004913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r" rtl="1">
              <a:buNone/>
            </a:pPr>
            <a:r>
              <a:rPr lang="ar-IQ" sz="5400" b="1" dirty="0" smtClean="0"/>
              <a:t>ولكن ! </a:t>
            </a:r>
          </a:p>
          <a:p>
            <a:pPr marL="0" indent="0" algn="just" rtl="1">
              <a:buNone/>
            </a:pPr>
            <a:r>
              <a:rPr lang="ar-IQ" dirty="0" smtClean="0"/>
              <a:t>مايلاحظ في الحياة الواقعية افرز حالات من العجز في ميزان المدفوعات استمرت لفترات طويلة دون ان تتيح الية السوق علاج لهذه الحالات ,وبالذات في البلدان النامية , وهذا مايستدعي اتخاذ اجراءات مسبقة ومقصودة تحقق التوازن في ميزان المدفوعات وتتلافى حصول عجز فيه من خلال اتخاذ اجراءات قصيرة وطويلة الامد ترتبط بمجمل هياكلها الاقتصادية .</a:t>
            </a:r>
            <a:endParaRPr lang="en-US" dirty="0"/>
          </a:p>
        </p:txBody>
      </p:sp>
    </p:spTree>
    <p:extLst>
      <p:ext uri="{BB962C8B-B14F-4D97-AF65-F5344CB8AC3E}">
        <p14:creationId xmlns:p14="http://schemas.microsoft.com/office/powerpoint/2010/main" val="7495494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IQ" b="1" dirty="0" smtClean="0"/>
              <a:t>اسباب عجز ميزان المدفوعات في الدول النامية </a:t>
            </a:r>
            <a:endParaRPr lang="en-US" b="1" dirty="0"/>
          </a:p>
        </p:txBody>
      </p:sp>
      <p:sp>
        <p:nvSpPr>
          <p:cNvPr id="3" name="Content Placeholder 2"/>
          <p:cNvSpPr>
            <a:spLocks noGrp="1"/>
          </p:cNvSpPr>
          <p:nvPr>
            <p:ph idx="1"/>
          </p:nvPr>
        </p:nvSpPr>
        <p:spPr/>
        <p:txBody>
          <a:bodyPr/>
          <a:lstStyle/>
          <a:p>
            <a:pPr marL="0" indent="0" algn="just" rtl="1">
              <a:buNone/>
            </a:pPr>
            <a:r>
              <a:rPr lang="ar-IQ" dirty="0" smtClean="0"/>
              <a:t>ان عجز موازين المدفوعات في البلدان النامية ناجم عن ضعف قدرتها على تحقيق صادرات من السلع والخدمات ورؤوس الاموال بالشكل الذي يجعلها قادرة من خلال حصيلة هذه الصادرات على تسديد قيم وارداتها من السلع والخدمات ورؤوس الاموال ,وهذا يرجع الى عوامل عديدة اهمها :  </a:t>
            </a:r>
          </a:p>
          <a:p>
            <a:pPr marL="0" indent="0" algn="just" rtl="1">
              <a:buNone/>
            </a:pPr>
            <a:endParaRPr lang="en-US" dirty="0"/>
          </a:p>
        </p:txBody>
      </p:sp>
    </p:spTree>
    <p:extLst>
      <p:ext uri="{BB962C8B-B14F-4D97-AF65-F5344CB8AC3E}">
        <p14:creationId xmlns:p14="http://schemas.microsoft.com/office/powerpoint/2010/main" val="33105532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rtl="1">
              <a:buNone/>
            </a:pPr>
            <a:r>
              <a:rPr lang="ar-IQ" dirty="0" smtClean="0"/>
              <a:t>1- ضعف قدرة الاقتصادات النامية على توفير فوائض من الانتاج يمكن تصديرها الى العالم الخارجي وهذا يعود الى : </a:t>
            </a:r>
          </a:p>
          <a:p>
            <a:pPr marL="514350" indent="-514350" algn="r" rtl="1">
              <a:buAutoNum type="arabic1Minus"/>
            </a:pPr>
            <a:r>
              <a:rPr lang="ar-IQ" dirty="0" smtClean="0"/>
              <a:t>ضعف الجهاز الانتاجي </a:t>
            </a:r>
          </a:p>
          <a:p>
            <a:pPr marL="514350" indent="-514350" algn="r" rtl="1">
              <a:buAutoNum type="arabic1Minus"/>
            </a:pPr>
            <a:r>
              <a:rPr lang="ar-IQ" dirty="0"/>
              <a:t> </a:t>
            </a:r>
            <a:r>
              <a:rPr lang="ar-IQ" dirty="0" smtClean="0"/>
              <a:t>ضعف مرونة الجهاز الانتاجي وعدم تنوع القاعدة الانتاجية </a:t>
            </a:r>
          </a:p>
          <a:p>
            <a:pPr marL="0" indent="0" algn="r" rtl="1">
              <a:buNone/>
            </a:pPr>
            <a:r>
              <a:rPr lang="ar-IQ" dirty="0" smtClean="0"/>
              <a:t>ج- ضعف درجة تنوع وتطور القاعدة الانتاجية </a:t>
            </a:r>
          </a:p>
          <a:p>
            <a:pPr marL="0" indent="0" algn="r" rtl="1">
              <a:buNone/>
            </a:pPr>
            <a:r>
              <a:rPr lang="ar-IQ" dirty="0" smtClean="0"/>
              <a:t>د- ضعف تطور الجهاز الانتاجي </a:t>
            </a:r>
            <a:endParaRPr lang="en-US" dirty="0"/>
          </a:p>
        </p:txBody>
      </p:sp>
    </p:spTree>
    <p:extLst>
      <p:ext uri="{BB962C8B-B14F-4D97-AF65-F5344CB8AC3E}">
        <p14:creationId xmlns:p14="http://schemas.microsoft.com/office/powerpoint/2010/main" val="20432765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rtl="1">
              <a:buNone/>
            </a:pPr>
            <a:r>
              <a:rPr lang="ar-IQ" dirty="0" smtClean="0"/>
              <a:t>وللاسباب السابقة فان الاجهزة الانتاجية في البلدان النامية تقتصر على انتاج سلعة او سلعتين وهما في الغالب سلع زراعية او استخراجية اي انها سلع اولية </a:t>
            </a:r>
          </a:p>
          <a:p>
            <a:pPr marL="0" indent="0" algn="just" rtl="1">
              <a:buNone/>
            </a:pPr>
            <a:r>
              <a:rPr lang="ar-IQ" dirty="0" smtClean="0"/>
              <a:t>2- محدودية قدرة الدول النامية على التوسع في الخدمات عموما لذلك فان هذه الخدمات في اغلبية الدول النامية لا تكفي لسد حاجة السكان والانشطة الاقتصادية المحلية , وان عدم التطور الكمي والنوعي في قطاع الخدمات في البلدان النامية يجعلها دول غير مصدرة للخدمات . </a:t>
            </a:r>
            <a:endParaRPr lang="en-US" dirty="0"/>
          </a:p>
        </p:txBody>
      </p:sp>
    </p:spTree>
    <p:extLst>
      <p:ext uri="{BB962C8B-B14F-4D97-AF65-F5344CB8AC3E}">
        <p14:creationId xmlns:p14="http://schemas.microsoft.com/office/powerpoint/2010/main" val="32380411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rtl="1">
              <a:buNone/>
            </a:pPr>
            <a:r>
              <a:rPr lang="ar-IQ" dirty="0" smtClean="0"/>
              <a:t>3- يضيف عنصر رأس المال تعقيدا على حالة عجز موازين المدفوعات في البلدان النامية , مما يزيد من عجز هذه الموازين وذلك لان هذه الدول تعاني اصلا من انخفاض دخولها القومية ودخولها الفردية وبالتالي فهي غير قادرة على توفير حجم مقبول من الادخارات اللازمة لتمويل الاستثمارات فيها , وهو ما يجعلها تعتمد على اقامة الاستثمارات على ما يتوفر لها من تمويل خارجي في حالات ليس بالقليلة . </a:t>
            </a:r>
            <a:endParaRPr lang="en-US" dirty="0"/>
          </a:p>
        </p:txBody>
      </p:sp>
    </p:spTree>
    <p:extLst>
      <p:ext uri="{BB962C8B-B14F-4D97-AF65-F5344CB8AC3E}">
        <p14:creationId xmlns:p14="http://schemas.microsoft.com/office/powerpoint/2010/main" val="40820566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rtl="1">
              <a:buNone/>
            </a:pPr>
            <a:r>
              <a:rPr lang="ar-IQ" dirty="0" smtClean="0"/>
              <a:t>4- ان جهود التنمية في البلدان النامية تؤدي الى حاجة اكبر على الاعتماد على العالم الخارجي , لان هذه التنمية تتطلب اقامة مشروعات استثمارية تعتمد على مستلزمات مستوردة من الخارج وبالذات الالات والمعدات والمكائن والخبرات , وهذا يؤدي بالضرورة الى زيادة الاعباء على ميزان المدفوعات في هذه البلدان من خلال زيادة الواردات المرتبطة بالعمل من اجل تحقيق التنمية . </a:t>
            </a:r>
            <a:endParaRPr lang="en-US" dirty="0"/>
          </a:p>
        </p:txBody>
      </p:sp>
    </p:spTree>
    <p:extLst>
      <p:ext uri="{BB962C8B-B14F-4D97-AF65-F5344CB8AC3E}">
        <p14:creationId xmlns:p14="http://schemas.microsoft.com/office/powerpoint/2010/main" val="3547329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النظريات المفسرة للاختلال في ميزان المدفوعات </a:t>
            </a:r>
            <a:endParaRPr lang="en-US" dirty="0"/>
          </a:p>
        </p:txBody>
      </p:sp>
      <p:sp>
        <p:nvSpPr>
          <p:cNvPr id="3" name="Content Placeholder 2"/>
          <p:cNvSpPr>
            <a:spLocks noGrp="1"/>
          </p:cNvSpPr>
          <p:nvPr>
            <p:ph idx="1"/>
          </p:nvPr>
        </p:nvSpPr>
        <p:spPr/>
        <p:txBody>
          <a:bodyPr>
            <a:normAutofit lnSpcReduction="10000"/>
          </a:bodyPr>
          <a:lstStyle/>
          <a:p>
            <a:pPr marL="0" indent="0" algn="r" rtl="1">
              <a:buNone/>
            </a:pPr>
            <a:r>
              <a:rPr lang="ar-IQ" b="1" dirty="0" smtClean="0"/>
              <a:t>اولا : النظرية الكلاسيكية : </a:t>
            </a:r>
          </a:p>
          <a:p>
            <a:pPr marL="0" indent="0" algn="r" rtl="1">
              <a:buNone/>
            </a:pPr>
            <a:r>
              <a:rPr lang="ar-IQ" dirty="0" smtClean="0"/>
              <a:t>تقوم النظرية الكلاسيكية على عدة افتراضات معروفة وهي : </a:t>
            </a:r>
          </a:p>
          <a:p>
            <a:pPr marL="0" indent="0" algn="r" rtl="1">
              <a:buNone/>
            </a:pPr>
            <a:endParaRPr lang="ar-IQ" dirty="0"/>
          </a:p>
          <a:p>
            <a:pPr marL="0" indent="0" algn="r" rtl="1">
              <a:buNone/>
            </a:pPr>
            <a:r>
              <a:rPr lang="ar-IQ" dirty="0" smtClean="0"/>
              <a:t>1- وجود حالة المنافسة التامة </a:t>
            </a:r>
          </a:p>
          <a:p>
            <a:pPr marL="0" indent="0" algn="r" rtl="1">
              <a:buNone/>
            </a:pPr>
            <a:r>
              <a:rPr lang="ar-IQ" dirty="0" smtClean="0"/>
              <a:t>2- الاستخدام الكامل للموارد الاقتصادية </a:t>
            </a:r>
          </a:p>
          <a:p>
            <a:pPr marL="0" indent="0" algn="r" rtl="1">
              <a:buNone/>
            </a:pPr>
            <a:r>
              <a:rPr lang="ar-IQ" dirty="0" smtClean="0"/>
              <a:t>3- الملكية الخاصة للانشطة الاقتصادية </a:t>
            </a:r>
          </a:p>
          <a:p>
            <a:pPr marL="0" indent="0" algn="r" rtl="1">
              <a:buNone/>
            </a:pPr>
            <a:r>
              <a:rPr lang="ar-IQ" dirty="0" smtClean="0"/>
              <a:t>4- حرية التجارة </a:t>
            </a:r>
          </a:p>
          <a:p>
            <a:pPr marL="0" indent="0" algn="r" rtl="1">
              <a:buNone/>
            </a:pPr>
            <a:r>
              <a:rPr lang="ar-IQ" dirty="0" smtClean="0"/>
              <a:t>5- عدم تدخل الدولة في النشاط الاقتصادي </a:t>
            </a:r>
          </a:p>
          <a:p>
            <a:pPr marL="0" indent="0" algn="r" rtl="1">
              <a:buNone/>
            </a:pPr>
            <a:endParaRPr lang="en-US" dirty="0"/>
          </a:p>
        </p:txBody>
      </p:sp>
    </p:spTree>
    <p:extLst>
      <p:ext uri="{BB962C8B-B14F-4D97-AF65-F5344CB8AC3E}">
        <p14:creationId xmlns:p14="http://schemas.microsoft.com/office/powerpoint/2010/main" val="320526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lgn="just" rtl="1">
              <a:buNone/>
            </a:pPr>
            <a:r>
              <a:rPr lang="ar-IQ" dirty="0" smtClean="0"/>
              <a:t>5- تؤدي الزيادة السكانية في الدول النامية والتي تفوق الى حد كبير معدلات الزيادة المتحققة في الدول المتقدمة , وهذا مايقود الى ارتفاع معدلات الاستهلاك في الدول النامية وزيادة نسبة السكان صغار السن ومن هم دون قوة العمل وهذا يعني ارتفاع نسبة الاعالة وزيادة معدلات الاستهلاك وانخفاض معدلات الادخار وبالتالي الاستثمار وهذا يقود الى انخفاض الانتاج وعدم قدرته على تغطية الطلب المحلي مما يقود الى زيادة الميل للاستيرادات وهذا مايولد ضغطا على ميزان المدفوعات ويجعله في حالى عجز خصوصا لعدم توفر فوائض في الانتاج لاغراض التصدير وتغطية اثمان الواردات . </a:t>
            </a:r>
            <a:endParaRPr lang="en-US" dirty="0"/>
          </a:p>
        </p:txBody>
      </p:sp>
    </p:spTree>
    <p:extLst>
      <p:ext uri="{BB962C8B-B14F-4D97-AF65-F5344CB8AC3E}">
        <p14:creationId xmlns:p14="http://schemas.microsoft.com/office/powerpoint/2010/main" val="30739794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rtl="1">
              <a:buNone/>
            </a:pPr>
            <a:r>
              <a:rPr lang="ar-IQ" dirty="0" smtClean="0"/>
              <a:t>6- ضعف توفر الخبرات والقدرات الفنية في البلدان النامية اضافة الى عدم تطور وسائل الانتاج واساليبه , فان معظم المشاريع تعمل في الغالب بمستوى كفاءة انتاجية منخفضة , اي انها تنتج بكلفة عالية ونوعية متدنية وبالتالي باسعار اعلى لمنتجاتها , بالعكس من البلدان المتقدمة والتي تمتلك كفاءات انتاجية وخبرات وقدرات متطورة وبالتالي تنتج بتكاليف اقل وتبيع باسعار ارخص وهو مايؤدي بالتالي الى زيادة صادرات الدول المتقدمة وتباطؤ صادرات الدول النامية وهذا مايقود الى خلق عجز في ميزان مدفوعات الدول النامية . </a:t>
            </a:r>
            <a:endParaRPr lang="en-US" dirty="0"/>
          </a:p>
        </p:txBody>
      </p:sp>
    </p:spTree>
    <p:extLst>
      <p:ext uri="{BB962C8B-B14F-4D97-AF65-F5344CB8AC3E}">
        <p14:creationId xmlns:p14="http://schemas.microsoft.com/office/powerpoint/2010/main" val="20593020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وسائل علاج العجز في ميزان المدفوعات في الدول النامية </a:t>
            </a:r>
            <a:endParaRPr lang="en-US" b="1" dirty="0"/>
          </a:p>
        </p:txBody>
      </p:sp>
      <p:sp>
        <p:nvSpPr>
          <p:cNvPr id="3" name="Content Placeholder 2"/>
          <p:cNvSpPr>
            <a:spLocks noGrp="1"/>
          </p:cNvSpPr>
          <p:nvPr>
            <p:ph idx="1"/>
          </p:nvPr>
        </p:nvSpPr>
        <p:spPr/>
        <p:txBody>
          <a:bodyPr>
            <a:normAutofit fontScale="92500" lnSpcReduction="10000"/>
          </a:bodyPr>
          <a:lstStyle/>
          <a:p>
            <a:pPr marL="0" indent="0" algn="just" rtl="1">
              <a:buNone/>
            </a:pPr>
            <a:r>
              <a:rPr lang="ar-IQ" dirty="0" smtClean="0"/>
              <a:t>باعتبار ان حالة العجز هي الحالة الاكثر بروزا في البلدان النامية , فهذا يستدعي العمل على علاج العجز من خلال وسائل عديدة اهمها : </a:t>
            </a:r>
          </a:p>
          <a:p>
            <a:pPr marL="0" indent="0" algn="just" rtl="1">
              <a:buNone/>
            </a:pPr>
            <a:r>
              <a:rPr lang="ar-IQ" dirty="0" smtClean="0"/>
              <a:t>1- استعمال الارصدة التي تتاح للدولة من النقد الاجنبي والذهب النقدي , وان ما متوفر من ارصدة نقدية وذهب نقدي في هذه البلدان يعتبر منخفضا قياسا بالبلدان المتقدمة لذلك لا تستطيع الاعتماد على هذا المصدر بشكل واسع لان قدرتها على تكوين موجودات من الارصدة النقدية الاجنبية والذهب النقدي محدودة ويكاد يكون رصيد هذه البلدان من الارصدة النقدية والذهب النقدي سالب لعدم توفر مثل هذه الموجودات </a:t>
            </a:r>
            <a:endParaRPr lang="en-US" dirty="0"/>
          </a:p>
        </p:txBody>
      </p:sp>
    </p:spTree>
    <p:extLst>
      <p:ext uri="{BB962C8B-B14F-4D97-AF65-F5344CB8AC3E}">
        <p14:creationId xmlns:p14="http://schemas.microsoft.com/office/powerpoint/2010/main" val="41406304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lgn="just" rtl="1">
              <a:buNone/>
            </a:pPr>
            <a:r>
              <a:rPr lang="ar-IQ" dirty="0" smtClean="0"/>
              <a:t>2- الاقتراض من الخارج نظرا لضعف قدرة البلدان النامية من الاعتماد على ارصدتها النقدية وذهبها النقدي بسبب انخفاض مثل هذه الارصدة , لذلك تلجأ في حالات ليست بالقليلة الى الاقتراض من العالم الخارجي كوسيلة لعلاج العجز في ميزان المدفوعات  . </a:t>
            </a:r>
          </a:p>
          <a:p>
            <a:pPr marL="0" indent="0" algn="just" rtl="1">
              <a:buNone/>
            </a:pPr>
            <a:endParaRPr lang="ar-IQ" dirty="0"/>
          </a:p>
          <a:p>
            <a:pPr marL="0" indent="0" algn="just" rtl="1">
              <a:buNone/>
            </a:pPr>
            <a:r>
              <a:rPr lang="ar-IQ" dirty="0" smtClean="0"/>
              <a:t>3- لجوء معظم البلدان النامية الى الاعتماد على المساعدات والمنح المالية من الدول المتقدمة , وان مقدار هذه المساعدات وكمياتها تتوقف على عوامل سياسية اكثر منها اقتصادية نظرا لانها تتم من دون مقابل . </a:t>
            </a:r>
            <a:endParaRPr lang="en-US" dirty="0"/>
          </a:p>
        </p:txBody>
      </p:sp>
    </p:spTree>
    <p:extLst>
      <p:ext uri="{BB962C8B-B14F-4D97-AF65-F5344CB8AC3E}">
        <p14:creationId xmlns:p14="http://schemas.microsoft.com/office/powerpoint/2010/main" val="39332351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rtl="1">
              <a:buNone/>
            </a:pPr>
            <a:r>
              <a:rPr lang="ar-IQ" dirty="0" smtClean="0"/>
              <a:t>4- طلب القروض من المنظمات الدولية كصندوق النقد الدولي بشكل حقوق سحب خاصة , او قروض بعملات اجنبية من البنك الدولي للانشاء والتعمير . </a:t>
            </a:r>
          </a:p>
          <a:p>
            <a:pPr marL="0" indent="0" algn="just" rtl="1">
              <a:buNone/>
            </a:pPr>
            <a:endParaRPr lang="ar-IQ" dirty="0"/>
          </a:p>
          <a:p>
            <a:pPr marL="0" indent="0" algn="just" rtl="1">
              <a:buNone/>
            </a:pPr>
            <a:r>
              <a:rPr lang="ar-IQ" dirty="0" smtClean="0"/>
              <a:t>5- لجوء بعض الدول النامية وكخطوة اخيرة الى مصادرة الاوراق المالية المحررة بعملات اجنبية من حملتها من المواطنين لديها بحكم سلطتها وقدرتها على فرض مثل هذا الامر </a:t>
            </a:r>
            <a:endParaRPr lang="en-US" dirty="0"/>
          </a:p>
        </p:txBody>
      </p:sp>
    </p:spTree>
    <p:extLst>
      <p:ext uri="{BB962C8B-B14F-4D97-AF65-F5344CB8AC3E}">
        <p14:creationId xmlns:p14="http://schemas.microsoft.com/office/powerpoint/2010/main" val="28203164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IQ" b="1" dirty="0" smtClean="0"/>
              <a:t>الارصدة الرسمية غير المشروطة كوسيلة لعلاج الاختلال في ميزان المدفوعات  </a:t>
            </a:r>
            <a:endParaRPr lang="en-US" b="1" dirty="0"/>
          </a:p>
        </p:txBody>
      </p:sp>
      <p:sp>
        <p:nvSpPr>
          <p:cNvPr id="3" name="Content Placeholder 2"/>
          <p:cNvSpPr>
            <a:spLocks noGrp="1"/>
          </p:cNvSpPr>
          <p:nvPr>
            <p:ph idx="1"/>
          </p:nvPr>
        </p:nvSpPr>
        <p:spPr/>
        <p:txBody>
          <a:bodyPr/>
          <a:lstStyle/>
          <a:p>
            <a:pPr marL="0" indent="0" algn="just" rtl="1">
              <a:buNone/>
            </a:pPr>
            <a:r>
              <a:rPr lang="ar-IQ" dirty="0" smtClean="0"/>
              <a:t>1- الارصدة الذهبية الرسمية التي تمتلكها الدولة في الغالب , اذ ان معظم الدول النامية لا تمتلك قدرا مهما من هذه الارصدة يساعدها على علاج الاختلال في موازين مدفوعاتها . </a:t>
            </a:r>
          </a:p>
          <a:p>
            <a:pPr marL="0" indent="0" algn="just" rtl="1">
              <a:buNone/>
            </a:pPr>
            <a:r>
              <a:rPr lang="ar-IQ" dirty="0" smtClean="0"/>
              <a:t>2- القطع الاجنبي القابل للتحويل وهو الاخر محدود في الدول النامية مما يضعف قدرتها على علاج الخلل في ميزان المدفوعات عن طريقه . </a:t>
            </a:r>
          </a:p>
          <a:p>
            <a:pPr marL="0" indent="0" algn="just" rtl="1">
              <a:buNone/>
            </a:pPr>
            <a:r>
              <a:rPr lang="ar-IQ" dirty="0" smtClean="0"/>
              <a:t>3- حق السحب التلقائي من صندوق النقد الدولي بحدود الشريحة الذهبية الممنوحة للبلدان النامية .</a:t>
            </a:r>
            <a:endParaRPr lang="en-US" dirty="0"/>
          </a:p>
        </p:txBody>
      </p:sp>
    </p:spTree>
    <p:extLst>
      <p:ext uri="{BB962C8B-B14F-4D97-AF65-F5344CB8AC3E}">
        <p14:creationId xmlns:p14="http://schemas.microsoft.com/office/powerpoint/2010/main" val="9828556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IQ" b="1" dirty="0" smtClean="0"/>
              <a:t>الارصدة الرسمية المشروطة كوسيلة لعلاج الاختلال في ميزان المدفوعات  </a:t>
            </a:r>
            <a:endParaRPr lang="en-US" b="1" dirty="0"/>
          </a:p>
        </p:txBody>
      </p:sp>
      <p:sp>
        <p:nvSpPr>
          <p:cNvPr id="3" name="Content Placeholder 2"/>
          <p:cNvSpPr>
            <a:spLocks noGrp="1"/>
          </p:cNvSpPr>
          <p:nvPr>
            <p:ph idx="1"/>
          </p:nvPr>
        </p:nvSpPr>
        <p:spPr/>
        <p:txBody>
          <a:bodyPr>
            <a:normAutofit fontScale="92500" lnSpcReduction="10000"/>
          </a:bodyPr>
          <a:lstStyle/>
          <a:p>
            <a:pPr marL="0" indent="0" algn="just" rtl="1">
              <a:buNone/>
            </a:pPr>
            <a:r>
              <a:rPr lang="ar-IQ" dirty="0" smtClean="0"/>
              <a:t>1- حق السحب غير التلقائي على صندوق النقد الدولي والمشروط الاستعمال , وان هذا الحق محدود امام الدول النامية بسبب ضعف اسهامها في تمويل الصندوق من ناحية , وضعف الثقة في متانة اقتصاداتها من ناحية اخرى لذلك من الصعب الاعتماد على هذا العنصر كعلاج للاختلال في ميزان مدفوعات البلدان النامية . </a:t>
            </a:r>
          </a:p>
          <a:p>
            <a:pPr marL="0" indent="0" algn="just" rtl="1">
              <a:buNone/>
            </a:pPr>
            <a:r>
              <a:rPr lang="ar-IQ" dirty="0" smtClean="0"/>
              <a:t>2- حقوق السحب الخاصة التي يجري تخصيصها للدول كل حسب قدرتها وحسب مساهماتها التمويلية في الصندوق , ولان الدول النامية تنخفض اسهاماتها في الصندوق نظرا لاوضاعها الاقتصادية فان الاعتماد على هذا العنصر كعلاج للاختلال في ميزان المدفوعات هو الاخر ضعيف . </a:t>
            </a:r>
            <a:endParaRPr lang="en-US" dirty="0"/>
          </a:p>
        </p:txBody>
      </p:sp>
    </p:spTree>
    <p:extLst>
      <p:ext uri="{BB962C8B-B14F-4D97-AF65-F5344CB8AC3E}">
        <p14:creationId xmlns:p14="http://schemas.microsoft.com/office/powerpoint/2010/main" val="35725783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IQ" b="1" dirty="0" smtClean="0"/>
              <a:t>اساليب اخرى لعلاج الاختلال في ميزان المدفوعات </a:t>
            </a:r>
            <a:endParaRPr lang="en-US" b="1" dirty="0"/>
          </a:p>
        </p:txBody>
      </p:sp>
      <p:sp>
        <p:nvSpPr>
          <p:cNvPr id="3" name="Content Placeholder 2"/>
          <p:cNvSpPr>
            <a:spLocks noGrp="1"/>
          </p:cNvSpPr>
          <p:nvPr>
            <p:ph idx="1"/>
          </p:nvPr>
        </p:nvSpPr>
        <p:spPr/>
        <p:txBody>
          <a:bodyPr>
            <a:normAutofit fontScale="92500" lnSpcReduction="20000"/>
          </a:bodyPr>
          <a:lstStyle/>
          <a:p>
            <a:pPr marL="0" indent="0" algn="just" rtl="1">
              <a:buNone/>
            </a:pPr>
            <a:r>
              <a:rPr lang="ar-IQ" dirty="0" smtClean="0"/>
              <a:t>1- رفع سعر الفائدة ويتم اللجوء الى هذا التكنيك وذلك لتشجيع رؤوس الاموال الى الدخول الى الدول النامية للاستفادة من اسعار الفائدة المرتفعة , الا ان هذا لايكفي لوحده اذ يجب توفير مناخ استثماري ملائم . </a:t>
            </a:r>
          </a:p>
          <a:p>
            <a:pPr marL="0" indent="0" algn="just" rtl="1">
              <a:buNone/>
            </a:pPr>
            <a:r>
              <a:rPr lang="ar-IQ" dirty="0" smtClean="0"/>
              <a:t>2- تخفيض قيمة الوحدة النقدية من اجل جعل اسعار السلع المحلية اقل قياسا باسعار السلع الاجنبية , ومن ثم محاولة زيادة الصادرات . </a:t>
            </a:r>
          </a:p>
          <a:p>
            <a:pPr marL="0" indent="0" algn="just" rtl="1">
              <a:buNone/>
            </a:pPr>
            <a:r>
              <a:rPr lang="ar-IQ" dirty="0" smtClean="0"/>
              <a:t>3- اللجوء الى وضع سياسات من شأنها الحد من عجز ميزان المدفوعات , كأن يتم تحديد كمي للتجارة الخارجية بالشكل الذي يقلل من كمية واردات الدولة من السلع المختلفة وزيادة الصادرات قدر الامكان عن طريق نظام الحصص . </a:t>
            </a:r>
            <a:endParaRPr lang="en-US" dirty="0"/>
          </a:p>
        </p:txBody>
      </p:sp>
    </p:spTree>
    <p:extLst>
      <p:ext uri="{BB962C8B-B14F-4D97-AF65-F5344CB8AC3E}">
        <p14:creationId xmlns:p14="http://schemas.microsoft.com/office/powerpoint/2010/main" val="16489303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rtl="1">
              <a:buNone/>
            </a:pPr>
            <a:r>
              <a:rPr lang="ar-IQ" dirty="0" smtClean="0"/>
              <a:t>4- اتباع تقييدات على الخدمات المستوردة او المصدرة , وكذلك على حركة رؤوس الاموال بالشكل الذي يقود الى علاج حالة الخلل في ميزان المدفوعات , كما ويمكن استخدام قيود على الصرف الاجنبي كوسيلة للحد من الواردات وزيادة الصادرات . </a:t>
            </a:r>
          </a:p>
          <a:p>
            <a:pPr marL="0" indent="0" algn="just" rtl="1">
              <a:buNone/>
            </a:pPr>
            <a:endParaRPr lang="en-US" dirty="0"/>
          </a:p>
        </p:txBody>
      </p:sp>
    </p:spTree>
    <p:extLst>
      <p:ext uri="{BB962C8B-B14F-4D97-AF65-F5344CB8AC3E}">
        <p14:creationId xmlns:p14="http://schemas.microsoft.com/office/powerpoint/2010/main" val="1028472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lgn="just" rtl="1">
              <a:buNone/>
            </a:pPr>
            <a:r>
              <a:rPr lang="ar-IQ" dirty="0" smtClean="0"/>
              <a:t>وترى النظرية الكلاسيكية ان حالة الاختلال في ميزان المدفوعات سواء بالفائض او العجز هي حالة وقتية تزول من خلال الية السوق اي بتفاعل قوى العرض والطلب وحرية التجارة بين الدول بدون قيد او شرط . </a:t>
            </a:r>
          </a:p>
          <a:p>
            <a:pPr marL="0" indent="0" algn="just" rtl="1">
              <a:buNone/>
            </a:pPr>
            <a:r>
              <a:rPr lang="ar-IQ" dirty="0" smtClean="0"/>
              <a:t>اذ ان البلد الذي يعاني من عجز في ميزان مدفوعاته يزداد ويشتد طلبه على النقد الاجنبي , ويرافق ذلك خروج الذهب منه لتسديد زيادة قيم وارداته على صادراته , بسبب نقص النقد الاجنبي اللازم لديه لتسديد قيم هذه الزيادة في الواردات على الصادرات , ونقص الاحتياطيات الذهبية نتيجة خروج الذهب </a:t>
            </a:r>
            <a:endParaRPr lang="en-US" dirty="0"/>
          </a:p>
        </p:txBody>
      </p:sp>
    </p:spTree>
    <p:extLst>
      <p:ext uri="{BB962C8B-B14F-4D97-AF65-F5344CB8AC3E}">
        <p14:creationId xmlns:p14="http://schemas.microsoft.com/office/powerpoint/2010/main" val="1155803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rtl="1">
              <a:buNone/>
            </a:pPr>
            <a:r>
              <a:rPr lang="ar-IQ" dirty="0" smtClean="0"/>
              <a:t>وهذا يؤدي بالنتيجة الى نقص كمية النقود المتداولة في الاقتصاد الامر الذي يؤدي الى انخفاض الاسعار في الداخل بالشكل الذي يجعلها ارخص بالمقارنة مع السلع المستوردة , وهذا يحد من استيراد هذه السلع نظرا لارتفاع اسعارها مقارنة بالسلع المحلية ويشجع على زيادة تصديرها ويستمر هذا الى ان يعود التوازن الى ميزان المدفوعات .</a:t>
            </a:r>
            <a:endParaRPr lang="en-US" dirty="0"/>
          </a:p>
        </p:txBody>
      </p:sp>
    </p:spTree>
    <p:extLst>
      <p:ext uri="{BB962C8B-B14F-4D97-AF65-F5344CB8AC3E}">
        <p14:creationId xmlns:p14="http://schemas.microsoft.com/office/powerpoint/2010/main" val="4232140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عند وجود عجز في ميزان المدفوعات </a:t>
            </a:r>
            <a:endParaRPr lang="en-US" dirty="0"/>
          </a:p>
        </p:txBody>
      </p:sp>
      <p:sp>
        <p:nvSpPr>
          <p:cNvPr id="3" name="Content Placeholder 2"/>
          <p:cNvSpPr>
            <a:spLocks noGrp="1"/>
          </p:cNvSpPr>
          <p:nvPr>
            <p:ph idx="1"/>
          </p:nvPr>
        </p:nvSpPr>
        <p:spPr/>
        <p:txBody>
          <a:bodyPr/>
          <a:lstStyle/>
          <a:p>
            <a:pPr marL="0" indent="0" algn="r" rtl="1">
              <a:buNone/>
            </a:pPr>
            <a:endParaRPr lang="ar-IQ" dirty="0" smtClean="0"/>
          </a:p>
          <a:p>
            <a:pPr marL="0" indent="0" algn="r" rtl="1">
              <a:buNone/>
            </a:pPr>
            <a:endParaRPr lang="ar-IQ" dirty="0"/>
          </a:p>
          <a:p>
            <a:pPr marL="0" indent="0" algn="r" rtl="1">
              <a:buNone/>
            </a:pPr>
            <a:r>
              <a:rPr lang="ar-IQ" dirty="0" smtClean="0"/>
              <a:t>عجز ميزان المدفوعات         الطلب على النقد الاجنبي       نقص كمية النقود المتداولة        الاسعار في الداخل ويجعل البضائع ارخص مقارنة بالمستورد         السلع المستوردة من الخارج            التصدير ويستمر هذا الوضع الى ان يعود التوازن الى ميزان المدفوعات   </a:t>
            </a:r>
          </a:p>
          <a:p>
            <a:pPr marL="0" indent="0" algn="r" rtl="1">
              <a:buNone/>
            </a:pPr>
            <a:r>
              <a:rPr lang="ar-IQ" dirty="0" smtClean="0"/>
              <a:t> </a:t>
            </a:r>
            <a:endParaRPr lang="en-US" dirty="0"/>
          </a:p>
        </p:txBody>
      </p:sp>
      <p:cxnSp>
        <p:nvCxnSpPr>
          <p:cNvPr id="5" name="Straight Arrow Connector 4"/>
          <p:cNvCxnSpPr/>
          <p:nvPr/>
        </p:nvCxnSpPr>
        <p:spPr>
          <a:xfrm flipH="1">
            <a:off x="4800600" y="3048000"/>
            <a:ext cx="685800"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7" name="Straight Arrow Connector 6"/>
          <p:cNvCxnSpPr/>
          <p:nvPr/>
        </p:nvCxnSpPr>
        <p:spPr>
          <a:xfrm flipV="1">
            <a:off x="4800600" y="2362200"/>
            <a:ext cx="0" cy="6858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9" name="Straight Arrow Connector 8"/>
          <p:cNvCxnSpPr/>
          <p:nvPr/>
        </p:nvCxnSpPr>
        <p:spPr>
          <a:xfrm flipH="1">
            <a:off x="838200" y="3200400"/>
            <a:ext cx="609600"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1" name="Straight Arrow Connector 10"/>
          <p:cNvCxnSpPr/>
          <p:nvPr/>
        </p:nvCxnSpPr>
        <p:spPr>
          <a:xfrm>
            <a:off x="838200" y="2590800"/>
            <a:ext cx="0" cy="6096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3" name="Straight Arrow Connector 12"/>
          <p:cNvCxnSpPr/>
          <p:nvPr/>
        </p:nvCxnSpPr>
        <p:spPr>
          <a:xfrm flipH="1">
            <a:off x="4572000" y="3581400"/>
            <a:ext cx="685800"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5" name="Straight Arrow Connector 14"/>
          <p:cNvCxnSpPr/>
          <p:nvPr/>
        </p:nvCxnSpPr>
        <p:spPr>
          <a:xfrm>
            <a:off x="4572000" y="3200400"/>
            <a:ext cx="0" cy="4572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7" name="Straight Arrow Connector 16"/>
          <p:cNvCxnSpPr/>
          <p:nvPr/>
        </p:nvCxnSpPr>
        <p:spPr>
          <a:xfrm flipH="1">
            <a:off x="3429000" y="4114800"/>
            <a:ext cx="762000"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9" name="Straight Arrow Connector 18"/>
          <p:cNvCxnSpPr/>
          <p:nvPr/>
        </p:nvCxnSpPr>
        <p:spPr>
          <a:xfrm>
            <a:off x="3429000" y="3733800"/>
            <a:ext cx="0" cy="5334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1" name="Straight Arrow Connector 20"/>
          <p:cNvCxnSpPr/>
          <p:nvPr/>
        </p:nvCxnSpPr>
        <p:spPr>
          <a:xfrm flipH="1">
            <a:off x="6629400" y="4648200"/>
            <a:ext cx="990600"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3" name="Straight Arrow Connector 22"/>
          <p:cNvCxnSpPr/>
          <p:nvPr/>
        </p:nvCxnSpPr>
        <p:spPr>
          <a:xfrm flipV="1">
            <a:off x="6629400" y="4267200"/>
            <a:ext cx="0" cy="4572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5868274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rtl="1">
              <a:buNone/>
            </a:pPr>
            <a:r>
              <a:rPr lang="ar-IQ" dirty="0" smtClean="0"/>
              <a:t>ويحصل العكس في حالة الفائض , اذ ترتفتع الارصدة النقدية والذهب لدى الدولة وهذا ما يجعل عرض النقد لديها اكبر , ويؤدي ذلك الى ارتفاع في المستوى العام للاسعار المحلية , وهذا يقود الى تقليل التصدير ويجعل قدرتها التنافسية اقل في السوق المحلية مع السلع المستوردة بسبب ارتفاع اسعارها نتيجة لزيادة كمية النقود في التداول , وهذا يؤدي الى زيادة الواردات ويستمر هذا الوضع لحين حصول توازن في ميزان المدفوعات . </a:t>
            </a:r>
            <a:endParaRPr lang="en-US" dirty="0"/>
          </a:p>
        </p:txBody>
      </p:sp>
    </p:spTree>
    <p:extLst>
      <p:ext uri="{BB962C8B-B14F-4D97-AF65-F5344CB8AC3E}">
        <p14:creationId xmlns:p14="http://schemas.microsoft.com/office/powerpoint/2010/main" val="957182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IQ" dirty="0" smtClean="0"/>
              <a:t>عند وجود فائض في ميزان المدفوعات </a:t>
            </a:r>
            <a:endParaRPr lang="en-US" dirty="0"/>
          </a:p>
        </p:txBody>
      </p:sp>
      <p:sp>
        <p:nvSpPr>
          <p:cNvPr id="3" name="Content Placeholder 2"/>
          <p:cNvSpPr>
            <a:spLocks noGrp="1"/>
          </p:cNvSpPr>
          <p:nvPr>
            <p:ph idx="1"/>
          </p:nvPr>
        </p:nvSpPr>
        <p:spPr/>
        <p:txBody>
          <a:bodyPr/>
          <a:lstStyle/>
          <a:p>
            <a:pPr marL="0" indent="0" algn="just" rtl="1">
              <a:buNone/>
            </a:pPr>
            <a:r>
              <a:rPr lang="ar-IQ" dirty="0" smtClean="0"/>
              <a:t>فائض لدى الدولة من النقد الاجنبي والذهب         عرض النقد</a:t>
            </a:r>
          </a:p>
          <a:p>
            <a:pPr marL="0" indent="0" algn="just" rtl="1">
              <a:buNone/>
            </a:pPr>
            <a:endParaRPr lang="ar-IQ" dirty="0"/>
          </a:p>
          <a:p>
            <a:pPr marL="0" indent="0" algn="just" rtl="1">
              <a:buNone/>
            </a:pPr>
            <a:r>
              <a:rPr lang="ar-IQ" dirty="0" smtClean="0"/>
              <a:t>             اسعار السلع المحلية          التصدير ويجعل القدرة التنافسية اقل في السوق المحلية مع السلع المستوردة بسبب ارتفاع اسعارها نتيجة لزيادة كمية النقود في التداول               </a:t>
            </a:r>
          </a:p>
          <a:p>
            <a:pPr marL="0" indent="0" algn="just" rtl="1">
              <a:buNone/>
            </a:pPr>
            <a:r>
              <a:rPr lang="ar-IQ" dirty="0"/>
              <a:t> </a:t>
            </a:r>
            <a:r>
              <a:rPr lang="ar-IQ" dirty="0" smtClean="0"/>
              <a:t> الواردات </a:t>
            </a:r>
            <a:endParaRPr lang="en-US" dirty="0"/>
          </a:p>
        </p:txBody>
      </p:sp>
      <p:cxnSp>
        <p:nvCxnSpPr>
          <p:cNvPr id="5" name="Straight Arrow Connector 4"/>
          <p:cNvCxnSpPr/>
          <p:nvPr/>
        </p:nvCxnSpPr>
        <p:spPr>
          <a:xfrm flipH="1">
            <a:off x="2362200" y="1905000"/>
            <a:ext cx="685800" cy="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7" name="Straight Arrow Connector 6"/>
          <p:cNvCxnSpPr/>
          <p:nvPr/>
        </p:nvCxnSpPr>
        <p:spPr>
          <a:xfrm flipV="1">
            <a:off x="2362200" y="1295400"/>
            <a:ext cx="0" cy="60960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12" name="Straight Arrow Connector 11"/>
          <p:cNvCxnSpPr/>
          <p:nvPr/>
        </p:nvCxnSpPr>
        <p:spPr>
          <a:xfrm flipH="1">
            <a:off x="7318625" y="3048000"/>
            <a:ext cx="1219200" cy="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14" name="Straight Arrow Connector 13"/>
          <p:cNvCxnSpPr/>
          <p:nvPr/>
        </p:nvCxnSpPr>
        <p:spPr>
          <a:xfrm flipV="1">
            <a:off x="7315200" y="2362200"/>
            <a:ext cx="0" cy="76200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16" name="Straight Arrow Connector 15"/>
          <p:cNvCxnSpPr/>
          <p:nvPr/>
        </p:nvCxnSpPr>
        <p:spPr>
          <a:xfrm flipH="1">
            <a:off x="3657600" y="3048000"/>
            <a:ext cx="914400" cy="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18" name="Straight Arrow Connector 17"/>
          <p:cNvCxnSpPr/>
          <p:nvPr/>
        </p:nvCxnSpPr>
        <p:spPr>
          <a:xfrm>
            <a:off x="3581400" y="2514600"/>
            <a:ext cx="0" cy="60960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20" name="Straight Arrow Connector 19"/>
          <p:cNvCxnSpPr/>
          <p:nvPr/>
        </p:nvCxnSpPr>
        <p:spPr>
          <a:xfrm flipH="1">
            <a:off x="1447800" y="4140485"/>
            <a:ext cx="533400" cy="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22" name="Straight Arrow Connector 21"/>
          <p:cNvCxnSpPr/>
          <p:nvPr/>
        </p:nvCxnSpPr>
        <p:spPr>
          <a:xfrm flipV="1">
            <a:off x="1447800" y="3733800"/>
            <a:ext cx="0" cy="45720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1064359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rtl="1">
              <a:buNone/>
            </a:pPr>
            <a:r>
              <a:rPr lang="ar-IQ" dirty="0" smtClean="0"/>
              <a:t>مما سبق يتبين ان حركة الذهب والنقد الاجنبي المرتبطة بحركة التصدير والاستيراد تؤدي الى تحقيق التوازن في ميزان المدفوعات بشكل تلقائي , الامر الذي يجعل حصول الاختلال مرتبط بحالات وقتية تزول بفعل هذه الالية التي توفرها حرية التجارة وعدم وجود قيود تعرقل عملها . </a:t>
            </a:r>
            <a:endParaRPr lang="en-US" dirty="0"/>
          </a:p>
        </p:txBody>
      </p:sp>
    </p:spTree>
    <p:extLst>
      <p:ext uri="{BB962C8B-B14F-4D97-AF65-F5344CB8AC3E}">
        <p14:creationId xmlns:p14="http://schemas.microsoft.com/office/powerpoint/2010/main" val="1149135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marL="0" indent="0" algn="r" rtl="1">
              <a:buNone/>
            </a:pPr>
            <a:r>
              <a:rPr lang="ar-IQ" b="1" dirty="0" smtClean="0"/>
              <a:t>ثانيا : النظرية الحديثة : </a:t>
            </a:r>
          </a:p>
          <a:p>
            <a:pPr marL="0" indent="0" algn="just" rtl="1">
              <a:buNone/>
            </a:pPr>
            <a:r>
              <a:rPr lang="ar-IQ" dirty="0" smtClean="0"/>
              <a:t>وهي نظرية الدخل والتي تمثلها النظرية الكينزية , وتؤكد هذه النظرية بان الاختلال في العلاقات الاقتصادية الدولية لابد ان يؤدي الى حدوث تغيرات في الدخل القومي بالشكل الذي يؤدي الى العودة الى حالة التوازن . </a:t>
            </a:r>
          </a:p>
          <a:p>
            <a:pPr marL="0" indent="0" algn="just" rtl="1">
              <a:buNone/>
            </a:pPr>
            <a:r>
              <a:rPr lang="ar-IQ" dirty="0" smtClean="0"/>
              <a:t>اذ ان وجود الفائض يرتبط بزيادة الانتاج في الصناعات التصديرية , وزيادة التشغيل فيها ومن ثم زيادة الدخول وعندما تزداد الدخول يزداد الطلب الفعال على السلع والخدمات المنتجة والمستوردة , وهذا يؤدي الى زيادة انتاجها وزيادة التشغيل وزيادة الدخل وزيادة الطلب الفعال من جديد على الانتاج المحلي والاستيراد , وهذه الزيادات المتتالية في الاستيراد ستؤدي بالنتيجة الى استنفاذ الفائض المتحقق في ميزان المدفوعات مما يقود الى تحقق التوازن . </a:t>
            </a:r>
          </a:p>
          <a:p>
            <a:pPr marL="0" indent="0" algn="r" rtl="1">
              <a:buNone/>
            </a:pPr>
            <a:endParaRPr lang="en-US" dirty="0"/>
          </a:p>
        </p:txBody>
      </p:sp>
    </p:spTree>
    <p:extLst>
      <p:ext uri="{BB962C8B-B14F-4D97-AF65-F5344CB8AC3E}">
        <p14:creationId xmlns:p14="http://schemas.microsoft.com/office/powerpoint/2010/main" val="1828005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TotalTime>
  <Words>1801</Words>
  <Application>Microsoft Office PowerPoint</Application>
  <PresentationFormat>On-screen Show (4:3)</PresentationFormat>
  <Paragraphs>77</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النظريات المفسرة للاختلال في ميزان المدفوعات واسباب عجز ميزان المدفوعات في الدول النامية وطرق العلاج </vt:lpstr>
      <vt:lpstr>النظريات المفسرة للاختلال في ميزان المدفوعات </vt:lpstr>
      <vt:lpstr>PowerPoint Presentation</vt:lpstr>
      <vt:lpstr>PowerPoint Presentation</vt:lpstr>
      <vt:lpstr>عند وجود عجز في ميزان المدفوعات </vt:lpstr>
      <vt:lpstr>PowerPoint Presentation</vt:lpstr>
      <vt:lpstr>عند وجود فائض في ميزان المدفوعات </vt:lpstr>
      <vt:lpstr>PowerPoint Presentation</vt:lpstr>
      <vt:lpstr>PowerPoint Presentation</vt:lpstr>
      <vt:lpstr>في حالة وجود فائض </vt:lpstr>
      <vt:lpstr>PowerPoint Presentation</vt:lpstr>
      <vt:lpstr>في حالة وجود العجز </vt:lpstr>
      <vt:lpstr>PowerPoint Presentation</vt:lpstr>
      <vt:lpstr>PowerPoint Presentation</vt:lpstr>
      <vt:lpstr>اسباب عجز ميزان المدفوعات في الدول النامية </vt:lpstr>
      <vt:lpstr>PowerPoint Presentation</vt:lpstr>
      <vt:lpstr>PowerPoint Presentation</vt:lpstr>
      <vt:lpstr>PowerPoint Presentation</vt:lpstr>
      <vt:lpstr>PowerPoint Presentation</vt:lpstr>
      <vt:lpstr>PowerPoint Presentation</vt:lpstr>
      <vt:lpstr>PowerPoint Presentation</vt:lpstr>
      <vt:lpstr>وسائل علاج العجز في ميزان المدفوعات في الدول النامية </vt:lpstr>
      <vt:lpstr>PowerPoint Presentation</vt:lpstr>
      <vt:lpstr>PowerPoint Presentation</vt:lpstr>
      <vt:lpstr>الارصدة الرسمية غير المشروطة كوسيلة لعلاج الاختلال في ميزان المدفوعات  </vt:lpstr>
      <vt:lpstr>الارصدة الرسمية المشروطة كوسيلة لعلاج الاختلال في ميزان المدفوعات  </vt:lpstr>
      <vt:lpstr>اساليب اخرى لعلاج الاختلال في ميزان المدفوعات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النظريات المفسرة للاختلال في ميزان المدفوعات واسباب عجز ميزان المدفوعات في الدول النامية وطرق العلاج</dc:title>
  <dc:creator>Asst.Prof.Dr.Ahmed</dc:creator>
  <cp:lastModifiedBy>Asst.Prof.Dr.Ahmed</cp:lastModifiedBy>
  <cp:revision>20</cp:revision>
  <dcterms:created xsi:type="dcterms:W3CDTF">2022-05-20T07:29:30Z</dcterms:created>
  <dcterms:modified xsi:type="dcterms:W3CDTF">2022-05-23T19:29:51Z</dcterms:modified>
</cp:coreProperties>
</file>