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2" d="100"/>
          <a:sy n="62" d="100"/>
        </p:scale>
        <p:origin x="-1396" y="-6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03A1AC9-E9AA-4768-8DD4-325E134ED508}" type="datetimeFigureOut">
              <a:rPr lang="en-US" smtClean="0"/>
              <a:t>5/7/2022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871BCA0-83A6-4EA0-9B23-A759683B22E5}" type="slidenum">
              <a:rPr lang="en-US" smtClean="0"/>
              <a:t>‹#›</a:t>
            </a:fld>
            <a:endParaRPr lang="en-US"/>
          </a:p>
        </p:txBody>
      </p:sp>
    </p:spTree>
    <p:extLst>
      <p:ext uri="{BB962C8B-B14F-4D97-AF65-F5344CB8AC3E}">
        <p14:creationId xmlns:p14="http://schemas.microsoft.com/office/powerpoint/2010/main" val="23742144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03A1AC9-E9AA-4768-8DD4-325E134ED508}" type="datetimeFigureOut">
              <a:rPr lang="en-US" smtClean="0"/>
              <a:t>5/7/2022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871BCA0-83A6-4EA0-9B23-A759683B22E5}" type="slidenum">
              <a:rPr lang="en-US" smtClean="0"/>
              <a:t>‹#›</a:t>
            </a:fld>
            <a:endParaRPr lang="en-US"/>
          </a:p>
        </p:txBody>
      </p:sp>
    </p:spTree>
    <p:extLst>
      <p:ext uri="{BB962C8B-B14F-4D97-AF65-F5344CB8AC3E}">
        <p14:creationId xmlns:p14="http://schemas.microsoft.com/office/powerpoint/2010/main" val="4302773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03A1AC9-E9AA-4768-8DD4-325E134ED508}" type="datetimeFigureOut">
              <a:rPr lang="en-US" smtClean="0"/>
              <a:t>5/7/2022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871BCA0-83A6-4EA0-9B23-A759683B22E5}" type="slidenum">
              <a:rPr lang="en-US" smtClean="0"/>
              <a:t>‹#›</a:t>
            </a:fld>
            <a:endParaRPr lang="en-US"/>
          </a:p>
        </p:txBody>
      </p:sp>
    </p:spTree>
    <p:extLst>
      <p:ext uri="{BB962C8B-B14F-4D97-AF65-F5344CB8AC3E}">
        <p14:creationId xmlns:p14="http://schemas.microsoft.com/office/powerpoint/2010/main" val="11530141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03A1AC9-E9AA-4768-8DD4-325E134ED508}" type="datetimeFigureOut">
              <a:rPr lang="en-US" smtClean="0"/>
              <a:t>5/7/2022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871BCA0-83A6-4EA0-9B23-A759683B22E5}" type="slidenum">
              <a:rPr lang="en-US" smtClean="0"/>
              <a:t>‹#›</a:t>
            </a:fld>
            <a:endParaRPr lang="en-US"/>
          </a:p>
        </p:txBody>
      </p:sp>
    </p:spTree>
    <p:extLst>
      <p:ext uri="{BB962C8B-B14F-4D97-AF65-F5344CB8AC3E}">
        <p14:creationId xmlns:p14="http://schemas.microsoft.com/office/powerpoint/2010/main" val="9798172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03A1AC9-E9AA-4768-8DD4-325E134ED508}" type="datetimeFigureOut">
              <a:rPr lang="en-US" smtClean="0"/>
              <a:t>5/7/2022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871BCA0-83A6-4EA0-9B23-A759683B22E5}" type="slidenum">
              <a:rPr lang="en-US" smtClean="0"/>
              <a:t>‹#›</a:t>
            </a:fld>
            <a:endParaRPr lang="en-US"/>
          </a:p>
        </p:txBody>
      </p:sp>
    </p:spTree>
    <p:extLst>
      <p:ext uri="{BB962C8B-B14F-4D97-AF65-F5344CB8AC3E}">
        <p14:creationId xmlns:p14="http://schemas.microsoft.com/office/powerpoint/2010/main" val="1099868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03A1AC9-E9AA-4768-8DD4-325E134ED508}" type="datetimeFigureOut">
              <a:rPr lang="en-US" smtClean="0"/>
              <a:t>5/7/2022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871BCA0-83A6-4EA0-9B23-A759683B22E5}" type="slidenum">
              <a:rPr lang="en-US" smtClean="0"/>
              <a:t>‹#›</a:t>
            </a:fld>
            <a:endParaRPr lang="en-US"/>
          </a:p>
        </p:txBody>
      </p:sp>
    </p:spTree>
    <p:extLst>
      <p:ext uri="{BB962C8B-B14F-4D97-AF65-F5344CB8AC3E}">
        <p14:creationId xmlns:p14="http://schemas.microsoft.com/office/powerpoint/2010/main" val="7302647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03A1AC9-E9AA-4768-8DD4-325E134ED508}" type="datetimeFigureOut">
              <a:rPr lang="en-US" smtClean="0"/>
              <a:t>5/7/2022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871BCA0-83A6-4EA0-9B23-A759683B22E5}" type="slidenum">
              <a:rPr lang="en-US" smtClean="0"/>
              <a:t>‹#›</a:t>
            </a:fld>
            <a:endParaRPr lang="en-US"/>
          </a:p>
        </p:txBody>
      </p:sp>
    </p:spTree>
    <p:extLst>
      <p:ext uri="{BB962C8B-B14F-4D97-AF65-F5344CB8AC3E}">
        <p14:creationId xmlns:p14="http://schemas.microsoft.com/office/powerpoint/2010/main" val="5827399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03A1AC9-E9AA-4768-8DD4-325E134ED508}" type="datetimeFigureOut">
              <a:rPr lang="en-US" smtClean="0"/>
              <a:t>5/7/2022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871BCA0-83A6-4EA0-9B23-A759683B22E5}" type="slidenum">
              <a:rPr lang="en-US" smtClean="0"/>
              <a:t>‹#›</a:t>
            </a:fld>
            <a:endParaRPr lang="en-US"/>
          </a:p>
        </p:txBody>
      </p:sp>
    </p:spTree>
    <p:extLst>
      <p:ext uri="{BB962C8B-B14F-4D97-AF65-F5344CB8AC3E}">
        <p14:creationId xmlns:p14="http://schemas.microsoft.com/office/powerpoint/2010/main" val="26105937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03A1AC9-E9AA-4768-8DD4-325E134ED508}" type="datetimeFigureOut">
              <a:rPr lang="en-US" smtClean="0"/>
              <a:t>5/7/2022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871BCA0-83A6-4EA0-9B23-A759683B22E5}" type="slidenum">
              <a:rPr lang="en-US" smtClean="0"/>
              <a:t>‹#›</a:t>
            </a:fld>
            <a:endParaRPr lang="en-US"/>
          </a:p>
        </p:txBody>
      </p:sp>
    </p:spTree>
    <p:extLst>
      <p:ext uri="{BB962C8B-B14F-4D97-AF65-F5344CB8AC3E}">
        <p14:creationId xmlns:p14="http://schemas.microsoft.com/office/powerpoint/2010/main" val="40206437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03A1AC9-E9AA-4768-8DD4-325E134ED508}" type="datetimeFigureOut">
              <a:rPr lang="en-US" smtClean="0"/>
              <a:t>5/7/2022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871BCA0-83A6-4EA0-9B23-A759683B22E5}" type="slidenum">
              <a:rPr lang="en-US" smtClean="0"/>
              <a:t>‹#›</a:t>
            </a:fld>
            <a:endParaRPr lang="en-US"/>
          </a:p>
        </p:txBody>
      </p:sp>
    </p:spTree>
    <p:extLst>
      <p:ext uri="{BB962C8B-B14F-4D97-AF65-F5344CB8AC3E}">
        <p14:creationId xmlns:p14="http://schemas.microsoft.com/office/powerpoint/2010/main" val="22790427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03A1AC9-E9AA-4768-8DD4-325E134ED508}" type="datetimeFigureOut">
              <a:rPr lang="en-US" smtClean="0"/>
              <a:t>5/7/2022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871BCA0-83A6-4EA0-9B23-A759683B22E5}" type="slidenum">
              <a:rPr lang="en-US" smtClean="0"/>
              <a:t>‹#›</a:t>
            </a:fld>
            <a:endParaRPr lang="en-US"/>
          </a:p>
        </p:txBody>
      </p:sp>
    </p:spTree>
    <p:extLst>
      <p:ext uri="{BB962C8B-B14F-4D97-AF65-F5344CB8AC3E}">
        <p14:creationId xmlns:p14="http://schemas.microsoft.com/office/powerpoint/2010/main" val="5113020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03A1AC9-E9AA-4768-8DD4-325E134ED508}" type="datetimeFigureOut">
              <a:rPr lang="en-US" smtClean="0"/>
              <a:t>5/7/2022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871BCA0-83A6-4EA0-9B23-A759683B22E5}" type="slidenum">
              <a:rPr lang="en-US" smtClean="0"/>
              <a:t>‹#›</a:t>
            </a:fld>
            <a:endParaRPr lang="en-US"/>
          </a:p>
        </p:txBody>
      </p:sp>
    </p:spTree>
    <p:extLst>
      <p:ext uri="{BB962C8B-B14F-4D97-AF65-F5344CB8AC3E}">
        <p14:creationId xmlns:p14="http://schemas.microsoft.com/office/powerpoint/2010/main" val="346375743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43000"/>
            <a:ext cx="7772400" cy="1470025"/>
          </a:xfrm>
        </p:spPr>
        <p:txBody>
          <a:bodyPr/>
          <a:lstStyle/>
          <a:p>
            <a:r>
              <a:rPr lang="ar-IQ" dirty="0" smtClean="0"/>
              <a:t>ميزان المدفوعات والتمويل الدولي </a:t>
            </a:r>
            <a:endParaRPr lang="en-US" dirty="0"/>
          </a:p>
        </p:txBody>
      </p:sp>
      <p:sp>
        <p:nvSpPr>
          <p:cNvPr id="3" name="Subtitle 2"/>
          <p:cNvSpPr>
            <a:spLocks noGrp="1"/>
          </p:cNvSpPr>
          <p:nvPr>
            <p:ph type="subTitle" idx="1"/>
          </p:nvPr>
        </p:nvSpPr>
        <p:spPr>
          <a:xfrm>
            <a:off x="1371600" y="3429000"/>
            <a:ext cx="6400800" cy="2514600"/>
          </a:xfrm>
        </p:spPr>
        <p:txBody>
          <a:bodyPr/>
          <a:lstStyle/>
          <a:p>
            <a:r>
              <a:rPr lang="ar-IQ" b="1" dirty="0" smtClean="0">
                <a:solidFill>
                  <a:schemeClr val="tx1"/>
                </a:solidFill>
              </a:rPr>
              <a:t>اعداد </a:t>
            </a:r>
          </a:p>
          <a:p>
            <a:r>
              <a:rPr lang="ar-IQ" b="1" dirty="0" smtClean="0">
                <a:solidFill>
                  <a:schemeClr val="tx1"/>
                </a:solidFill>
              </a:rPr>
              <a:t>الاستاذ المساعد </a:t>
            </a:r>
          </a:p>
          <a:p>
            <a:r>
              <a:rPr lang="ar-IQ" b="1" dirty="0" smtClean="0">
                <a:solidFill>
                  <a:schemeClr val="tx1"/>
                </a:solidFill>
              </a:rPr>
              <a:t>الدكتور احمـــد الحســيني </a:t>
            </a:r>
            <a:endParaRPr lang="en-US" b="1" dirty="0">
              <a:solidFill>
                <a:schemeClr val="tx1"/>
              </a:solidFill>
            </a:endParaRPr>
          </a:p>
        </p:txBody>
      </p:sp>
    </p:spTree>
    <p:extLst>
      <p:ext uri="{BB962C8B-B14F-4D97-AF65-F5344CB8AC3E}">
        <p14:creationId xmlns:p14="http://schemas.microsoft.com/office/powerpoint/2010/main" val="166232380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rtl="1"/>
            <a:r>
              <a:rPr lang="ar-IQ" sz="2800" b="1" dirty="0" smtClean="0">
                <a:solidFill>
                  <a:srgbClr val="FF0000"/>
                </a:solidFill>
              </a:rPr>
              <a:t>سؤال / ماهي الفقرات التي يتم تسجيلها نظاميا في ميزان المدفوعات ؟ </a:t>
            </a:r>
            <a:endParaRPr lang="en-US" sz="2800" b="1" dirty="0">
              <a:solidFill>
                <a:srgbClr val="FF0000"/>
              </a:solidFill>
            </a:endParaRPr>
          </a:p>
        </p:txBody>
      </p:sp>
      <p:sp>
        <p:nvSpPr>
          <p:cNvPr id="3" name="Content Placeholder 2"/>
          <p:cNvSpPr>
            <a:spLocks noGrp="1"/>
          </p:cNvSpPr>
          <p:nvPr>
            <p:ph idx="1"/>
          </p:nvPr>
        </p:nvSpPr>
        <p:spPr>
          <a:xfrm>
            <a:off x="457200" y="1295400"/>
            <a:ext cx="8229600" cy="4830763"/>
          </a:xfrm>
        </p:spPr>
        <p:txBody>
          <a:bodyPr/>
          <a:lstStyle/>
          <a:p>
            <a:pPr marL="0" indent="0" algn="r" rtl="1">
              <a:buNone/>
            </a:pPr>
            <a:r>
              <a:rPr lang="ar-IQ" dirty="0" smtClean="0"/>
              <a:t>1- قيمة المنتجات الحقيقية بما فيها الخدمات الصادرة عن عناصر الانتاج الرئيسية . </a:t>
            </a:r>
          </a:p>
          <a:p>
            <a:pPr marL="0" indent="0" algn="r" rtl="1">
              <a:buNone/>
            </a:pPr>
            <a:r>
              <a:rPr lang="ar-IQ" dirty="0" smtClean="0"/>
              <a:t>2- التغيرات المتولدة من الصفقات الاقتصادية التي تطرأ على موجودات البلد في الخارج او على دينه . </a:t>
            </a:r>
          </a:p>
          <a:p>
            <a:pPr marL="0" indent="0" algn="r" rtl="1">
              <a:buNone/>
            </a:pPr>
            <a:r>
              <a:rPr lang="ar-IQ" smtClean="0"/>
              <a:t>3- التحويلات من جانب واحد المقدمة او المتلقاة من سائر دول العالم . </a:t>
            </a:r>
            <a:endParaRPr lang="en-US" dirty="0"/>
          </a:p>
        </p:txBody>
      </p:sp>
    </p:spTree>
    <p:extLst>
      <p:ext uri="{BB962C8B-B14F-4D97-AF65-F5344CB8AC3E}">
        <p14:creationId xmlns:p14="http://schemas.microsoft.com/office/powerpoint/2010/main" val="115228116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rtl="1"/>
            <a:r>
              <a:rPr lang="ar-IQ" dirty="0" smtClean="0"/>
              <a:t>مضامين ميزان المدفوعات </a:t>
            </a:r>
            <a:endParaRPr lang="en-US" dirty="0"/>
          </a:p>
        </p:txBody>
      </p:sp>
      <p:sp>
        <p:nvSpPr>
          <p:cNvPr id="3" name="Content Placeholder 2"/>
          <p:cNvSpPr>
            <a:spLocks noGrp="1"/>
          </p:cNvSpPr>
          <p:nvPr>
            <p:ph idx="1"/>
          </p:nvPr>
        </p:nvSpPr>
        <p:spPr/>
        <p:txBody>
          <a:bodyPr>
            <a:normAutofit fontScale="92500" lnSpcReduction="20000"/>
          </a:bodyPr>
          <a:lstStyle/>
          <a:p>
            <a:pPr marL="0" indent="0" algn="just" rtl="1">
              <a:buNone/>
            </a:pPr>
            <a:r>
              <a:rPr lang="ar-IQ" dirty="0" smtClean="0"/>
              <a:t>1- تسجل الصادرات في الميزان في الجانب الدائن لانها تمثل  مطلوبات للدولة على العالم الخارجي , في حين تسجل المقبوضات من المبالغ النقدية كمقابل للصادرات في الجانب المدين من الميزان , وهذا يعني ان قيمة الصادرات تظهر مرتين في الميزان , مرة باعتبارها حقوقا على الدول المستوردة ومرة باعتبارها موجودات نقدية تم استلامها كثمن للصادرات .</a:t>
            </a:r>
          </a:p>
          <a:p>
            <a:pPr marL="0" indent="0" algn="just" rtl="1">
              <a:buNone/>
            </a:pPr>
            <a:endParaRPr lang="ar-IQ" dirty="0"/>
          </a:p>
          <a:p>
            <a:pPr marL="0" indent="0" algn="just" rtl="1">
              <a:buNone/>
            </a:pPr>
            <a:r>
              <a:rPr lang="ar-IQ" dirty="0" smtClean="0"/>
              <a:t>2- تسجل الواردات في الجانب المدين من الميزان لانها تمثل دينا على الدولة للعالم الخارجي , ويتم تسجيل المبالغ المدفوعة مقابل هذه الواردات في الجانب الدائن من الميزان باعتبارها مدفوعات نقدية الى العالم الخارجي تمت مقابل استيراد السلع منه .  </a:t>
            </a:r>
            <a:endParaRPr lang="en-US" dirty="0"/>
          </a:p>
        </p:txBody>
      </p:sp>
    </p:spTree>
    <p:extLst>
      <p:ext uri="{BB962C8B-B14F-4D97-AF65-F5344CB8AC3E}">
        <p14:creationId xmlns:p14="http://schemas.microsoft.com/office/powerpoint/2010/main" val="314143107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1447800"/>
            <a:ext cx="8229600" cy="4678363"/>
          </a:xfrm>
        </p:spPr>
        <p:txBody>
          <a:bodyPr/>
          <a:lstStyle/>
          <a:p>
            <a:pPr marL="0" indent="0" algn="r" rtl="1">
              <a:buNone/>
            </a:pPr>
            <a:r>
              <a:rPr lang="ar-IQ" b="1" dirty="0" smtClean="0"/>
              <a:t>اولا / الميزان التجاري : </a:t>
            </a:r>
          </a:p>
          <a:p>
            <a:pPr marL="0" indent="0" algn="just" rtl="1">
              <a:buNone/>
            </a:pPr>
            <a:r>
              <a:rPr lang="ar-IQ" dirty="0" smtClean="0"/>
              <a:t>يعكس الميزان التجاري اهمية كبرى بالنسبة للدول خصوصا الدول المنتجة لان الانتاج يشكل الاساس في نشاطها الاقتصادي , وبالتالي في صادراتها ووارداتها من والى الدول الاخرى , لذلك تسعى دول العالم الى العمل على ان تزيد صادراتها على وارداتها السلعية لكي يتحقق الفائض في الميزان التجاري وبالتالي فائض في ميزان المدفوعات او على الاقل الحصول على حصيلة من صادراتها تكفي لتغطية الاستيرادات من الدول الاخرى </a:t>
            </a:r>
            <a:endParaRPr lang="en-US" dirty="0"/>
          </a:p>
        </p:txBody>
      </p:sp>
    </p:spTree>
    <p:extLst>
      <p:ext uri="{BB962C8B-B14F-4D97-AF65-F5344CB8AC3E}">
        <p14:creationId xmlns:p14="http://schemas.microsoft.com/office/powerpoint/2010/main" val="99282960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1447800"/>
            <a:ext cx="8229600" cy="4678363"/>
          </a:xfrm>
        </p:spPr>
        <p:txBody>
          <a:bodyPr/>
          <a:lstStyle/>
          <a:p>
            <a:pPr marL="0" indent="0" algn="just" rtl="1">
              <a:buNone/>
            </a:pPr>
            <a:r>
              <a:rPr lang="ar-IQ" dirty="0" smtClean="0"/>
              <a:t>اما في الدول التي تعتمد على السياحة , او تلك التي تعتمد حركة رؤوس الاموال واستثماراتها في الخارج فسيكون ميزان الخدمات هو الاهم في الاولى وميزان رأس المال في الثانية , ولكن بالرغم من ذلك يبقى ميزان التجارة المنظورة هو الاساس في ميزان المدفوعات , اذ يعول عليه في وحدة قياس مدى متانة الاقتصاد وقوته وتطوره . </a:t>
            </a:r>
            <a:endParaRPr lang="en-US" dirty="0"/>
          </a:p>
        </p:txBody>
      </p:sp>
    </p:spTree>
    <p:extLst>
      <p:ext uri="{BB962C8B-B14F-4D97-AF65-F5344CB8AC3E}">
        <p14:creationId xmlns:p14="http://schemas.microsoft.com/office/powerpoint/2010/main" val="139396583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1447800"/>
            <a:ext cx="8229600" cy="4678363"/>
          </a:xfrm>
        </p:spPr>
        <p:txBody>
          <a:bodyPr/>
          <a:lstStyle/>
          <a:p>
            <a:pPr marL="0" indent="0" algn="r" rtl="1">
              <a:buNone/>
            </a:pPr>
            <a:r>
              <a:rPr lang="ar-IQ" b="1" dirty="0" smtClean="0"/>
              <a:t>ثانيا / ميزان الخدمات : </a:t>
            </a:r>
          </a:p>
          <a:p>
            <a:pPr marL="0" indent="0" algn="just" rtl="1">
              <a:buNone/>
            </a:pPr>
            <a:r>
              <a:rPr lang="ar-IQ" dirty="0" smtClean="0"/>
              <a:t>ويأتي في المرتبة الثانية من حيث الاهمية في ميزان المدفوعات وتشمل الخدمات ( خدمات البنوك , والتأمين , والسياحة , والنقل بكافة انواعه ) , وفي بعض الدول تكاد تصل الحالة الى الاعتماد الكلي على هذا الميزان , وبالذات مايعتمد منها على السياحة , اذ تفوق صادراتها غير المنظورة صادراتها المنظورة , وبذلك يحتل ميزان الخدمات الجزء الاكبر في ميزان المدفوعات </a:t>
            </a:r>
            <a:endParaRPr lang="en-US" dirty="0"/>
          </a:p>
        </p:txBody>
      </p:sp>
    </p:spTree>
    <p:extLst>
      <p:ext uri="{BB962C8B-B14F-4D97-AF65-F5344CB8AC3E}">
        <p14:creationId xmlns:p14="http://schemas.microsoft.com/office/powerpoint/2010/main" val="295875952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rtl="1"/>
            <a:r>
              <a:rPr lang="ar-IQ" dirty="0" smtClean="0">
                <a:solidFill>
                  <a:srgbClr val="FF0000"/>
                </a:solidFill>
              </a:rPr>
              <a:t>سؤال / كيف يتم تسجيل العمليات المحاسبية في ميزان الخدمات ؟ </a:t>
            </a:r>
            <a:endParaRPr lang="en-US" dirty="0">
              <a:solidFill>
                <a:srgbClr val="FF0000"/>
              </a:solidFill>
            </a:endParaRPr>
          </a:p>
        </p:txBody>
      </p:sp>
      <p:sp>
        <p:nvSpPr>
          <p:cNvPr id="3" name="Content Placeholder 2"/>
          <p:cNvSpPr>
            <a:spLocks noGrp="1"/>
          </p:cNvSpPr>
          <p:nvPr>
            <p:ph idx="1"/>
          </p:nvPr>
        </p:nvSpPr>
        <p:spPr/>
        <p:txBody>
          <a:bodyPr/>
          <a:lstStyle/>
          <a:p>
            <a:pPr marL="0" indent="0" algn="just" rtl="1">
              <a:buNone/>
            </a:pPr>
            <a:r>
              <a:rPr lang="ar-IQ" dirty="0" smtClean="0"/>
              <a:t>اولا / تسجل كافة الخدمات التي تقدم من قبل الدولة الى الخارج في الجانب الدائن , باعتبارها تمثل مطلوبات للدولة على الخارج , اي انها تمثل صادرات غير منظورة , وتعتبر خدمات مصدرة , وتعامل في هذه الحالة معاملة الصادرات السلعية , في حين تسجل كافة المبالغ مقابل تقديم هذه الخدمات في الجانب المدين من حسابات المدفوعات النقدية ( التدفقات النقدية ) باعتبارها مقبوضات نقدية مقابل هذه الخدمات الى العالم الخارجي . </a:t>
            </a:r>
            <a:endParaRPr lang="en-US" dirty="0"/>
          </a:p>
        </p:txBody>
      </p:sp>
    </p:spTree>
    <p:extLst>
      <p:ext uri="{BB962C8B-B14F-4D97-AF65-F5344CB8AC3E}">
        <p14:creationId xmlns:p14="http://schemas.microsoft.com/office/powerpoint/2010/main" val="210138242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1447800"/>
            <a:ext cx="8229600" cy="4678363"/>
          </a:xfrm>
        </p:spPr>
        <p:txBody>
          <a:bodyPr/>
          <a:lstStyle/>
          <a:p>
            <a:pPr marL="0" indent="0" algn="just" rtl="1">
              <a:buNone/>
            </a:pPr>
            <a:r>
              <a:rPr lang="ar-IQ" dirty="0" smtClean="0"/>
              <a:t>ثانيا / تسجل كافة الخدمات التي تقدم من قبل جهات خارجية الى الدولة في الجانب المدين من ميزان المدفوعات , باعتبارها تمثل حقوقا على الدولة والتزامات عليها تجاه الجهات الاجنبية , وبهذا فهي تعتبر واردات غير منظورة بشكل خدمات مستوردة وتعامل معاملة الواردات السلعية , وتسجل في الجانب المدين من حساب الخدمات , في حين تسجل كافة المبالغ النقدية المدفوعة لقاء هذه الخدمات في الجانب الدائن باعتبارها مطلوبات يتعين على الدولة </a:t>
            </a:r>
            <a:r>
              <a:rPr lang="ar-IQ" smtClean="0"/>
              <a:t>تسديدها . </a:t>
            </a:r>
            <a:endParaRPr lang="en-US" dirty="0"/>
          </a:p>
        </p:txBody>
      </p:sp>
    </p:spTree>
    <p:extLst>
      <p:ext uri="{BB962C8B-B14F-4D97-AF65-F5344CB8AC3E}">
        <p14:creationId xmlns:p14="http://schemas.microsoft.com/office/powerpoint/2010/main" val="420840855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dirty="0" smtClean="0"/>
              <a:t>ماهية ميزان المدفوعات </a:t>
            </a:r>
            <a:endParaRPr lang="en-US" dirty="0"/>
          </a:p>
        </p:txBody>
      </p:sp>
      <p:sp>
        <p:nvSpPr>
          <p:cNvPr id="4" name="Content Placeholder 3"/>
          <p:cNvSpPr>
            <a:spLocks noGrp="1"/>
          </p:cNvSpPr>
          <p:nvPr>
            <p:ph sz="half" idx="2"/>
          </p:nvPr>
        </p:nvSpPr>
        <p:spPr/>
        <p:txBody>
          <a:bodyPr/>
          <a:lstStyle/>
          <a:p>
            <a:pPr marL="0" indent="0" algn="r" rtl="1">
              <a:buNone/>
            </a:pPr>
            <a:r>
              <a:rPr lang="ar-IQ" dirty="0" smtClean="0"/>
              <a:t>سؤال / مالمقصود بميزان المدفوعات ؟ </a:t>
            </a:r>
          </a:p>
          <a:p>
            <a:pPr marL="0" indent="0" algn="just" rtl="1">
              <a:buNone/>
            </a:pPr>
            <a:r>
              <a:rPr lang="ar-IQ" dirty="0" smtClean="0"/>
              <a:t>عبارة عن سجل حسابي يتم فيه تسجيل كافة المعاملات الاقتصادية التي تتم بين مقيمين في دولة معينة والمقيمين في دول اخرى خلال فترة زمنية معينة عادة ماتكون سنة </a:t>
            </a:r>
            <a:endParaRPr lang="en-US" dirty="0"/>
          </a:p>
        </p:txBody>
      </p:sp>
      <p:pic>
        <p:nvPicPr>
          <p:cNvPr id="1026" name="Picture 2"/>
          <p:cNvPicPr>
            <a:picLocks noGrp="1" noChangeAspect="1" noChangeArrowheads="1"/>
          </p:cNvPicPr>
          <p:nvPr>
            <p:ph sz="half" idx="1"/>
          </p:nvPr>
        </p:nvPicPr>
        <p:blipFill>
          <a:blip r:embed="rId2">
            <a:extLst>
              <a:ext uri="{28A0092B-C50C-407E-A947-70E740481C1C}">
                <a14:useLocalDpi xmlns:a14="http://schemas.microsoft.com/office/drawing/2010/main" val="0"/>
              </a:ext>
            </a:extLst>
          </a:blip>
          <a:srcRect/>
          <a:stretch>
            <a:fillRect/>
          </a:stretch>
        </p:blipFill>
        <p:spPr bwMode="auto">
          <a:xfrm>
            <a:off x="571500" y="1600200"/>
            <a:ext cx="3810000" cy="4495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43648371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rtl="1"/>
            <a:r>
              <a:rPr lang="ar-IQ" sz="2800" dirty="0" smtClean="0">
                <a:solidFill>
                  <a:srgbClr val="FF0000"/>
                </a:solidFill>
              </a:rPr>
              <a:t>سؤال / ماهي المعاملات التي يتم تسجيلها في ميزان المدفوعات ؟ </a:t>
            </a:r>
            <a:endParaRPr lang="en-US" sz="2800" dirty="0">
              <a:solidFill>
                <a:srgbClr val="FF0000"/>
              </a:solidFill>
            </a:endParaRPr>
          </a:p>
        </p:txBody>
      </p:sp>
      <p:sp>
        <p:nvSpPr>
          <p:cNvPr id="3" name="Content Placeholder 2"/>
          <p:cNvSpPr>
            <a:spLocks noGrp="1"/>
          </p:cNvSpPr>
          <p:nvPr>
            <p:ph idx="1"/>
          </p:nvPr>
        </p:nvSpPr>
        <p:spPr/>
        <p:txBody>
          <a:bodyPr>
            <a:normAutofit fontScale="85000" lnSpcReduction="10000"/>
          </a:bodyPr>
          <a:lstStyle/>
          <a:p>
            <a:pPr marL="0" indent="0" algn="r" rtl="1">
              <a:buNone/>
            </a:pPr>
            <a:r>
              <a:rPr lang="ar-IQ" dirty="0" smtClean="0"/>
              <a:t>يمكن تقسيم المعاملات التي يتم تسجيلها في ميزان المدفوعات الى قسمين :</a:t>
            </a:r>
          </a:p>
          <a:p>
            <a:pPr marL="0" indent="0" algn="r" rtl="1">
              <a:buNone/>
            </a:pPr>
            <a:r>
              <a:rPr lang="ar-IQ" dirty="0" smtClean="0"/>
              <a:t> </a:t>
            </a:r>
          </a:p>
          <a:p>
            <a:pPr marL="0" indent="0" algn="just" rtl="1">
              <a:buNone/>
            </a:pPr>
            <a:r>
              <a:rPr lang="ar-IQ" b="1" dirty="0" smtClean="0"/>
              <a:t>اولا : المعاملات التجارية </a:t>
            </a:r>
            <a:r>
              <a:rPr lang="ar-IQ" dirty="0" smtClean="0"/>
              <a:t>: وتشمل حركة السلع والخدمات من والى الدولة المعنية , ويسمى بالميزان التجاري او الحساب الجاري </a:t>
            </a:r>
          </a:p>
          <a:p>
            <a:pPr marL="0" indent="0" algn="just" rtl="1">
              <a:buNone/>
            </a:pPr>
            <a:endParaRPr lang="ar-IQ" dirty="0" smtClean="0"/>
          </a:p>
          <a:p>
            <a:pPr marL="0" indent="0" algn="just" rtl="1">
              <a:buNone/>
            </a:pPr>
            <a:r>
              <a:rPr lang="ar-IQ" b="1" dirty="0" smtClean="0"/>
              <a:t>ثانيا : المعاملات الرأسمالية </a:t>
            </a:r>
            <a:r>
              <a:rPr lang="ar-IQ" dirty="0" smtClean="0"/>
              <a:t>: وتشمل حركة رؤوس الاموال من والى الدولة المعنية ويسمى بالميزان الرأسمالي او الحساب الراسمالي . </a:t>
            </a:r>
          </a:p>
          <a:p>
            <a:pPr marL="0" indent="0" algn="just" rtl="1">
              <a:buNone/>
            </a:pPr>
            <a:endParaRPr lang="ar-IQ" dirty="0"/>
          </a:p>
          <a:p>
            <a:pPr marL="0" indent="0" algn="just" rtl="1">
              <a:buNone/>
            </a:pPr>
            <a:r>
              <a:rPr lang="ar-IQ" dirty="0" smtClean="0"/>
              <a:t>كما ويتضمن ميزان المدفوعات حركة الاشخاص من والى الدولة المعنية . </a:t>
            </a:r>
            <a:endParaRPr lang="en-US" dirty="0"/>
          </a:p>
        </p:txBody>
      </p:sp>
    </p:spTree>
    <p:extLst>
      <p:ext uri="{BB962C8B-B14F-4D97-AF65-F5344CB8AC3E}">
        <p14:creationId xmlns:p14="http://schemas.microsoft.com/office/powerpoint/2010/main" val="3924906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rtl="1"/>
            <a:r>
              <a:rPr lang="ar-IQ" sz="3600" b="1" dirty="0" smtClean="0">
                <a:solidFill>
                  <a:srgbClr val="FF0000"/>
                </a:solidFill>
              </a:rPr>
              <a:t>سؤال / متى يطلق على المعاملات التجارية بالتجارة المنظورة ومتى يطلق عليها بالتجارة غير المنظورة ؟</a:t>
            </a:r>
            <a:r>
              <a:rPr lang="ar-IQ" dirty="0" smtClean="0"/>
              <a:t> </a:t>
            </a:r>
            <a:endParaRPr lang="en-US" dirty="0"/>
          </a:p>
        </p:txBody>
      </p:sp>
      <p:sp>
        <p:nvSpPr>
          <p:cNvPr id="3" name="Content Placeholder 2"/>
          <p:cNvSpPr>
            <a:spLocks noGrp="1"/>
          </p:cNvSpPr>
          <p:nvPr>
            <p:ph idx="1"/>
          </p:nvPr>
        </p:nvSpPr>
        <p:spPr/>
        <p:txBody>
          <a:bodyPr/>
          <a:lstStyle/>
          <a:p>
            <a:pPr marL="0" indent="0" algn="just" rtl="1">
              <a:buNone/>
            </a:pPr>
            <a:r>
              <a:rPr lang="ar-IQ" dirty="0" smtClean="0"/>
              <a:t>يطلق على المعاملات التجارية بالتجارة المنظورة عندما تتصل بحركة السلع لانها تتعلق باشياء ملموسة اي مادية , ويطلق عليها بالتجارة غير المنظورة عندما تكون غير ملموسة وغير مادية وذلك عندما يتعلق موضوع التجارة بالخدمات واجمالي العمليات المنظورة وغير المنظورة يطلق عليها بالميزان التجاري . </a:t>
            </a:r>
            <a:endParaRPr lang="en-US" dirty="0"/>
          </a:p>
        </p:txBody>
      </p:sp>
    </p:spTree>
    <p:extLst>
      <p:ext uri="{BB962C8B-B14F-4D97-AF65-F5344CB8AC3E}">
        <p14:creationId xmlns:p14="http://schemas.microsoft.com/office/powerpoint/2010/main" val="11712834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rtl="1"/>
            <a:r>
              <a:rPr lang="ar-IQ" sz="3200" b="1" dirty="0" smtClean="0">
                <a:solidFill>
                  <a:srgbClr val="FF0000"/>
                </a:solidFill>
              </a:rPr>
              <a:t>سؤال / متى يحصل فائض او عجز في الميزان التجاري ؟ </a:t>
            </a:r>
            <a:endParaRPr lang="en-US" sz="3200" b="1" dirty="0">
              <a:solidFill>
                <a:srgbClr val="FF0000"/>
              </a:solidFill>
            </a:endParaRPr>
          </a:p>
        </p:txBody>
      </p:sp>
      <p:sp>
        <p:nvSpPr>
          <p:cNvPr id="3" name="Content Placeholder 2"/>
          <p:cNvSpPr>
            <a:spLocks noGrp="1"/>
          </p:cNvSpPr>
          <p:nvPr>
            <p:ph idx="1"/>
          </p:nvPr>
        </p:nvSpPr>
        <p:spPr/>
        <p:txBody>
          <a:bodyPr>
            <a:normAutofit fontScale="92500" lnSpcReduction="10000"/>
          </a:bodyPr>
          <a:lstStyle/>
          <a:p>
            <a:pPr marL="0" indent="0" algn="just" rtl="1">
              <a:buNone/>
            </a:pPr>
            <a:r>
              <a:rPr lang="ar-IQ" dirty="0" smtClean="0"/>
              <a:t>يحصل فائض في الميزان التجاري عندما عندما تزيد صادرات الدولة المنظورة وغير المنظورة على واردات الدولة المنظورة وغير المنظورة من العالم الخارجي . </a:t>
            </a:r>
          </a:p>
          <a:p>
            <a:pPr marL="0" indent="0" algn="just" rtl="1">
              <a:buNone/>
            </a:pPr>
            <a:r>
              <a:rPr lang="ar-IQ" dirty="0" smtClean="0"/>
              <a:t>ويحصل العجز عندما تزيد واردات الدولة المنظورة وغير المنظورة على صادراتها المنظورة وغير المنظورة . </a:t>
            </a:r>
          </a:p>
          <a:p>
            <a:pPr marL="0" indent="0" algn="just" rtl="1">
              <a:buNone/>
            </a:pPr>
            <a:r>
              <a:rPr lang="ar-IQ" dirty="0" smtClean="0"/>
              <a:t>اي يحصل الفائض عندما تكون صادرات الدولة اكثر من وارداتها وبالعكس يحصل العجز عندما تكون واردات الدولة اكثر من صادراتها . </a:t>
            </a:r>
          </a:p>
          <a:p>
            <a:pPr marL="0" indent="0" algn="just" rtl="1">
              <a:buNone/>
            </a:pPr>
            <a:r>
              <a:rPr lang="ar-IQ" dirty="0" smtClean="0"/>
              <a:t>وتحاول الدول تحقيق فائض في الميزان التجاري او على الاقل تحقيق حالة التوازن بين الاستيراد والتصدير . </a:t>
            </a:r>
            <a:endParaRPr lang="en-US" dirty="0"/>
          </a:p>
        </p:txBody>
      </p:sp>
    </p:spTree>
    <p:extLst>
      <p:ext uri="{BB962C8B-B14F-4D97-AF65-F5344CB8AC3E}">
        <p14:creationId xmlns:p14="http://schemas.microsoft.com/office/powerpoint/2010/main" val="6929620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a:bodyPr>
          <a:lstStyle/>
          <a:p>
            <a:pPr rtl="1"/>
            <a:r>
              <a:rPr lang="ar-IQ" sz="2400" b="1" dirty="0" smtClean="0">
                <a:solidFill>
                  <a:srgbClr val="FF0000"/>
                </a:solidFill>
              </a:rPr>
              <a:t>سؤال / لماذا يعتبر الميزان التجاري الجزء الاساسي من ميزان المدفوعات ؟ </a:t>
            </a:r>
            <a:endParaRPr lang="en-US" sz="2400" b="1" dirty="0">
              <a:solidFill>
                <a:srgbClr val="FF0000"/>
              </a:solidFill>
            </a:endParaRPr>
          </a:p>
        </p:txBody>
      </p:sp>
      <p:sp>
        <p:nvSpPr>
          <p:cNvPr id="3" name="Content Placeholder 2"/>
          <p:cNvSpPr>
            <a:spLocks noGrp="1"/>
          </p:cNvSpPr>
          <p:nvPr>
            <p:ph idx="1"/>
          </p:nvPr>
        </p:nvSpPr>
        <p:spPr>
          <a:xfrm>
            <a:off x="457200" y="1066800"/>
            <a:ext cx="8229600" cy="5059363"/>
          </a:xfrm>
        </p:spPr>
        <p:txBody>
          <a:bodyPr/>
          <a:lstStyle/>
          <a:p>
            <a:pPr marL="0" indent="0" algn="just" rtl="1">
              <a:buNone/>
            </a:pPr>
            <a:r>
              <a:rPr lang="ar-IQ" dirty="0" smtClean="0"/>
              <a:t>يعد الميزان التجاري الجزء الاساس من ميزان المدفوعات لانه يعكس ويوضح النشاط الانتاجي وهيكل الانتاج في الدولة المعنية , اذ عندما تعجز الدولة عن النشاط الانتاجي بسبب ضعف درجة التنوع وضعف القدرة الانتاجية وضعف درجة مرونة الجهاز الانتاجي عن تلبية احتياجات الاقتصاد , تلجأ هذه الدولة الى التوسع في </a:t>
            </a:r>
            <a:r>
              <a:rPr lang="ar-IQ" dirty="0" smtClean="0">
                <a:solidFill>
                  <a:srgbClr val="FF0000"/>
                </a:solidFill>
              </a:rPr>
              <a:t>الاستيراد </a:t>
            </a:r>
            <a:r>
              <a:rPr lang="ar-IQ" dirty="0" smtClean="0"/>
              <a:t>لسد هذه الاحتياجات , لان عدم التوسع في النشاط الانتاجي وضعفه وعدم تنوعه لا يتيح للدولة القدرة على توفير فائض في الانتاج لغرض التصدير وبالتالي يحصل عجز في الميزان التجاري وبالتالي تزداد الاستيرادات على الصادرات . </a:t>
            </a:r>
            <a:endParaRPr lang="en-US" dirty="0"/>
          </a:p>
        </p:txBody>
      </p:sp>
    </p:spTree>
    <p:extLst>
      <p:ext uri="{BB962C8B-B14F-4D97-AF65-F5344CB8AC3E}">
        <p14:creationId xmlns:p14="http://schemas.microsoft.com/office/powerpoint/2010/main" val="192411870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rtl="1"/>
            <a:r>
              <a:rPr lang="ar-IQ" sz="2800" b="1" dirty="0" smtClean="0">
                <a:solidFill>
                  <a:srgbClr val="FF0000"/>
                </a:solidFill>
              </a:rPr>
              <a:t>سؤال / لماذا تزداد حدة عجز الميزان التجاري في الدول النامية ؟ </a:t>
            </a:r>
            <a:endParaRPr lang="en-US" sz="2800" b="1" dirty="0">
              <a:solidFill>
                <a:srgbClr val="FF0000"/>
              </a:solidFill>
            </a:endParaRPr>
          </a:p>
        </p:txBody>
      </p:sp>
      <p:sp>
        <p:nvSpPr>
          <p:cNvPr id="3" name="Content Placeholder 2"/>
          <p:cNvSpPr>
            <a:spLocks noGrp="1"/>
          </p:cNvSpPr>
          <p:nvPr>
            <p:ph idx="1"/>
          </p:nvPr>
        </p:nvSpPr>
        <p:spPr>
          <a:xfrm>
            <a:off x="457200" y="1295400"/>
            <a:ext cx="8229600" cy="4830763"/>
          </a:xfrm>
        </p:spPr>
        <p:txBody>
          <a:bodyPr>
            <a:normAutofit fontScale="92500" lnSpcReduction="10000"/>
          </a:bodyPr>
          <a:lstStyle/>
          <a:p>
            <a:pPr marL="0" indent="0" algn="just" rtl="1">
              <a:buNone/>
            </a:pPr>
            <a:r>
              <a:rPr lang="ar-IQ" dirty="0" smtClean="0"/>
              <a:t>تزداد حدة عجز الميزان التجاري في الدول النامية للاسباب الاتية : </a:t>
            </a:r>
          </a:p>
          <a:p>
            <a:pPr marL="0" indent="0" algn="just" rtl="1">
              <a:buNone/>
            </a:pPr>
            <a:r>
              <a:rPr lang="ar-IQ" dirty="0" smtClean="0"/>
              <a:t>1- ازدياد حاجة الدول النامية الى استيراد السلع الرأسمالية اللازمة لاقامة المشروعات الانتاجية . </a:t>
            </a:r>
          </a:p>
          <a:p>
            <a:pPr marL="0" indent="0" algn="just" rtl="1">
              <a:buNone/>
            </a:pPr>
            <a:r>
              <a:rPr lang="ar-IQ" dirty="0" smtClean="0"/>
              <a:t>2- ضعف قدرة الدول النامية على الانتاج بسبب عدم مرونة جهازها الانتاجي . </a:t>
            </a:r>
          </a:p>
          <a:p>
            <a:pPr marL="0" indent="0" algn="just" rtl="1">
              <a:buNone/>
            </a:pPr>
            <a:r>
              <a:rPr lang="ar-IQ" dirty="0" smtClean="0"/>
              <a:t>3- الحاجة للسلع الوسيطة التي يتم بواسطتها تشغيل هذه المشروعات . </a:t>
            </a:r>
          </a:p>
          <a:p>
            <a:pPr marL="0" indent="0" algn="just" rtl="1">
              <a:buNone/>
            </a:pPr>
            <a:r>
              <a:rPr lang="ar-IQ" dirty="0" smtClean="0"/>
              <a:t>4- الحاجة الى السلع الاستهلاكية التي يعجز اقتصاد الدول النامية عن توفيرها , وخاصة في ظل زيادة معدل النمو السكاني ونمو الطلب . </a:t>
            </a:r>
          </a:p>
        </p:txBody>
      </p:sp>
    </p:spTree>
    <p:extLst>
      <p:ext uri="{BB962C8B-B14F-4D97-AF65-F5344CB8AC3E}">
        <p14:creationId xmlns:p14="http://schemas.microsoft.com/office/powerpoint/2010/main" val="296372411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lgn="just" rtl="1">
              <a:buNone/>
            </a:pPr>
            <a:r>
              <a:rPr lang="ar-IQ" dirty="0" smtClean="0"/>
              <a:t>وفي الغالب فان الفائض او العجز في الميزان التجاري يمكن ان يتغير من حال الى حال اخر بسبب حركة رؤوس الاموال والاشخاص من دولة الى دولة اخرى . </a:t>
            </a:r>
            <a:endParaRPr lang="en-US" dirty="0"/>
          </a:p>
        </p:txBody>
      </p:sp>
    </p:spTree>
    <p:extLst>
      <p:ext uri="{BB962C8B-B14F-4D97-AF65-F5344CB8AC3E}">
        <p14:creationId xmlns:p14="http://schemas.microsoft.com/office/powerpoint/2010/main" val="24992898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06362"/>
          </a:xfrm>
        </p:spPr>
        <p:txBody>
          <a:bodyPr>
            <a:normAutofit fontScale="90000"/>
          </a:bodyPr>
          <a:lstStyle/>
          <a:p>
            <a:endParaRPr lang="en-US" dirty="0"/>
          </a:p>
        </p:txBody>
      </p:sp>
      <p:sp>
        <p:nvSpPr>
          <p:cNvPr id="3" name="Content Placeholder 2"/>
          <p:cNvSpPr>
            <a:spLocks noGrp="1"/>
          </p:cNvSpPr>
          <p:nvPr>
            <p:ph idx="1"/>
          </p:nvPr>
        </p:nvSpPr>
        <p:spPr>
          <a:xfrm>
            <a:off x="457200" y="685800"/>
            <a:ext cx="8229600" cy="5440363"/>
          </a:xfrm>
        </p:spPr>
        <p:txBody>
          <a:bodyPr>
            <a:normAutofit lnSpcReduction="10000"/>
          </a:bodyPr>
          <a:lstStyle/>
          <a:p>
            <a:pPr marL="0" indent="0" algn="r" rtl="1">
              <a:buNone/>
            </a:pPr>
            <a:r>
              <a:rPr lang="ar-IQ" dirty="0" smtClean="0"/>
              <a:t>وعليه فان ميزان المدفوعات يمكن اعطائه تعاريف متعددة مثلا </a:t>
            </a:r>
          </a:p>
          <a:p>
            <a:pPr marL="0" indent="0" algn="just" rtl="1">
              <a:buNone/>
            </a:pPr>
            <a:r>
              <a:rPr lang="ar-IQ" dirty="0" smtClean="0"/>
              <a:t>(( هو حساب تسجل فيه بصورة منتظمة كافة العمليات الاقتصادية التي تجري بين المقيمين في بلد ما , والمقيمين في الخارج خلال فترة زمنية معينة عادة ماتكون سنة )) </a:t>
            </a:r>
          </a:p>
          <a:p>
            <a:pPr marL="0" indent="0" algn="just" rtl="1">
              <a:buNone/>
            </a:pPr>
            <a:r>
              <a:rPr lang="ar-IQ" dirty="0" smtClean="0"/>
              <a:t>او </a:t>
            </a:r>
          </a:p>
          <a:p>
            <a:pPr marL="0" indent="0" algn="just" rtl="1">
              <a:buNone/>
            </a:pPr>
            <a:r>
              <a:rPr lang="ar-IQ" dirty="0" smtClean="0"/>
              <a:t>(( سجل تقيد فيه بصورة منتظمة مختلف الصفقات التي تجري في بلد ما والخارج خلال فترة زمنية معينة عادة ماتكون سنة )) </a:t>
            </a:r>
          </a:p>
          <a:p>
            <a:pPr marL="0" indent="0" algn="just" rtl="1">
              <a:buNone/>
            </a:pPr>
            <a:r>
              <a:rPr lang="ar-IQ" dirty="0" smtClean="0"/>
              <a:t>او </a:t>
            </a:r>
          </a:p>
          <a:p>
            <a:pPr marL="0" indent="0" algn="just" rtl="1">
              <a:buNone/>
            </a:pPr>
            <a:r>
              <a:rPr lang="ar-IQ" dirty="0" smtClean="0"/>
              <a:t>عرفه صندوق النقد الدولي بانه (( مجموعة من الحسابات تتم ضمن فترة زمنية محددة بتسجيل نظامي )) </a:t>
            </a:r>
            <a:endParaRPr lang="en-US" dirty="0"/>
          </a:p>
        </p:txBody>
      </p:sp>
    </p:spTree>
    <p:extLst>
      <p:ext uri="{BB962C8B-B14F-4D97-AF65-F5344CB8AC3E}">
        <p14:creationId xmlns:p14="http://schemas.microsoft.com/office/powerpoint/2010/main" val="177606761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77</TotalTime>
  <Words>1061</Words>
  <Application>Microsoft Office PowerPoint</Application>
  <PresentationFormat>On-screen Show (4:3)</PresentationFormat>
  <Paragraphs>53</Paragraphs>
  <Slides>16</Slides>
  <Notes>0</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Office Theme</vt:lpstr>
      <vt:lpstr>ميزان المدفوعات والتمويل الدولي </vt:lpstr>
      <vt:lpstr>ماهية ميزان المدفوعات </vt:lpstr>
      <vt:lpstr>سؤال / ماهي المعاملات التي يتم تسجيلها في ميزان المدفوعات ؟ </vt:lpstr>
      <vt:lpstr>سؤال / متى يطلق على المعاملات التجارية بالتجارة المنظورة ومتى يطلق عليها بالتجارة غير المنظورة ؟ </vt:lpstr>
      <vt:lpstr>سؤال / متى يحصل فائض او عجز في الميزان التجاري ؟ </vt:lpstr>
      <vt:lpstr>سؤال / لماذا يعتبر الميزان التجاري الجزء الاساسي من ميزان المدفوعات ؟ </vt:lpstr>
      <vt:lpstr>سؤال / لماذا تزداد حدة عجز الميزان التجاري في الدول النامية ؟ </vt:lpstr>
      <vt:lpstr>PowerPoint Presentation</vt:lpstr>
      <vt:lpstr>PowerPoint Presentation</vt:lpstr>
      <vt:lpstr>سؤال / ماهي الفقرات التي يتم تسجيلها نظاميا في ميزان المدفوعات ؟ </vt:lpstr>
      <vt:lpstr>مضامين ميزان المدفوعات </vt:lpstr>
      <vt:lpstr>PowerPoint Presentation</vt:lpstr>
      <vt:lpstr>PowerPoint Presentation</vt:lpstr>
      <vt:lpstr>PowerPoint Presentation</vt:lpstr>
      <vt:lpstr>سؤال / كيف يتم تسجيل العمليات المحاسبية في ميزان الخدمات ؟ </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ميزان المدفوعات والتمويل الدولي</dc:title>
  <dc:creator>Asst.Prof.Dr.Ahmed</dc:creator>
  <cp:lastModifiedBy>Asst.Prof.Dr.Ahmed</cp:lastModifiedBy>
  <cp:revision>8</cp:revision>
  <dcterms:created xsi:type="dcterms:W3CDTF">2022-05-02T10:33:07Z</dcterms:created>
  <dcterms:modified xsi:type="dcterms:W3CDTF">2022-05-07T07:04:46Z</dcterms:modified>
</cp:coreProperties>
</file>