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57" r:id="rId6"/>
    <p:sldId id="258" r:id="rId7"/>
    <p:sldId id="259" r:id="rId8"/>
    <p:sldId id="2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96"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50A764-3A49-44F2-A265-6C7FED290F6A}" type="datetimeFigureOut">
              <a:rPr lang="en-US" smtClean="0"/>
              <a:t>4/18/2022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F4459-BA2D-4B52-A894-49B592A03721}" type="slidenum">
              <a:rPr lang="en-US" smtClean="0"/>
              <a:t>‹#›</a:t>
            </a:fld>
            <a:endParaRPr lang="en-US"/>
          </a:p>
        </p:txBody>
      </p:sp>
    </p:spTree>
    <p:extLst>
      <p:ext uri="{BB962C8B-B14F-4D97-AF65-F5344CB8AC3E}">
        <p14:creationId xmlns:p14="http://schemas.microsoft.com/office/powerpoint/2010/main" val="2735992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50A764-3A49-44F2-A265-6C7FED290F6A}" type="datetimeFigureOut">
              <a:rPr lang="en-US" smtClean="0"/>
              <a:t>4/18/2022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F4459-BA2D-4B52-A894-49B592A03721}" type="slidenum">
              <a:rPr lang="en-US" smtClean="0"/>
              <a:t>‹#›</a:t>
            </a:fld>
            <a:endParaRPr lang="en-US"/>
          </a:p>
        </p:txBody>
      </p:sp>
    </p:spTree>
    <p:extLst>
      <p:ext uri="{BB962C8B-B14F-4D97-AF65-F5344CB8AC3E}">
        <p14:creationId xmlns:p14="http://schemas.microsoft.com/office/powerpoint/2010/main" val="1990370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50A764-3A49-44F2-A265-6C7FED290F6A}" type="datetimeFigureOut">
              <a:rPr lang="en-US" smtClean="0"/>
              <a:t>4/18/2022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F4459-BA2D-4B52-A894-49B592A03721}" type="slidenum">
              <a:rPr lang="en-US" smtClean="0"/>
              <a:t>‹#›</a:t>
            </a:fld>
            <a:endParaRPr lang="en-US"/>
          </a:p>
        </p:txBody>
      </p:sp>
    </p:spTree>
    <p:extLst>
      <p:ext uri="{BB962C8B-B14F-4D97-AF65-F5344CB8AC3E}">
        <p14:creationId xmlns:p14="http://schemas.microsoft.com/office/powerpoint/2010/main" val="93684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50A764-3A49-44F2-A265-6C7FED290F6A}" type="datetimeFigureOut">
              <a:rPr lang="en-US" smtClean="0"/>
              <a:t>4/18/2022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F4459-BA2D-4B52-A894-49B592A03721}" type="slidenum">
              <a:rPr lang="en-US" smtClean="0"/>
              <a:t>‹#›</a:t>
            </a:fld>
            <a:endParaRPr lang="en-US"/>
          </a:p>
        </p:txBody>
      </p:sp>
    </p:spTree>
    <p:extLst>
      <p:ext uri="{BB962C8B-B14F-4D97-AF65-F5344CB8AC3E}">
        <p14:creationId xmlns:p14="http://schemas.microsoft.com/office/powerpoint/2010/main" val="3985982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0A764-3A49-44F2-A265-6C7FED290F6A}" type="datetimeFigureOut">
              <a:rPr lang="en-US" smtClean="0"/>
              <a:t>4/18/2022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F4459-BA2D-4B52-A894-49B592A03721}" type="slidenum">
              <a:rPr lang="en-US" smtClean="0"/>
              <a:t>‹#›</a:t>
            </a:fld>
            <a:endParaRPr lang="en-US"/>
          </a:p>
        </p:txBody>
      </p:sp>
    </p:spTree>
    <p:extLst>
      <p:ext uri="{BB962C8B-B14F-4D97-AF65-F5344CB8AC3E}">
        <p14:creationId xmlns:p14="http://schemas.microsoft.com/office/powerpoint/2010/main" val="920372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50A764-3A49-44F2-A265-6C7FED290F6A}" type="datetimeFigureOut">
              <a:rPr lang="en-US" smtClean="0"/>
              <a:t>4/18/2022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2F4459-BA2D-4B52-A894-49B592A03721}" type="slidenum">
              <a:rPr lang="en-US" smtClean="0"/>
              <a:t>‹#›</a:t>
            </a:fld>
            <a:endParaRPr lang="en-US"/>
          </a:p>
        </p:txBody>
      </p:sp>
    </p:spTree>
    <p:extLst>
      <p:ext uri="{BB962C8B-B14F-4D97-AF65-F5344CB8AC3E}">
        <p14:creationId xmlns:p14="http://schemas.microsoft.com/office/powerpoint/2010/main" val="3490194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50A764-3A49-44F2-A265-6C7FED290F6A}" type="datetimeFigureOut">
              <a:rPr lang="en-US" smtClean="0"/>
              <a:t>4/18/2022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2F4459-BA2D-4B52-A894-49B592A03721}" type="slidenum">
              <a:rPr lang="en-US" smtClean="0"/>
              <a:t>‹#›</a:t>
            </a:fld>
            <a:endParaRPr lang="en-US"/>
          </a:p>
        </p:txBody>
      </p:sp>
    </p:spTree>
    <p:extLst>
      <p:ext uri="{BB962C8B-B14F-4D97-AF65-F5344CB8AC3E}">
        <p14:creationId xmlns:p14="http://schemas.microsoft.com/office/powerpoint/2010/main" val="3942378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50A764-3A49-44F2-A265-6C7FED290F6A}" type="datetimeFigureOut">
              <a:rPr lang="en-US" smtClean="0"/>
              <a:t>4/18/2022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2F4459-BA2D-4B52-A894-49B592A03721}" type="slidenum">
              <a:rPr lang="en-US" smtClean="0"/>
              <a:t>‹#›</a:t>
            </a:fld>
            <a:endParaRPr lang="en-US"/>
          </a:p>
        </p:txBody>
      </p:sp>
    </p:spTree>
    <p:extLst>
      <p:ext uri="{BB962C8B-B14F-4D97-AF65-F5344CB8AC3E}">
        <p14:creationId xmlns:p14="http://schemas.microsoft.com/office/powerpoint/2010/main" val="1746637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0A764-3A49-44F2-A265-6C7FED290F6A}" type="datetimeFigureOut">
              <a:rPr lang="en-US" smtClean="0"/>
              <a:t>4/18/2022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2F4459-BA2D-4B52-A894-49B592A03721}" type="slidenum">
              <a:rPr lang="en-US" smtClean="0"/>
              <a:t>‹#›</a:t>
            </a:fld>
            <a:endParaRPr lang="en-US"/>
          </a:p>
        </p:txBody>
      </p:sp>
    </p:spTree>
    <p:extLst>
      <p:ext uri="{BB962C8B-B14F-4D97-AF65-F5344CB8AC3E}">
        <p14:creationId xmlns:p14="http://schemas.microsoft.com/office/powerpoint/2010/main" val="2882472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0A764-3A49-44F2-A265-6C7FED290F6A}" type="datetimeFigureOut">
              <a:rPr lang="en-US" smtClean="0"/>
              <a:t>4/18/2022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2F4459-BA2D-4B52-A894-49B592A03721}" type="slidenum">
              <a:rPr lang="en-US" smtClean="0"/>
              <a:t>‹#›</a:t>
            </a:fld>
            <a:endParaRPr lang="en-US"/>
          </a:p>
        </p:txBody>
      </p:sp>
    </p:spTree>
    <p:extLst>
      <p:ext uri="{BB962C8B-B14F-4D97-AF65-F5344CB8AC3E}">
        <p14:creationId xmlns:p14="http://schemas.microsoft.com/office/powerpoint/2010/main" val="2229677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0A764-3A49-44F2-A265-6C7FED290F6A}" type="datetimeFigureOut">
              <a:rPr lang="en-US" smtClean="0"/>
              <a:t>4/18/2022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2F4459-BA2D-4B52-A894-49B592A03721}" type="slidenum">
              <a:rPr lang="en-US" smtClean="0"/>
              <a:t>‹#›</a:t>
            </a:fld>
            <a:endParaRPr lang="en-US"/>
          </a:p>
        </p:txBody>
      </p:sp>
    </p:spTree>
    <p:extLst>
      <p:ext uri="{BB962C8B-B14F-4D97-AF65-F5344CB8AC3E}">
        <p14:creationId xmlns:p14="http://schemas.microsoft.com/office/powerpoint/2010/main" val="360860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50A764-3A49-44F2-A265-6C7FED290F6A}" type="datetimeFigureOut">
              <a:rPr lang="en-US" smtClean="0"/>
              <a:t>4/18/2022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2F4459-BA2D-4B52-A894-49B592A03721}" type="slidenum">
              <a:rPr lang="en-US" smtClean="0"/>
              <a:t>‹#›</a:t>
            </a:fld>
            <a:endParaRPr lang="en-US"/>
          </a:p>
        </p:txBody>
      </p:sp>
    </p:spTree>
    <p:extLst>
      <p:ext uri="{BB962C8B-B14F-4D97-AF65-F5344CB8AC3E}">
        <p14:creationId xmlns:p14="http://schemas.microsoft.com/office/powerpoint/2010/main" val="1247705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1470025"/>
          </a:xfrm>
        </p:spPr>
        <p:txBody>
          <a:bodyPr/>
          <a:lstStyle/>
          <a:p>
            <a:r>
              <a:rPr lang="ar-IQ" dirty="0" smtClean="0"/>
              <a:t>اسواق الصرف الاجنبي </a:t>
            </a:r>
            <a:endParaRPr lang="en-US" dirty="0"/>
          </a:p>
        </p:txBody>
      </p:sp>
      <p:sp>
        <p:nvSpPr>
          <p:cNvPr id="3" name="Subtitle 2"/>
          <p:cNvSpPr>
            <a:spLocks noGrp="1"/>
          </p:cNvSpPr>
          <p:nvPr>
            <p:ph type="subTitle" idx="1"/>
          </p:nvPr>
        </p:nvSpPr>
        <p:spPr>
          <a:xfrm>
            <a:off x="1371600" y="2895600"/>
            <a:ext cx="6400800" cy="2743200"/>
          </a:xfrm>
        </p:spPr>
        <p:txBody>
          <a:bodyPr/>
          <a:lstStyle/>
          <a:p>
            <a:r>
              <a:rPr lang="ar-IQ" b="1" dirty="0" smtClean="0">
                <a:solidFill>
                  <a:schemeClr val="tx1"/>
                </a:solidFill>
              </a:rPr>
              <a:t>اعداد </a:t>
            </a:r>
          </a:p>
          <a:p>
            <a:r>
              <a:rPr lang="ar-IQ" b="1" dirty="0" smtClean="0">
                <a:solidFill>
                  <a:schemeClr val="tx1"/>
                </a:solidFill>
              </a:rPr>
              <a:t>الاستاذ المساعد </a:t>
            </a:r>
          </a:p>
          <a:p>
            <a:r>
              <a:rPr lang="ar-IQ" b="1" dirty="0" smtClean="0">
                <a:solidFill>
                  <a:schemeClr val="tx1"/>
                </a:solidFill>
              </a:rPr>
              <a:t>الدكتور احــــمد الحـــسيني </a:t>
            </a:r>
            <a:endParaRPr lang="en-US" b="1" dirty="0">
              <a:solidFill>
                <a:schemeClr val="tx1"/>
              </a:solidFill>
            </a:endParaRPr>
          </a:p>
        </p:txBody>
      </p:sp>
    </p:spTree>
    <p:extLst>
      <p:ext uri="{BB962C8B-B14F-4D97-AF65-F5344CB8AC3E}">
        <p14:creationId xmlns:p14="http://schemas.microsoft.com/office/powerpoint/2010/main" val="36226290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rtl="1">
              <a:buNone/>
            </a:pPr>
            <a:r>
              <a:rPr lang="ar-IQ" dirty="0" smtClean="0"/>
              <a:t>تطرقنا في المحاضرة السابقة الى سعر الصرف وعرفناه بانه (( </a:t>
            </a:r>
            <a:r>
              <a:rPr lang="ar-IQ" dirty="0" smtClean="0">
                <a:solidFill>
                  <a:srgbClr val="FF0000"/>
                </a:solidFill>
              </a:rPr>
              <a:t>السعر الذي يتم بموجبه تحويل او استبدال العملة المحلية بعملات اجنبية </a:t>
            </a:r>
            <a:r>
              <a:rPr lang="ar-IQ" smtClean="0"/>
              <a:t>)) , ومن خلال التعرف على اليات سعر الصرف تمكنا من معرفة ان هناك علاقة وطيدة بين سعر الصرف والتمويل الدولي وذلك من خلال علاقة سعر الصرف بميزان المدفوعات بجانبيه الدائن والذي يمثل جانب الطلب على النقد الاجنبي والمدين والذي يمثل جانب عرض النقد الاجنبي . </a:t>
            </a:r>
            <a:endParaRPr lang="en-US" dirty="0"/>
          </a:p>
        </p:txBody>
      </p:sp>
    </p:spTree>
    <p:extLst>
      <p:ext uri="{BB962C8B-B14F-4D97-AF65-F5344CB8AC3E}">
        <p14:creationId xmlns:p14="http://schemas.microsoft.com/office/powerpoint/2010/main" val="3984146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rtl="1">
              <a:buNone/>
            </a:pPr>
            <a:r>
              <a:rPr lang="ar-IQ" dirty="0" smtClean="0"/>
              <a:t>كما عرفنا بان هناك علاقة عكسية بين سعر الصرف الاجنبي والكمية المطلوبة من العملة الاجنبية , اذ ان زيادة الكميات المطلوبة من العملة الاجنبية تقود الى زيادة سعر الصرف الاجنبي تجاه العملة المحلية , بمعنة ان سعر صرف العملة المحلية ينخفض تجاه العملة الاجنبية وتكون  المحصلة النهائية هي انخفاض سعر الصرف </a:t>
            </a:r>
            <a:endParaRPr lang="en-US" dirty="0"/>
          </a:p>
        </p:txBody>
      </p:sp>
    </p:spTree>
    <p:extLst>
      <p:ext uri="{BB962C8B-B14F-4D97-AF65-F5344CB8AC3E}">
        <p14:creationId xmlns:p14="http://schemas.microsoft.com/office/powerpoint/2010/main" val="8976967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lgn="ctr" rtl="1">
              <a:buNone/>
            </a:pPr>
            <a:r>
              <a:rPr lang="ar-IQ" dirty="0" smtClean="0"/>
              <a:t>                                                      سعر الصرف </a:t>
            </a:r>
          </a:p>
          <a:p>
            <a:pPr marL="0" indent="0" algn="ctr" rtl="1">
              <a:buNone/>
            </a:pPr>
            <a:r>
              <a:rPr lang="ar-IQ" dirty="0"/>
              <a:t>ع</a:t>
            </a:r>
            <a:r>
              <a:rPr lang="ar-IQ" dirty="0" smtClean="0"/>
              <a:t>                                 ط</a:t>
            </a:r>
          </a:p>
          <a:p>
            <a:pPr marL="0" indent="0" algn="r" rtl="1">
              <a:buNone/>
            </a:pPr>
            <a:endParaRPr lang="ar-IQ" dirty="0" smtClean="0"/>
          </a:p>
          <a:p>
            <a:pPr marL="0" indent="0" algn="r" rtl="1">
              <a:buNone/>
            </a:pPr>
            <a:r>
              <a:rPr lang="ar-IQ" dirty="0"/>
              <a:t> </a:t>
            </a:r>
            <a:r>
              <a:rPr lang="ar-IQ" dirty="0" smtClean="0"/>
              <a:t>               س</a:t>
            </a:r>
          </a:p>
          <a:p>
            <a:pPr marL="0" indent="0" algn="r" rtl="1">
              <a:buNone/>
            </a:pPr>
            <a:endParaRPr lang="ar-IQ" dirty="0"/>
          </a:p>
          <a:p>
            <a:pPr marL="0" indent="0" algn="r" rtl="1">
              <a:buNone/>
            </a:pPr>
            <a:endParaRPr lang="ar-IQ" dirty="0" smtClean="0"/>
          </a:p>
          <a:p>
            <a:pPr marL="0" indent="0" algn="r" rtl="1">
              <a:buNone/>
            </a:pPr>
            <a:r>
              <a:rPr lang="ar-IQ" dirty="0" smtClean="0"/>
              <a:t>الكمية المطلوبة والمعروضة من العملة الاجنبية </a:t>
            </a:r>
            <a:endParaRPr lang="ar-IQ" dirty="0"/>
          </a:p>
        </p:txBody>
      </p:sp>
      <p:cxnSp>
        <p:nvCxnSpPr>
          <p:cNvPr id="5" name="Straight Connector 4"/>
          <p:cNvCxnSpPr/>
          <p:nvPr/>
        </p:nvCxnSpPr>
        <p:spPr>
          <a:xfrm>
            <a:off x="2133600" y="2133600"/>
            <a:ext cx="0" cy="2819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133600" y="4953000"/>
            <a:ext cx="4953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438400" y="2438400"/>
            <a:ext cx="3200400" cy="20574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2438400" y="2438400"/>
            <a:ext cx="3429000" cy="1905000"/>
          </a:xfrm>
          <a:prstGeom prst="line">
            <a:avLst/>
          </a:prstGeom>
        </p:spPr>
        <p:style>
          <a:lnRef idx="2">
            <a:schemeClr val="accent2"/>
          </a:lnRef>
          <a:fillRef idx="0">
            <a:schemeClr val="accent2"/>
          </a:fillRef>
          <a:effectRef idx="1">
            <a:schemeClr val="accent2"/>
          </a:effectRef>
          <a:fontRef idx="minor">
            <a:schemeClr val="tx1"/>
          </a:fontRef>
        </p:style>
      </p:cxnSp>
      <p:cxnSp>
        <p:nvCxnSpPr>
          <p:cNvPr id="13" name="Straight Connector 12"/>
          <p:cNvCxnSpPr/>
          <p:nvPr/>
        </p:nvCxnSpPr>
        <p:spPr>
          <a:xfrm flipH="1">
            <a:off x="2133600" y="3467100"/>
            <a:ext cx="1905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038600" y="3467100"/>
            <a:ext cx="0" cy="1485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133600" y="2667000"/>
            <a:ext cx="3352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486400" y="2667000"/>
            <a:ext cx="0" cy="228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819400" y="2667000"/>
            <a:ext cx="0" cy="228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038600" y="3467100"/>
            <a:ext cx="2438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06344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انواع اسواق الصرف الاجنبي </a:t>
            </a:r>
            <a:endParaRPr lang="en-US" dirty="0"/>
          </a:p>
        </p:txBody>
      </p:sp>
      <p:sp>
        <p:nvSpPr>
          <p:cNvPr id="3" name="Content Placeholder 2"/>
          <p:cNvSpPr>
            <a:spLocks noGrp="1"/>
          </p:cNvSpPr>
          <p:nvPr>
            <p:ph idx="1"/>
          </p:nvPr>
        </p:nvSpPr>
        <p:spPr/>
        <p:txBody>
          <a:bodyPr>
            <a:normAutofit fontScale="62500" lnSpcReduction="20000"/>
          </a:bodyPr>
          <a:lstStyle/>
          <a:p>
            <a:pPr marL="0" indent="0" algn="just" rtl="1">
              <a:buNone/>
            </a:pPr>
            <a:r>
              <a:rPr lang="ar-IQ" b="1" dirty="0" smtClean="0"/>
              <a:t>توجد العديد من اسواق الصرف الاجنبي واهمها : </a:t>
            </a:r>
          </a:p>
          <a:p>
            <a:pPr marL="0" indent="0" algn="just" rtl="1">
              <a:buNone/>
            </a:pPr>
            <a:endParaRPr lang="ar-IQ" b="1" dirty="0" smtClean="0"/>
          </a:p>
          <a:p>
            <a:pPr marL="0" indent="0" algn="just" rtl="1">
              <a:buNone/>
            </a:pPr>
            <a:r>
              <a:rPr lang="ar-IQ" b="1" dirty="0" smtClean="0"/>
              <a:t>1- اسواق الصرف العاجل : وهي الاسواق التي يتم فيها التعامل على اساس الصرف السائد في اللحظة التي يجري فيها استبدال العملات . </a:t>
            </a:r>
          </a:p>
          <a:p>
            <a:pPr marL="0" indent="0" algn="just" rtl="1">
              <a:buNone/>
            </a:pPr>
            <a:endParaRPr lang="ar-IQ" b="1" dirty="0" smtClean="0"/>
          </a:p>
          <a:p>
            <a:pPr marL="0" indent="0" algn="just" rtl="1">
              <a:buNone/>
            </a:pPr>
            <a:r>
              <a:rPr lang="ar-IQ" b="1" dirty="0" smtClean="0"/>
              <a:t>2- اسواق الصرف الاجل او المستقبلية : وهو نوع من اسواق الصرف الاجنبي ويتم فيها الاتفاق على اساس سعر صرف يستخدم لاحقا عند الاستلام والتسليم بحلول الفترة الزمنية المتفق عليها , وكلما طال اجل التسليم انخفض سعر الصرف الاجل وخصوصا عندما يكون هناك توقعات بانخفاض قيمة العملة الاجنبية , مما يقود الى اجراء خصم على السعر الحالي والعكس في حالة توقع ارتفاع قيمة العملة الاجنبية , فان هذا يؤدي الى ارتفاع سعر الصرف الاجنبي . </a:t>
            </a:r>
          </a:p>
          <a:p>
            <a:pPr marL="0" indent="0" algn="just" rtl="1">
              <a:buNone/>
            </a:pPr>
            <a:endParaRPr lang="ar-IQ" b="1" dirty="0"/>
          </a:p>
          <a:p>
            <a:pPr marL="0" indent="0" algn="just" rtl="1">
              <a:buNone/>
            </a:pPr>
            <a:r>
              <a:rPr lang="ar-IQ" b="1" dirty="0" smtClean="0"/>
              <a:t>3- الصرف الذي يقوم به الشخص مباشرة ويسمى الصرف اليدوي . </a:t>
            </a:r>
          </a:p>
          <a:p>
            <a:pPr marL="0" indent="0" algn="just" rtl="1">
              <a:buNone/>
            </a:pPr>
            <a:endParaRPr lang="ar-IQ" b="1" dirty="0"/>
          </a:p>
          <a:p>
            <a:pPr marL="0" indent="0" algn="just" rtl="1">
              <a:buNone/>
            </a:pPr>
            <a:r>
              <a:rPr lang="ar-IQ" b="1" dirty="0" smtClean="0"/>
              <a:t>4- الصرف المسحوب : وهو الصرف الذي يدفع من خلال الشيكات والكمبيالات </a:t>
            </a:r>
            <a:endParaRPr lang="en-US" b="1" dirty="0"/>
          </a:p>
        </p:txBody>
      </p:sp>
    </p:spTree>
    <p:extLst>
      <p:ext uri="{BB962C8B-B14F-4D97-AF65-F5344CB8AC3E}">
        <p14:creationId xmlns:p14="http://schemas.microsoft.com/office/powerpoint/2010/main" val="3844496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04800"/>
            <a:ext cx="8229600" cy="5821363"/>
          </a:xfrm>
        </p:spPr>
        <p:txBody>
          <a:bodyPr/>
          <a:lstStyle/>
          <a:p>
            <a:pPr marL="0" indent="0" algn="just" rtl="1">
              <a:buNone/>
            </a:pPr>
            <a:r>
              <a:rPr lang="ar-IQ" dirty="0" smtClean="0"/>
              <a:t>في اسواق الصرف الاجنبي قد تحدث المضاربات , من خلال قيام بعض الاشخاص بشراء النقد الاجنبي عندما يتوقعون ارتفاع اسعاره , ويقومون بالبيع عند حدوث الارتفاع في سعر الصرف , اذ يستفاد الاشخاص من الفرق بين سعر الشراء وسعر البيع . </a:t>
            </a:r>
          </a:p>
          <a:p>
            <a:pPr marL="0" indent="0" algn="just" rtl="1">
              <a:buNone/>
            </a:pPr>
            <a:r>
              <a:rPr lang="ar-IQ" dirty="0" smtClean="0"/>
              <a:t>ومما لاشك فيه ان العائد الذي يتم الحصول عليه يتحدد بمدى صحة التوقعات التي يقوم بها المضارب . </a:t>
            </a:r>
          </a:p>
          <a:p>
            <a:pPr marL="0" indent="0" algn="just" rtl="1">
              <a:buNone/>
            </a:pPr>
            <a:r>
              <a:rPr lang="ar-IQ" dirty="0" smtClean="0"/>
              <a:t>كما تتم بعض المعاملات من خلال الفروقات في اسعار الفائدة على الودائع المصرفية , اذ تتم الاستفادة من اسعار الفائدة المرتفعة عن طريق تحويل المبالغ من دولة الى اخرى تبعا للاختلاف في اسعار الفائدة على الودائع المصرفية . </a:t>
            </a:r>
            <a:endParaRPr lang="en-US" dirty="0"/>
          </a:p>
        </p:txBody>
      </p:sp>
    </p:spTree>
    <p:extLst>
      <p:ext uri="{BB962C8B-B14F-4D97-AF65-F5344CB8AC3E}">
        <p14:creationId xmlns:p14="http://schemas.microsoft.com/office/powerpoint/2010/main" val="286595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lstStyle/>
          <a:p>
            <a:pPr marL="0" indent="0" algn="just" rtl="1">
              <a:buNone/>
            </a:pPr>
            <a:r>
              <a:rPr lang="ar-IQ" dirty="0" smtClean="0"/>
              <a:t>كما ويعتبر توفر عنصر الثقة والامان من الامور المهمة والاساسية في اتخاذ القرارات بايداع الاموال في المصارف , حيث يلجأ البعض الى ايداع اموالهم في مصارف تدفع فوائد اقل مقارنة بمصارف اخرى لزيادة درجة الثقة والامان , وفي احيان اخرى يلجأ البعض خصوصا عندما يكونون متاكدين من توفر عنصري الثقة والامان الى الايداع في المصارف التي تدفع فوائد اعلى على الاموال المودعة لديها , ولذلك تتنافس المصارف الرصينة فيما بينها في الفوائد التي تدفعها على الودائع , ويكون الاختلاف في الفوائد المرتبطة بهذه المنافسة هو الاساس الذي يتم الاستناد اليه في المضاربات وبالتالي في حركة الاموال من دولة الى اخرى . </a:t>
            </a:r>
            <a:endParaRPr lang="en-US" dirty="0"/>
          </a:p>
        </p:txBody>
      </p:sp>
    </p:spTree>
    <p:extLst>
      <p:ext uri="{BB962C8B-B14F-4D97-AF65-F5344CB8AC3E}">
        <p14:creationId xmlns:p14="http://schemas.microsoft.com/office/powerpoint/2010/main" val="3088903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اساليب تحديد سعر الصرف </a:t>
            </a:r>
            <a:endParaRPr lang="en-US" dirty="0"/>
          </a:p>
        </p:txBody>
      </p:sp>
      <p:sp>
        <p:nvSpPr>
          <p:cNvPr id="3" name="Content Placeholder 2"/>
          <p:cNvSpPr>
            <a:spLocks noGrp="1"/>
          </p:cNvSpPr>
          <p:nvPr>
            <p:ph idx="1"/>
          </p:nvPr>
        </p:nvSpPr>
        <p:spPr/>
        <p:txBody>
          <a:bodyPr>
            <a:normAutofit fontScale="77500" lnSpcReduction="20000"/>
          </a:bodyPr>
          <a:lstStyle/>
          <a:p>
            <a:pPr marL="0" indent="0" algn="just" rtl="1">
              <a:buNone/>
            </a:pPr>
            <a:r>
              <a:rPr lang="ar-IQ" dirty="0" smtClean="0"/>
              <a:t>هناك العديد من الاساليب التي يتم بموجبها تحديد اسعار الصرف واهمها : </a:t>
            </a:r>
          </a:p>
          <a:p>
            <a:pPr marL="0" indent="0" algn="just" rtl="1">
              <a:buNone/>
            </a:pPr>
            <a:r>
              <a:rPr lang="ar-IQ" dirty="0" smtClean="0"/>
              <a:t>1- نظام اسعار الصرف الثابتة : وبموجبها لايحصل اي تغير في سعر الصرف الاجنبي , وان حصلت فتحصل في اضيق الحدود , ومن الامثلة على هذا النظام   ( نظام قاعدة الدولار ) </a:t>
            </a:r>
          </a:p>
          <a:p>
            <a:pPr marL="0" indent="0" algn="just" rtl="1">
              <a:buNone/>
            </a:pPr>
            <a:endParaRPr lang="ar-IQ" dirty="0" smtClean="0"/>
          </a:p>
          <a:p>
            <a:pPr marL="0" indent="0" algn="just" rtl="1">
              <a:buNone/>
            </a:pPr>
            <a:r>
              <a:rPr lang="ar-IQ" dirty="0" smtClean="0"/>
              <a:t>2- نظام اسعار الصرف الحرة او المرنة : ووفق هذا النظام يترك سعر الصرف الاجنبي بدون تحديد , اذ يتم تحديد سعر الصرف الاجنبي من خلال تفاعل قوى العرض والطلب على العملات الاجنبية في السوق , ومن الامثلة على هذا النظام ( نظام النقد الورقي ) </a:t>
            </a:r>
          </a:p>
          <a:p>
            <a:pPr marL="0" indent="0" algn="just" rtl="1">
              <a:buNone/>
            </a:pPr>
            <a:endParaRPr lang="ar-IQ" dirty="0"/>
          </a:p>
          <a:p>
            <a:pPr marL="0" indent="0" algn="just" rtl="1">
              <a:buNone/>
            </a:pPr>
            <a:r>
              <a:rPr lang="ar-IQ" dirty="0" smtClean="0"/>
              <a:t>3- نظام الرقابة على الصرف او سعر الصرف المدار : ويتم بموجب هذا النظام اتخاذ اجراءات من قبل السلطات النقدية المسؤولة عن تحديد اسعار الصرف وحجمه ومداه </a:t>
            </a:r>
            <a:endParaRPr lang="en-US" dirty="0"/>
          </a:p>
        </p:txBody>
      </p:sp>
    </p:spTree>
    <p:extLst>
      <p:ext uri="{BB962C8B-B14F-4D97-AF65-F5344CB8AC3E}">
        <p14:creationId xmlns:p14="http://schemas.microsoft.com/office/powerpoint/2010/main" val="952713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592</Words>
  <Application>Microsoft Office PowerPoint</Application>
  <PresentationFormat>On-screen Show (4:3)</PresentationFormat>
  <Paragraphs>34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اسواق الصرف الاجنبي </vt:lpstr>
      <vt:lpstr>PowerPoint Presentation</vt:lpstr>
      <vt:lpstr>PowerPoint Presentation</vt:lpstr>
      <vt:lpstr>PowerPoint Presentation</vt:lpstr>
      <vt:lpstr>انواع اسواق الصرف الاجنبي </vt:lpstr>
      <vt:lpstr>PowerPoint Presentation</vt:lpstr>
      <vt:lpstr>PowerPoint Presentation</vt:lpstr>
      <vt:lpstr>اساليب تحديد سعر الصرف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اسواق الصرف الاجنبي</dc:title>
  <dc:creator>Asst.Prof.Dr.Ahmed</dc:creator>
  <cp:lastModifiedBy>Asst.Prof.Dr.Ahmed</cp:lastModifiedBy>
  <cp:revision>5</cp:revision>
  <dcterms:created xsi:type="dcterms:W3CDTF">2022-04-13T19:18:22Z</dcterms:created>
  <dcterms:modified xsi:type="dcterms:W3CDTF">2022-04-18T05:00:35Z</dcterms:modified>
</cp:coreProperties>
</file>