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6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5" r:id="rId50"/>
    <p:sldId id="306" r:id="rId51"/>
    <p:sldId id="307" r:id="rId52"/>
    <p:sldId id="308" r:id="rId53"/>
    <p:sldId id="304" r:id="rId5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20/12/1443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IQ" sz="8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المالية العامة </a:t>
            </a:r>
            <a:endParaRPr lang="ar-IQ" sz="8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sz="2800" dirty="0" smtClean="0">
                <a:solidFill>
                  <a:srgbClr val="00B0F0"/>
                </a:solidFill>
                <a:cs typeface="PT Bold Heading" panose="02010400000000000000" pitchFamily="2" charset="-78"/>
              </a:rPr>
              <a:t>المرحلة الثانية / قسم العلوم المالية والمصرفية </a:t>
            </a:r>
          </a:p>
          <a:p>
            <a:r>
              <a:rPr lang="ar-IQ" sz="4800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أ.م.د</a:t>
            </a:r>
            <a:r>
              <a:rPr lang="ar-IQ" sz="48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أحمد صبيح عطية </a:t>
            </a:r>
            <a:endParaRPr lang="ar-IQ" sz="48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32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/>
              <a:t>من حيث الآثار الاقتصادية</a:t>
            </a:r>
            <a:br>
              <a:rPr lang="ar-IQ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IQ" dirty="0" smtClean="0"/>
              <a:t>أ- </a:t>
            </a:r>
            <a:r>
              <a:rPr lang="ar-IQ" dirty="0" err="1">
                <a:solidFill>
                  <a:srgbClr val="FF0000"/>
                </a:solidFill>
              </a:rPr>
              <a:t>نففات</a:t>
            </a:r>
            <a:r>
              <a:rPr lang="ar-IQ" dirty="0">
                <a:solidFill>
                  <a:srgbClr val="FF0000"/>
                </a:solidFill>
              </a:rPr>
              <a:t> منتجة وغير منتجة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err="1"/>
              <a:t>نففات</a:t>
            </a:r>
            <a:r>
              <a:rPr lang="ar-IQ" dirty="0"/>
              <a:t> منتجة وهى </a:t>
            </a:r>
            <a:r>
              <a:rPr lang="ar-IQ" dirty="0" err="1"/>
              <a:t>التى</a:t>
            </a:r>
            <a:r>
              <a:rPr lang="ar-IQ" dirty="0"/>
              <a:t> تدر </a:t>
            </a:r>
            <a:r>
              <a:rPr lang="ar-IQ" dirty="0" smtClean="0"/>
              <a:t>عائد </a:t>
            </a:r>
            <a:r>
              <a:rPr lang="ar-IQ" dirty="0"/>
              <a:t>مثل الانفاق على </a:t>
            </a:r>
            <a:r>
              <a:rPr lang="ar-IQ" dirty="0" smtClean="0"/>
              <a:t>السكك الحديد </a:t>
            </a:r>
            <a:r>
              <a:rPr lang="ar-IQ" dirty="0"/>
              <a:t>والبريد والطيران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err="1"/>
              <a:t>ونففات</a:t>
            </a:r>
            <a:r>
              <a:rPr lang="ar-IQ" dirty="0"/>
              <a:t> غير منتجة وهى </a:t>
            </a:r>
            <a:r>
              <a:rPr lang="ar-IQ" dirty="0" err="1"/>
              <a:t>التى</a:t>
            </a:r>
            <a:r>
              <a:rPr lang="ar-IQ" dirty="0"/>
              <a:t> لا تدر </a:t>
            </a:r>
            <a:r>
              <a:rPr lang="ar-IQ" dirty="0" smtClean="0"/>
              <a:t>عائد </a:t>
            </a:r>
            <a:r>
              <a:rPr lang="ar-IQ" dirty="0"/>
              <a:t>مثل شق الطرق الزراعية وقنوات </a:t>
            </a:r>
            <a:r>
              <a:rPr lang="ar-IQ" dirty="0" err="1"/>
              <a:t>الرى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ب- </a:t>
            </a:r>
            <a:r>
              <a:rPr lang="ar-IQ" dirty="0" err="1">
                <a:solidFill>
                  <a:srgbClr val="FF0000"/>
                </a:solidFill>
              </a:rPr>
              <a:t>نففات</a:t>
            </a:r>
            <a:r>
              <a:rPr lang="ar-IQ" dirty="0">
                <a:solidFill>
                  <a:srgbClr val="FF0000"/>
                </a:solidFill>
              </a:rPr>
              <a:t> ناقلة </a:t>
            </a:r>
            <a:r>
              <a:rPr lang="ar-IQ" dirty="0" err="1">
                <a:solidFill>
                  <a:srgbClr val="FF0000"/>
                </a:solidFill>
              </a:rPr>
              <a:t>ونففات</a:t>
            </a:r>
            <a:r>
              <a:rPr lang="ar-IQ" dirty="0">
                <a:solidFill>
                  <a:srgbClr val="FF0000"/>
                </a:solidFill>
              </a:rPr>
              <a:t> غير ناقلة</a:t>
            </a:r>
          </a:p>
          <a:p>
            <a:pPr marL="0" indent="0">
              <a:buNone/>
            </a:pPr>
            <a:r>
              <a:rPr lang="ar-IQ" dirty="0"/>
              <a:t> -1النففات الغير ناقلة و </a:t>
            </a:r>
            <a:r>
              <a:rPr lang="ar-IQ" dirty="0" smtClean="0"/>
              <a:t>الحقيقية </a:t>
            </a:r>
            <a:r>
              <a:rPr lang="ar-IQ" dirty="0"/>
              <a:t>) </a:t>
            </a:r>
            <a:r>
              <a:rPr lang="ar-IQ" dirty="0" err="1"/>
              <a:t>هى</a:t>
            </a:r>
            <a:r>
              <a:rPr lang="ar-IQ" dirty="0"/>
              <a:t> </a:t>
            </a:r>
            <a:r>
              <a:rPr lang="ar-IQ" dirty="0" err="1"/>
              <a:t>التى</a:t>
            </a:r>
            <a:r>
              <a:rPr lang="ar-IQ" dirty="0"/>
              <a:t> يترتب عليها حصول الدولة </a:t>
            </a:r>
            <a:r>
              <a:rPr lang="ar-IQ" dirty="0" smtClean="0"/>
              <a:t>على مقابل </a:t>
            </a:r>
            <a:r>
              <a:rPr lang="ar-IQ" dirty="0" err="1"/>
              <a:t>سوا</a:t>
            </a:r>
            <a:r>
              <a:rPr lang="ar-IQ" dirty="0"/>
              <a:t> </a:t>
            </a:r>
            <a:r>
              <a:rPr lang="ar-IQ" dirty="0" smtClean="0"/>
              <a:t>ء </a:t>
            </a:r>
            <a:r>
              <a:rPr lang="ar-IQ" dirty="0"/>
              <a:t>كان سلع او خدمات </a:t>
            </a:r>
            <a:r>
              <a:rPr lang="ar-IQ" dirty="0" smtClean="0"/>
              <a:t>لذلك تسمى نفقة حقيقية </a:t>
            </a:r>
            <a:r>
              <a:rPr lang="ar-IQ" dirty="0"/>
              <a:t>فإنفاق الدولة </a:t>
            </a:r>
            <a:r>
              <a:rPr lang="ar-IQ" dirty="0" smtClean="0"/>
              <a:t>على بناء  </a:t>
            </a:r>
            <a:r>
              <a:rPr lang="ar-IQ" dirty="0"/>
              <a:t>مصنع يسمى </a:t>
            </a:r>
            <a:r>
              <a:rPr lang="ar-IQ" dirty="0" smtClean="0"/>
              <a:t>نفقة حقيقة </a:t>
            </a:r>
            <a:r>
              <a:rPr lang="ar-IQ" dirty="0"/>
              <a:t>استثمارية ودفع مرتبات الموظفين يسمى </a:t>
            </a:r>
            <a:r>
              <a:rPr lang="ar-IQ" dirty="0" smtClean="0"/>
              <a:t>نفقة حقيقية </a:t>
            </a:r>
            <a:r>
              <a:rPr lang="ar-IQ" dirty="0"/>
              <a:t>جارية</a:t>
            </a:r>
          </a:p>
          <a:p>
            <a:pPr marL="0" indent="0">
              <a:buNone/>
            </a:pPr>
            <a:r>
              <a:rPr lang="ar-IQ" dirty="0"/>
              <a:t> -2النففات الناقلة و التحويلية ) وهى </a:t>
            </a:r>
            <a:r>
              <a:rPr lang="ar-IQ" dirty="0" smtClean="0"/>
              <a:t>النفقة </a:t>
            </a:r>
            <a:r>
              <a:rPr lang="ar-IQ" dirty="0"/>
              <a:t>بدون </a:t>
            </a:r>
            <a:r>
              <a:rPr lang="ar-IQ" dirty="0" smtClean="0"/>
              <a:t>مقابل </a:t>
            </a:r>
            <a:r>
              <a:rPr lang="ar-IQ" dirty="0" err="1"/>
              <a:t>اى</a:t>
            </a:r>
            <a:r>
              <a:rPr lang="ar-IQ" dirty="0"/>
              <a:t> </a:t>
            </a:r>
            <a:r>
              <a:rPr lang="ar-IQ" dirty="0" smtClean="0"/>
              <a:t>تنفقها </a:t>
            </a:r>
            <a:r>
              <a:rPr lang="ar-IQ" dirty="0"/>
              <a:t>الدولة </a:t>
            </a:r>
            <a:r>
              <a:rPr lang="ar-IQ" dirty="0" smtClean="0"/>
              <a:t>دون انتظار </a:t>
            </a:r>
            <a:r>
              <a:rPr lang="ar-IQ" dirty="0" err="1"/>
              <a:t>مفابل</a:t>
            </a:r>
            <a:r>
              <a:rPr lang="ar-IQ" dirty="0"/>
              <a:t> لتحسين احوال المعيشة واعادة توزيع الدخل على </a:t>
            </a:r>
            <a:r>
              <a:rPr lang="ar-IQ" dirty="0" err="1"/>
              <a:t>الففرا</a:t>
            </a:r>
            <a:r>
              <a:rPr lang="ar-IQ" dirty="0"/>
              <a:t> </a:t>
            </a:r>
            <a:r>
              <a:rPr lang="ar-IQ" dirty="0" smtClean="0"/>
              <a:t>ء </a:t>
            </a:r>
            <a:r>
              <a:rPr lang="ar-IQ" dirty="0" err="1"/>
              <a:t>فى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شكل اعانات اجتماعية مثل اعانات </a:t>
            </a:r>
            <a:r>
              <a:rPr lang="ar-IQ" dirty="0" err="1"/>
              <a:t>الففر</a:t>
            </a:r>
            <a:r>
              <a:rPr lang="ar-IQ" dirty="0"/>
              <a:t> والشيخوخة</a:t>
            </a:r>
          </a:p>
        </p:txBody>
      </p:sp>
    </p:spTree>
    <p:extLst>
      <p:ext uri="{BB962C8B-B14F-4D97-AF65-F5344CB8AC3E}">
        <p14:creationId xmlns:p14="http://schemas.microsoft.com/office/powerpoint/2010/main" val="221158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>
                <a:solidFill>
                  <a:srgbClr val="FF0000"/>
                </a:solidFill>
              </a:rPr>
              <a:t>محددات الانفاق العام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IQ" dirty="0" smtClean="0"/>
              <a:t>1- دور </a:t>
            </a:r>
            <a:r>
              <a:rPr lang="ar-IQ" dirty="0"/>
              <a:t>الدولة </a:t>
            </a:r>
            <a:r>
              <a:rPr lang="ar-IQ" dirty="0" smtClean="0"/>
              <a:t>في </a:t>
            </a:r>
            <a:r>
              <a:rPr lang="ar-IQ" dirty="0"/>
              <a:t>حياة المجتمع</a:t>
            </a:r>
          </a:p>
          <a:p>
            <a:pPr marL="0" indent="0">
              <a:buNone/>
            </a:pPr>
            <a:r>
              <a:rPr lang="ar-IQ" dirty="0" smtClean="0"/>
              <a:t> ففي ظل الفكر التقليدي المعتمد على التوازن التلقائي وعدم تدخل الدولة في النشاط الاقتصادي </a:t>
            </a:r>
            <a:r>
              <a:rPr lang="ar-IQ" dirty="0"/>
              <a:t>واقتصارها </a:t>
            </a:r>
            <a:r>
              <a:rPr lang="ar-IQ" dirty="0" smtClean="0"/>
              <a:t>على تقديم خدمات </a:t>
            </a:r>
            <a:r>
              <a:rPr lang="ar-IQ" dirty="0"/>
              <a:t>الامان </a:t>
            </a:r>
            <a:r>
              <a:rPr lang="ar-IQ" dirty="0" smtClean="0"/>
              <a:t>والعدالة والدفا ع نجد ان حجم النفقات العامة يكاد تكون ضعيفة لان الخدمات التي تقدمها الدولة تكاد تكون محدودة</a:t>
            </a:r>
            <a:r>
              <a:rPr lang="en-US" dirty="0" smtClean="0"/>
              <a:t> </a:t>
            </a:r>
            <a:r>
              <a:rPr lang="ar-IQ" dirty="0" smtClean="0"/>
              <a:t>ومع تطور </a:t>
            </a:r>
            <a:r>
              <a:rPr lang="ar-IQ" dirty="0"/>
              <a:t>دور </a:t>
            </a:r>
            <a:r>
              <a:rPr lang="ar-IQ" dirty="0" smtClean="0"/>
              <a:t>الدولة </a:t>
            </a:r>
            <a:r>
              <a:rPr lang="ar-IQ" dirty="0"/>
              <a:t>و </a:t>
            </a:r>
            <a:r>
              <a:rPr lang="ar-IQ" dirty="0" smtClean="0"/>
              <a:t>زيادة تدخلها </a:t>
            </a:r>
            <a:r>
              <a:rPr lang="ar-IQ" dirty="0" err="1" smtClean="0"/>
              <a:t>فى</a:t>
            </a:r>
            <a:r>
              <a:rPr lang="ar-IQ" dirty="0" smtClean="0"/>
              <a:t> النشاط الاقتصادي وظهور المبادئ الاشتراكية </a:t>
            </a:r>
            <a:r>
              <a:rPr lang="ar-IQ" dirty="0"/>
              <a:t>زاد دور الدولة وزادت </a:t>
            </a:r>
            <a:r>
              <a:rPr lang="ar-IQ" dirty="0" smtClean="0"/>
              <a:t>معه النفقات العامة وخاصة بعد احداث الكساد العالمي  </a:t>
            </a:r>
            <a:r>
              <a:rPr lang="ar-IQ" dirty="0"/>
              <a:t>1929وظهور </a:t>
            </a:r>
            <a:r>
              <a:rPr lang="ar-IQ" dirty="0" smtClean="0"/>
              <a:t>الحاجة الى تدخل الدولة </a:t>
            </a:r>
            <a:r>
              <a:rPr lang="ar-IQ" dirty="0"/>
              <a:t>، </a:t>
            </a:r>
            <a:r>
              <a:rPr lang="ar-IQ" dirty="0" smtClean="0"/>
              <a:t>حيث بدأت الدولة في القيام </a:t>
            </a:r>
            <a:r>
              <a:rPr lang="ar-IQ" dirty="0" err="1" smtClean="0"/>
              <a:t>بالانفاق</a:t>
            </a:r>
            <a:r>
              <a:rPr lang="ar-IQ" dirty="0" smtClean="0"/>
              <a:t> على بناء المصانع </a:t>
            </a:r>
            <a:r>
              <a:rPr lang="ar-IQ" dirty="0" err="1" smtClean="0"/>
              <a:t>والمنشات</a:t>
            </a:r>
            <a:r>
              <a:rPr lang="ar-IQ" dirty="0" smtClean="0"/>
              <a:t>  الانتاجية بجانب قيامها بتحقيق الامان والعدالة والدفاع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522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>
                <a:solidFill>
                  <a:srgbClr val="000000"/>
                </a:solidFill>
                <a:latin typeface="Times New Roman"/>
              </a:rPr>
              <a:t>قدرة الدولة على تحقيق الايرادات العامة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من المعروف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قدرة الدولة على تحقيق الايرادات العامة يتسم بقدر كبير من المرونة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فالدولة تتمتع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بالقدرة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على تحصيل الايرادات السيادية مثل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الضرائب والقروض والاصدار النقدي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الجديد ، وكل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ذلك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يتيح للدولة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القدرة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على تحديد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نفقاتها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العامة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دون التقيد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بحدود الايرادات العامة ، إلا ان قدرة الدولة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في الحصول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على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هذه الايرادات قد يخل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بمستوى معيشة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الفرد ودخله ويحد من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عادم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العدالة نتيجة زيادة العبء الضريبي مثلا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على بعض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افراد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المجتمع .</a:t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معنى ذلك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قدرة الدولة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الحصول على الايرادات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تحادها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عوامل معينة وليست قدرة مطلقة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كما تخيل البعض </a:t>
            </a: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3616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solidFill>
                  <a:srgbClr val="000000"/>
                </a:solidFill>
                <a:latin typeface="Times New Roman"/>
              </a:rPr>
              <a:t>3- مستوى </a:t>
            </a:r>
            <a:r>
              <a:rPr lang="ar-IQ" b="1" dirty="0">
                <a:solidFill>
                  <a:srgbClr val="000000"/>
                </a:solidFill>
                <a:latin typeface="Times New Roman"/>
              </a:rPr>
              <a:t>النشاط </a:t>
            </a:r>
            <a:r>
              <a:rPr lang="ar-IQ" b="1" dirty="0" err="1">
                <a:solidFill>
                  <a:srgbClr val="000000"/>
                </a:solidFill>
                <a:latin typeface="Times New Roman"/>
              </a:rPr>
              <a:t>الاقتصادى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sz="3600" b="1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ar-IQ" sz="3600" b="1" dirty="0">
                <a:solidFill>
                  <a:srgbClr val="000000"/>
                </a:solidFill>
                <a:latin typeface="Times New Roman"/>
              </a:rPr>
            </a:b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يتأثر الانفاق العام بمستوى النشاط الاقتصادي فنجد انه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حالات الكساد والتي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/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ينخفض فيها الطلب ومستوى التشغيل يجب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يزداد الانفاق العام ليزداد الطلب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/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الكلى ويزداد الانتاج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والتشغيل وتخرج الدولة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مان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حالة الكساد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،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والعكس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حالات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/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التضخم يجاب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ينخفض الانفاق العام للحد من زيادة الطلب ومن ثم تنخفض الاسعار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وتزول حالة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التضخم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.</a:t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dirty="0">
                <a:solidFill>
                  <a:srgbClr val="000000"/>
                </a:solidFill>
                <a:latin typeface="Wingdings"/>
              </a:rPr>
              <a:t>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إلا اناه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الدول المتخلفة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والتى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تتسم بعدم مرونة جهاز الانتاج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،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عدم قدرة جهاز الانتاج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على الاستجابة لزيادة الطلب فان زيادة الانفاق العام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حالات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الكساد قد تكون غير مجدية</a:t>
            </a:r>
            <a:r>
              <a:rPr lang="ar-IQ" dirty="0" smtClean="0"/>
              <a:t>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وتؤدى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الى حدوث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تضخم وارتفاع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الاسعار لان الطلب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سوف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يزداد دون زيادة مماثلة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الانتاج ،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اى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ان الانفاق العام زاد دون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علاج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لمشكلة الكساد وانخفاض مستوى التشغيل </a:t>
            </a: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0316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b="1" dirty="0" smtClean="0">
                <a:solidFill>
                  <a:srgbClr val="FF0000"/>
                </a:solidFill>
                <a:latin typeface="Times New Roman"/>
              </a:rPr>
              <a:t/>
            </a:r>
            <a:br>
              <a:rPr lang="ar-IQ" b="1" dirty="0" smtClean="0">
                <a:solidFill>
                  <a:srgbClr val="FF0000"/>
                </a:solidFill>
                <a:latin typeface="Times New Roman"/>
              </a:rPr>
            </a:br>
            <a:r>
              <a:rPr lang="ar-IQ" b="1" dirty="0">
                <a:solidFill>
                  <a:srgbClr val="FF0000"/>
                </a:solidFill>
                <a:latin typeface="Times New Roman"/>
              </a:rPr>
              <a:t/>
            </a:r>
            <a:br>
              <a:rPr lang="ar-IQ" b="1" dirty="0">
                <a:solidFill>
                  <a:srgbClr val="FF0000"/>
                </a:solidFill>
                <a:latin typeface="Times New Roman"/>
              </a:rPr>
            </a:br>
            <a:r>
              <a:rPr lang="ar-IQ" b="1" dirty="0" smtClean="0">
                <a:solidFill>
                  <a:srgbClr val="FF0000"/>
                </a:solidFill>
                <a:latin typeface="Times New Roman"/>
              </a:rPr>
              <a:t>أسباب </a:t>
            </a:r>
            <a:r>
              <a:rPr lang="ar-IQ" b="1" dirty="0">
                <a:solidFill>
                  <a:srgbClr val="FF0000"/>
                </a:solidFill>
                <a:latin typeface="Times New Roman"/>
              </a:rPr>
              <a:t>نمو النفقات العامة</a:t>
            </a:r>
            <a:r>
              <a:rPr lang="ar-IQ" dirty="0">
                <a:solidFill>
                  <a:srgbClr val="FF0000"/>
                </a:solidFill>
              </a:rPr>
              <a:t> 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b="1" dirty="0">
                <a:solidFill>
                  <a:srgbClr val="000000"/>
                </a:solidFill>
                <a:latin typeface="Times New Roman"/>
              </a:rPr>
              <a:t>أولاً : الاسباب الحقيقية لزيادة الانفاق العام</a:t>
            </a:r>
            <a:r>
              <a:rPr lang="ar-IQ" dirty="0"/>
              <a:t> </a:t>
            </a:r>
            <a:br>
              <a:rPr lang="ar-IQ" dirty="0"/>
            </a:br>
            <a:r>
              <a:rPr lang="ar-IQ" dirty="0">
                <a:solidFill>
                  <a:srgbClr val="FF0000"/>
                </a:solidFill>
              </a:rPr>
              <a:t/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ar-IQ" dirty="0" smtClean="0"/>
          </a:p>
          <a:p>
            <a:r>
              <a:rPr lang="ar-IQ" dirty="0" smtClean="0">
                <a:solidFill>
                  <a:srgbClr val="FF0000"/>
                </a:solidFill>
                <a:cs typeface="PT Bold Heading" panose="02010400000000000000" pitchFamily="2" charset="-78"/>
              </a:rPr>
              <a:t>1- اسباب اقتصادية</a:t>
            </a:r>
          </a:p>
          <a:p>
            <a:endParaRPr lang="ar-IQ" dirty="0">
              <a:solidFill>
                <a:srgbClr val="FF0000"/>
              </a:solidFill>
              <a:cs typeface="PT Bold Heading" panose="02010400000000000000" pitchFamily="2" charset="-78"/>
            </a:endParaRPr>
          </a:p>
          <a:p>
            <a:pPr marL="0" indent="0">
              <a:buNone/>
            </a:pPr>
            <a:r>
              <a:rPr lang="ar-IQ" dirty="0"/>
              <a:t>كما ذكرنا </a:t>
            </a:r>
            <a:r>
              <a:rPr lang="ar-IQ" dirty="0" smtClean="0"/>
              <a:t>سابقا انه في </a:t>
            </a:r>
            <a:r>
              <a:rPr lang="ar-IQ" dirty="0"/>
              <a:t>الفترة الاخيرة حدث تطور </a:t>
            </a:r>
            <a:r>
              <a:rPr lang="ar-IQ" dirty="0" smtClean="0"/>
              <a:t>في </a:t>
            </a:r>
            <a:r>
              <a:rPr lang="ar-IQ" dirty="0"/>
              <a:t>دور الدولة وبدأ الاتجاه الى زيادة </a:t>
            </a:r>
            <a:r>
              <a:rPr lang="ar-IQ" dirty="0" smtClean="0"/>
              <a:t>تدخل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الدولة </a:t>
            </a:r>
            <a:r>
              <a:rPr lang="ar-IQ" dirty="0" smtClean="0"/>
              <a:t>في </a:t>
            </a:r>
            <a:r>
              <a:rPr lang="ar-IQ" dirty="0"/>
              <a:t>النشاط </a:t>
            </a:r>
            <a:r>
              <a:rPr lang="ar-IQ" dirty="0" smtClean="0"/>
              <a:t>الاقتصادي </a:t>
            </a:r>
            <a:r>
              <a:rPr lang="ar-IQ" dirty="0"/>
              <a:t>خاصة بعد أحداث الكساد </a:t>
            </a:r>
            <a:r>
              <a:rPr lang="ar-IQ" dirty="0" smtClean="0"/>
              <a:t>العالمي  </a:t>
            </a:r>
            <a:r>
              <a:rPr lang="ar-IQ" dirty="0"/>
              <a:t>1929وبعد </a:t>
            </a:r>
            <a:r>
              <a:rPr lang="ar-IQ" dirty="0" smtClean="0"/>
              <a:t>الثورة الاشتراكية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في </a:t>
            </a:r>
            <a:r>
              <a:rPr lang="ar-IQ" dirty="0"/>
              <a:t>روسيا  1917وما تبعه من </a:t>
            </a:r>
            <a:r>
              <a:rPr lang="ar-IQ" dirty="0" smtClean="0"/>
              <a:t>الاتجاه </a:t>
            </a:r>
            <a:r>
              <a:rPr lang="ar-IQ" dirty="0"/>
              <a:t>الى قيام الدولة </a:t>
            </a:r>
            <a:r>
              <a:rPr lang="ar-IQ" dirty="0" smtClean="0"/>
              <a:t>بالإنتاج وبناء  المصانع </a:t>
            </a:r>
            <a:r>
              <a:rPr lang="ar-IQ" dirty="0"/>
              <a:t>وعمال </a:t>
            </a:r>
            <a:r>
              <a:rPr lang="ar-IQ" dirty="0" smtClean="0"/>
              <a:t>البنية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الاساسية و </a:t>
            </a:r>
            <a:r>
              <a:rPr lang="ar-IQ" dirty="0" smtClean="0"/>
              <a:t>رأس  </a:t>
            </a:r>
            <a:r>
              <a:rPr lang="ar-IQ" dirty="0"/>
              <a:t>المال </a:t>
            </a:r>
            <a:r>
              <a:rPr lang="ar-IQ" dirty="0" smtClean="0"/>
              <a:t>الاجتماعي </a:t>
            </a:r>
            <a:r>
              <a:rPr lang="ar-IQ" dirty="0"/>
              <a:t>) ، </a:t>
            </a:r>
            <a:r>
              <a:rPr lang="ar-IQ" dirty="0" smtClean="0"/>
              <a:t>وكل ذلك </a:t>
            </a:r>
            <a:r>
              <a:rPr lang="ar-IQ" dirty="0"/>
              <a:t>أدى </a:t>
            </a:r>
            <a:r>
              <a:rPr lang="ar-IQ" dirty="0" smtClean="0"/>
              <a:t>بالتأكيد الى زيادة حجم النفقات العامة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للدولة 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r>
              <a:rPr lang="ar-IQ" dirty="0" smtClean="0"/>
              <a:t>2- </a:t>
            </a:r>
            <a:r>
              <a:rPr lang="ar-IQ" dirty="0" smtClean="0">
                <a:solidFill>
                  <a:srgbClr val="FF0000"/>
                </a:solidFill>
                <a:cs typeface="PT Bold Heading" panose="02010400000000000000" pitchFamily="2" charset="-78"/>
              </a:rPr>
              <a:t>اسباب </a:t>
            </a:r>
            <a:r>
              <a:rPr lang="ar-IQ" dirty="0">
                <a:solidFill>
                  <a:srgbClr val="FF0000"/>
                </a:solidFill>
                <a:cs typeface="PT Bold Heading" panose="02010400000000000000" pitchFamily="2" charset="-78"/>
              </a:rPr>
              <a:t>اجتماعية</a:t>
            </a:r>
          </a:p>
          <a:p>
            <a:pPr marL="0" indent="0">
              <a:buNone/>
            </a:pPr>
            <a:r>
              <a:rPr lang="ar-IQ" dirty="0"/>
              <a:t>أسباب نمو النفقات </a:t>
            </a:r>
            <a:r>
              <a:rPr lang="ar-IQ" dirty="0" smtClean="0"/>
              <a:t>العامة بدأت </a:t>
            </a:r>
            <a:r>
              <a:rPr lang="ar-IQ" dirty="0"/>
              <a:t>الدولة </a:t>
            </a:r>
            <a:r>
              <a:rPr lang="ar-IQ" dirty="0" smtClean="0"/>
              <a:t>تتدخل </a:t>
            </a:r>
            <a:r>
              <a:rPr lang="ar-IQ" dirty="0"/>
              <a:t>مان </a:t>
            </a:r>
            <a:r>
              <a:rPr lang="ar-IQ" dirty="0" smtClean="0"/>
              <a:t>الناحية الاجتماعية </a:t>
            </a:r>
            <a:r>
              <a:rPr lang="ar-IQ" dirty="0"/>
              <a:t>مان </a:t>
            </a:r>
            <a:r>
              <a:rPr lang="ar-IQ" dirty="0" smtClean="0"/>
              <a:t>أجل احداث عدالة في توزيع الدخل وكذلك  الفضاء على الفقر مما </a:t>
            </a:r>
            <a:r>
              <a:rPr lang="ar-IQ" dirty="0"/>
              <a:t> </a:t>
            </a:r>
            <a:r>
              <a:rPr lang="ar-IQ" dirty="0" smtClean="0"/>
              <a:t>يتطلب زيادة حجم النفقات العامة وخاصة ماع الزيادة السكانية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المستمرة </a:t>
            </a:r>
            <a:r>
              <a:rPr lang="ar-IQ" dirty="0" smtClean="0"/>
              <a:t>والتي </a:t>
            </a:r>
            <a:r>
              <a:rPr lang="ar-IQ" dirty="0"/>
              <a:t>تحتاج الى المزيد من </a:t>
            </a:r>
            <a:r>
              <a:rPr lang="ar-IQ" dirty="0" smtClean="0"/>
              <a:t>النفقات </a:t>
            </a:r>
            <a:r>
              <a:rPr lang="ar-IQ" dirty="0"/>
              <a:t>العامة</a:t>
            </a:r>
          </a:p>
        </p:txBody>
      </p:sp>
    </p:spTree>
    <p:extLst>
      <p:ext uri="{BB962C8B-B14F-4D97-AF65-F5344CB8AC3E}">
        <p14:creationId xmlns:p14="http://schemas.microsoft.com/office/powerpoint/2010/main" val="571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sz="4000" dirty="0" smtClean="0">
                <a:solidFill>
                  <a:srgbClr val="FF0000"/>
                </a:solidFill>
              </a:rPr>
              <a:t>3- اسباب </a:t>
            </a:r>
            <a:r>
              <a:rPr lang="ar-IQ" sz="4000" dirty="0">
                <a:solidFill>
                  <a:srgbClr val="FF0000"/>
                </a:solidFill>
              </a:rPr>
              <a:t>سياسية</a:t>
            </a:r>
          </a:p>
          <a:p>
            <a:pPr marL="0" indent="0">
              <a:buNone/>
            </a:pPr>
            <a:r>
              <a:rPr lang="ar-IQ" dirty="0" smtClean="0"/>
              <a:t>مع زيادة ونمو النفقات السياسية الدولية وزيادة مستوى التمثيل </a:t>
            </a:r>
            <a:r>
              <a:rPr lang="ar-IQ" dirty="0" err="1" smtClean="0"/>
              <a:t>الدبلوماسى</a:t>
            </a:r>
            <a:r>
              <a:rPr lang="ar-IQ" dirty="0" smtClean="0"/>
              <a:t> بين الدول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وزيادة حدة النزاعات </a:t>
            </a:r>
            <a:r>
              <a:rPr lang="ar-IQ" dirty="0" smtClean="0"/>
              <a:t>والحروب والحاجات الى التسليح وحماية الحدود </a:t>
            </a:r>
            <a:r>
              <a:rPr lang="ar-IQ" dirty="0"/>
              <a:t>، </a:t>
            </a:r>
            <a:r>
              <a:rPr lang="ar-IQ" dirty="0" smtClean="0"/>
              <a:t>ومع انتشار </a:t>
            </a:r>
            <a:r>
              <a:rPr lang="ar-IQ" dirty="0" err="1" smtClean="0"/>
              <a:t>المباديء</a:t>
            </a:r>
            <a:r>
              <a:rPr lang="ar-IQ" dirty="0" smtClean="0"/>
              <a:t>  الديموقراطية والزام الدولة بالقيام بتقديم العديد من الخدمات للفقر، كان من </a:t>
            </a:r>
            <a:r>
              <a:rPr lang="ar-IQ" dirty="0" err="1" smtClean="0"/>
              <a:t>الطبيعى</a:t>
            </a:r>
            <a:r>
              <a:rPr lang="ar-IQ" dirty="0" smtClean="0"/>
              <a:t> ان يزداد </a:t>
            </a:r>
            <a:r>
              <a:rPr lang="ar-IQ" dirty="0"/>
              <a:t>حجم </a:t>
            </a:r>
            <a:r>
              <a:rPr lang="ar-IQ" dirty="0" smtClean="0"/>
              <a:t>النفقات </a:t>
            </a:r>
            <a:r>
              <a:rPr lang="ar-IQ" dirty="0"/>
              <a:t>العامة .</a:t>
            </a:r>
          </a:p>
          <a:p>
            <a:pPr marL="0" indent="0">
              <a:buNone/>
            </a:pPr>
            <a:r>
              <a:rPr lang="ar-IQ" sz="3400" dirty="0" smtClean="0">
                <a:solidFill>
                  <a:srgbClr val="FF0000"/>
                </a:solidFill>
              </a:rPr>
              <a:t>4- اسباب </a:t>
            </a:r>
            <a:r>
              <a:rPr lang="ar-IQ" sz="3400" dirty="0">
                <a:solidFill>
                  <a:srgbClr val="FF0000"/>
                </a:solidFill>
              </a:rPr>
              <a:t>إدارية ومالية</a:t>
            </a:r>
          </a:p>
          <a:p>
            <a:pPr marL="0" indent="0">
              <a:buNone/>
            </a:pPr>
            <a:r>
              <a:rPr lang="ar-IQ" dirty="0"/>
              <a:t>حدثت زيادة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err="1"/>
              <a:t>نففات</a:t>
            </a:r>
            <a:r>
              <a:rPr lang="ar-IQ" dirty="0"/>
              <a:t> الدولة الجارية والرأسمالية الموجهة الى التنظيم </a:t>
            </a:r>
            <a:r>
              <a:rPr lang="ar-IQ" dirty="0" err="1"/>
              <a:t>الادارى</a:t>
            </a:r>
            <a:r>
              <a:rPr lang="ar-IQ" dirty="0"/>
              <a:t> </a:t>
            </a:r>
            <a:r>
              <a:rPr lang="ar-IQ" dirty="0" smtClean="0"/>
              <a:t>للدولة </a:t>
            </a:r>
            <a:r>
              <a:rPr lang="ar-IQ" dirty="0"/>
              <a:t>، </a:t>
            </a:r>
            <a:r>
              <a:rPr lang="ar-IQ" dirty="0" smtClean="0"/>
              <a:t>وكان ذلك </a:t>
            </a:r>
            <a:r>
              <a:rPr lang="ar-IQ" dirty="0"/>
              <a:t>من </a:t>
            </a:r>
            <a:r>
              <a:rPr lang="ar-IQ" dirty="0" err="1"/>
              <a:t>الطبيعى</a:t>
            </a:r>
            <a:r>
              <a:rPr lang="ar-IQ" dirty="0"/>
              <a:t> نتيجة زيادة تدخل </a:t>
            </a:r>
            <a:r>
              <a:rPr lang="ar-IQ" dirty="0" smtClean="0"/>
              <a:t>الدولة </a:t>
            </a:r>
            <a:r>
              <a:rPr lang="ar-IQ" dirty="0" err="1" smtClean="0"/>
              <a:t>فى</a:t>
            </a:r>
            <a:r>
              <a:rPr lang="ar-IQ" dirty="0" smtClean="0"/>
              <a:t> النشاط </a:t>
            </a:r>
            <a:r>
              <a:rPr lang="ar-IQ" dirty="0" err="1" smtClean="0"/>
              <a:t>الاقتصادى</a:t>
            </a:r>
            <a:r>
              <a:rPr lang="ar-IQ" dirty="0" smtClean="0"/>
              <a:t> وحاجتها الى وجود جهاز ادارى </a:t>
            </a:r>
            <a:r>
              <a:rPr lang="ar-IQ" dirty="0"/>
              <a:t>قوى </a:t>
            </a:r>
          </a:p>
        </p:txBody>
      </p:sp>
    </p:spTree>
    <p:extLst>
      <p:ext uri="{BB962C8B-B14F-4D97-AF65-F5344CB8AC3E}">
        <p14:creationId xmlns:p14="http://schemas.microsoft.com/office/powerpoint/2010/main" val="366223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ثانيا </a:t>
            </a:r>
            <a:r>
              <a:rPr lang="ar-IQ" dirty="0">
                <a:solidFill>
                  <a:srgbClr val="FF0000"/>
                </a:solidFill>
              </a:rPr>
              <a:t>: الاسباب </a:t>
            </a:r>
            <a:r>
              <a:rPr lang="ar-IQ" dirty="0" smtClean="0">
                <a:solidFill>
                  <a:srgbClr val="FF0000"/>
                </a:solidFill>
              </a:rPr>
              <a:t>الظاهرية لزيادة النفقات </a:t>
            </a:r>
            <a:r>
              <a:rPr lang="ar-IQ" dirty="0">
                <a:solidFill>
                  <a:srgbClr val="FF0000"/>
                </a:solidFill>
              </a:rPr>
              <a:t>العامة</a:t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 smtClean="0"/>
              <a:t>- </a:t>
            </a:r>
            <a:r>
              <a:rPr lang="ar-IQ" dirty="0"/>
              <a:t>اما الاسباب الظاهرية لزيادة </a:t>
            </a:r>
            <a:r>
              <a:rPr lang="ar-IQ" dirty="0" smtClean="0"/>
              <a:t>النفقة </a:t>
            </a:r>
            <a:r>
              <a:rPr lang="ar-IQ" dirty="0"/>
              <a:t>العامة فتتمثل </a:t>
            </a:r>
            <a:r>
              <a:rPr lang="ar-IQ" dirty="0" smtClean="0"/>
              <a:t>في ارتفاع  المستوى العام للأسعار فنجد ان زيادة </a:t>
            </a:r>
            <a:r>
              <a:rPr lang="ar-IQ" dirty="0"/>
              <a:t>الاسعار يؤدى الى زيادة حجم </a:t>
            </a:r>
            <a:r>
              <a:rPr lang="ar-IQ" dirty="0" smtClean="0"/>
              <a:t>نفقات </a:t>
            </a:r>
            <a:r>
              <a:rPr lang="ar-IQ" dirty="0"/>
              <a:t>الدولة دون </a:t>
            </a:r>
            <a:r>
              <a:rPr lang="ar-IQ" dirty="0" smtClean="0"/>
              <a:t>زيادة حجم السلع والخدمات التي تحصل </a:t>
            </a:r>
            <a:r>
              <a:rPr lang="ar-IQ" dirty="0"/>
              <a:t>عليها </a:t>
            </a:r>
            <a:r>
              <a:rPr lang="ar-IQ" dirty="0" smtClean="0"/>
              <a:t>أي </a:t>
            </a:r>
            <a:r>
              <a:rPr lang="ar-IQ" dirty="0"/>
              <a:t>ان </a:t>
            </a:r>
            <a:r>
              <a:rPr lang="ar-IQ" dirty="0" smtClean="0"/>
              <a:t>نفقاتها </a:t>
            </a:r>
            <a:r>
              <a:rPr lang="ar-IQ" dirty="0"/>
              <a:t>تتزايد دون وجود زيادة </a:t>
            </a:r>
            <a:r>
              <a:rPr lang="ar-IQ" dirty="0" smtClean="0"/>
              <a:t>حقيقية في كمية السلع والخدمات ، لذلك </a:t>
            </a:r>
            <a:r>
              <a:rPr lang="ar-IQ" dirty="0"/>
              <a:t>يطلق على </a:t>
            </a:r>
            <a:r>
              <a:rPr lang="ar-IQ" dirty="0" smtClean="0"/>
              <a:t>تلك </a:t>
            </a:r>
            <a:r>
              <a:rPr lang="ar-IQ" dirty="0"/>
              <a:t>الزيادة انها زيادة ظاهرية .</a:t>
            </a:r>
          </a:p>
          <a:p>
            <a:r>
              <a:rPr lang="ar-IQ" dirty="0"/>
              <a:t>- ومن الاسباب الظاهرية </a:t>
            </a:r>
            <a:r>
              <a:rPr lang="ar-IQ" dirty="0" smtClean="0"/>
              <a:t>ايضا تغير القواعد المالية المستخدمة في حساب الانفاق العام مثل ماد الفترة </a:t>
            </a:r>
            <a:r>
              <a:rPr lang="ar-IQ" dirty="0"/>
              <a:t>الزمنية </a:t>
            </a:r>
            <a:r>
              <a:rPr lang="ar-IQ" dirty="0" smtClean="0"/>
              <a:t>التي </a:t>
            </a:r>
            <a:r>
              <a:rPr lang="ar-IQ" dirty="0"/>
              <a:t>تعد عنها الموازنة العامة بسبب تعديل موعد </a:t>
            </a:r>
            <a:r>
              <a:rPr lang="ar-IQ" dirty="0" smtClean="0"/>
              <a:t>بدء </a:t>
            </a:r>
            <a:r>
              <a:rPr lang="ar-IQ" dirty="0"/>
              <a:t>السنة المالية </a:t>
            </a:r>
          </a:p>
        </p:txBody>
      </p:sp>
    </p:spTree>
    <p:extLst>
      <p:ext uri="{BB962C8B-B14F-4D97-AF65-F5344CB8AC3E}">
        <p14:creationId xmlns:p14="http://schemas.microsoft.com/office/powerpoint/2010/main" val="286857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/>
              <a:t>الآثار المباشرة </a:t>
            </a:r>
            <a:r>
              <a:rPr lang="ar-IQ" dirty="0" err="1"/>
              <a:t>للانفاق</a:t>
            </a:r>
            <a:r>
              <a:rPr lang="ar-IQ" dirty="0"/>
              <a:t> العام</a:t>
            </a:r>
            <a:br>
              <a:rPr lang="ar-IQ" dirty="0"/>
            </a:br>
            <a:r>
              <a:rPr lang="ar-IQ" sz="4000" dirty="0">
                <a:solidFill>
                  <a:srgbClr val="FF0000"/>
                </a:solidFill>
              </a:rPr>
              <a:t>أولاً : الآثار المباشرة على الإنتاج القومي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/>
              <a:t>سوف نتناول الآن تأثير كل نوع من انواع النفقات العامة على الناتج </a:t>
            </a:r>
            <a:r>
              <a:rPr lang="ar-IQ" dirty="0" smtClean="0"/>
              <a:t>القومي </a:t>
            </a:r>
            <a:r>
              <a:rPr lang="ar-IQ" dirty="0"/>
              <a:t>كما </a:t>
            </a:r>
            <a:r>
              <a:rPr lang="ar-IQ" dirty="0" smtClean="0"/>
              <a:t>يلى : </a:t>
            </a:r>
          </a:p>
          <a:p>
            <a:pPr marL="0" indent="0">
              <a:buNone/>
            </a:pPr>
            <a:r>
              <a:rPr lang="ar-IQ" sz="3800" dirty="0">
                <a:solidFill>
                  <a:srgbClr val="FF0000"/>
                </a:solidFill>
              </a:rPr>
              <a:t>النفقات الاجتماعية</a:t>
            </a:r>
          </a:p>
          <a:p>
            <a:pPr marL="0" indent="0">
              <a:buNone/>
            </a:pPr>
            <a:r>
              <a:rPr lang="ar-IQ" dirty="0" smtClean="0"/>
              <a:t>هي المبالغ التي تنفق على </a:t>
            </a:r>
            <a:r>
              <a:rPr lang="ar-IQ" dirty="0"/>
              <a:t>شارا  سالع </a:t>
            </a:r>
            <a:r>
              <a:rPr lang="ar-IQ" dirty="0" smtClean="0"/>
              <a:t>وخدمات تستخدم لتحقيق اهداف اجتماعية متعلقة ببناء  الانسان كالأنفاق </a:t>
            </a:r>
            <a:r>
              <a:rPr lang="ar-IQ" dirty="0"/>
              <a:t>على التعليم والصحة والتدريب وهى </a:t>
            </a:r>
            <a:r>
              <a:rPr lang="ar-IQ" dirty="0" smtClean="0"/>
              <a:t>نفقات </a:t>
            </a:r>
            <a:r>
              <a:rPr lang="ar-IQ" dirty="0"/>
              <a:t>اجتماعية </a:t>
            </a:r>
            <a:r>
              <a:rPr lang="ar-IQ" dirty="0" smtClean="0"/>
              <a:t>حقيقية </a:t>
            </a:r>
            <a:r>
              <a:rPr lang="ar-IQ" dirty="0"/>
              <a:t>تعمل </a:t>
            </a:r>
            <a:r>
              <a:rPr lang="ar-IQ" dirty="0" smtClean="0"/>
              <a:t>بشكل مباشر على </a:t>
            </a:r>
            <a:r>
              <a:rPr lang="ar-IQ" dirty="0"/>
              <a:t>زيادة الناتج </a:t>
            </a:r>
            <a:r>
              <a:rPr lang="ar-IQ" dirty="0" smtClean="0"/>
              <a:t>القومي </a:t>
            </a:r>
            <a:r>
              <a:rPr lang="ar-IQ" dirty="0"/>
              <a:t>ورفع مستوى الطلب </a:t>
            </a:r>
            <a:r>
              <a:rPr lang="ar-IQ" dirty="0" smtClean="0"/>
              <a:t>الفعال الانفاق </a:t>
            </a:r>
            <a:r>
              <a:rPr lang="ar-IQ" dirty="0"/>
              <a:t>على التأمينات الاجتماعية واعانات البطالة ، وهى </a:t>
            </a:r>
            <a:r>
              <a:rPr lang="ar-IQ" dirty="0" smtClean="0"/>
              <a:t>نفقات </a:t>
            </a:r>
            <a:r>
              <a:rPr lang="ar-IQ" dirty="0"/>
              <a:t>اجتماعية </a:t>
            </a:r>
            <a:r>
              <a:rPr lang="ar-IQ" dirty="0" smtClean="0"/>
              <a:t>تحويلية وهى تؤدى </a:t>
            </a:r>
            <a:r>
              <a:rPr lang="ar-IQ" dirty="0"/>
              <a:t>الى زيادة </a:t>
            </a:r>
            <a:r>
              <a:rPr lang="ar-IQ" dirty="0" smtClean="0"/>
              <a:t>الطلب الكلى من خلال زيادة دخول الافراد مما يؤدى الى زيادة الناتج القومي </a:t>
            </a:r>
            <a:r>
              <a:rPr lang="ar-IQ" dirty="0"/>
              <a:t>بطريق غير مباشر ، إلا ان أثر </a:t>
            </a:r>
            <a:r>
              <a:rPr lang="ar-IQ" dirty="0" smtClean="0"/>
              <a:t>تلك النفقات </a:t>
            </a:r>
            <a:r>
              <a:rPr lang="ar-IQ" dirty="0"/>
              <a:t>قد يؤدى بطريفة عكسية الى </a:t>
            </a:r>
            <a:r>
              <a:rPr lang="ar-IQ" dirty="0" smtClean="0"/>
              <a:t>انخفاض الناتج القومي فنجد </a:t>
            </a:r>
            <a:r>
              <a:rPr lang="ar-IQ" dirty="0"/>
              <a:t>ان </a:t>
            </a:r>
            <a:r>
              <a:rPr lang="ar-IQ" dirty="0" smtClean="0"/>
              <a:t>الاعانات والتأمينات هي عبارة عن اقتطاع   ضريبي من دخول الاغنياء  </a:t>
            </a:r>
            <a:r>
              <a:rPr lang="ar-IQ" dirty="0"/>
              <a:t>يؤدى الى انخفاض ادخارهم </a:t>
            </a:r>
            <a:r>
              <a:rPr lang="ar-IQ" dirty="0" smtClean="0"/>
              <a:t>ومن  ثم انخفاض الاستثمار ومن ثم انخفاض الناتج القومي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673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2- الاعانات </a:t>
            </a:r>
            <a:r>
              <a:rPr lang="ar-IQ" dirty="0">
                <a:solidFill>
                  <a:srgbClr val="FF0000"/>
                </a:solidFill>
              </a:rPr>
              <a:t>الاقتصادية</a:t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IQ" dirty="0" smtClean="0"/>
              <a:t>هذه النفقات </a:t>
            </a:r>
            <a:r>
              <a:rPr lang="ar-IQ" dirty="0"/>
              <a:t>الانتاجية </a:t>
            </a:r>
            <a:r>
              <a:rPr lang="ar-IQ" dirty="0" smtClean="0"/>
              <a:t>هي </a:t>
            </a:r>
            <a:r>
              <a:rPr lang="ar-IQ" dirty="0"/>
              <a:t>عبارة عن اعانات اقتصادية </a:t>
            </a:r>
            <a:r>
              <a:rPr lang="ar-IQ" dirty="0" smtClean="0"/>
              <a:t>تقدمها </a:t>
            </a:r>
            <a:r>
              <a:rPr lang="ar-IQ" dirty="0"/>
              <a:t>الدولة للمشروعات </a:t>
            </a:r>
            <a:r>
              <a:rPr lang="ar-IQ" dirty="0" smtClean="0"/>
              <a:t>الانتاجية لأغراض </a:t>
            </a:r>
            <a:r>
              <a:rPr lang="ar-IQ" dirty="0"/>
              <a:t>مختلفة </a:t>
            </a:r>
            <a:r>
              <a:rPr lang="ar-IQ" dirty="0" smtClean="0"/>
              <a:t>فأما </a:t>
            </a:r>
            <a:r>
              <a:rPr lang="ar-IQ" dirty="0"/>
              <a:t>ان يكون الغرض منها- دعم تلا الصناعات </a:t>
            </a:r>
            <a:r>
              <a:rPr lang="ar-IQ" dirty="0" smtClean="0"/>
              <a:t>لمقاومة </a:t>
            </a:r>
            <a:r>
              <a:rPr lang="ar-IQ" dirty="0"/>
              <a:t>ارتفا  اسعار بعض السلع كدعم المخابز لمنع </a:t>
            </a:r>
            <a:r>
              <a:rPr lang="ar-IQ" dirty="0" smtClean="0"/>
              <a:t>ارتفاع سعر </a:t>
            </a:r>
            <a:r>
              <a:rPr lang="ar-IQ" dirty="0"/>
              <a:t>الخبز</a:t>
            </a:r>
          </a:p>
          <a:p>
            <a:pPr marL="0" indent="0">
              <a:buNone/>
            </a:pPr>
            <a:r>
              <a:rPr lang="ar-IQ" dirty="0"/>
              <a:t>- دعم بعض المشروعات </a:t>
            </a:r>
            <a:r>
              <a:rPr lang="ar-IQ" dirty="0" smtClean="0"/>
              <a:t>التي </a:t>
            </a:r>
            <a:r>
              <a:rPr lang="ar-IQ" dirty="0"/>
              <a:t>توفر خدمة عامة </a:t>
            </a:r>
            <a:r>
              <a:rPr lang="ar-IQ" dirty="0" smtClean="0"/>
              <a:t>في </a:t>
            </a:r>
            <a:r>
              <a:rPr lang="ar-IQ" dirty="0"/>
              <a:t>حالة معاناتها من عجز </a:t>
            </a:r>
            <a:r>
              <a:rPr lang="ar-IQ" dirty="0" smtClean="0"/>
              <a:t>طارئ  يهدد </a:t>
            </a:r>
            <a:r>
              <a:rPr lang="ar-IQ" dirty="0"/>
              <a:t>استمرارها</a:t>
            </a:r>
          </a:p>
          <a:p>
            <a:pPr marL="0" indent="0">
              <a:buNone/>
            </a:pPr>
            <a:r>
              <a:rPr lang="ar-IQ" dirty="0"/>
              <a:t>- دعم المشروعات الانتاجية العامة </a:t>
            </a:r>
            <a:r>
              <a:rPr lang="ar-IQ" dirty="0" smtClean="0"/>
              <a:t>التي </a:t>
            </a:r>
            <a:r>
              <a:rPr lang="ar-IQ" dirty="0"/>
              <a:t>لا </a:t>
            </a:r>
            <a:r>
              <a:rPr lang="ar-IQ" dirty="0" smtClean="0"/>
              <a:t>تهدف </a:t>
            </a:r>
            <a:r>
              <a:rPr lang="ar-IQ" dirty="0"/>
              <a:t>الى الربح حتى </a:t>
            </a:r>
            <a:r>
              <a:rPr lang="ar-IQ" dirty="0" smtClean="0"/>
              <a:t>تقدم السلع بسعر اقل </a:t>
            </a:r>
            <a:r>
              <a:rPr lang="ar-IQ" dirty="0"/>
              <a:t>من التكلفة كما يحدث </a:t>
            </a:r>
            <a:r>
              <a:rPr lang="ar-IQ" dirty="0" smtClean="0"/>
              <a:t>في </a:t>
            </a:r>
            <a:r>
              <a:rPr lang="ar-IQ" dirty="0"/>
              <a:t>مشروعات </a:t>
            </a:r>
            <a:r>
              <a:rPr lang="ar-IQ" dirty="0" smtClean="0"/>
              <a:t>الكهرباء  والسكن </a:t>
            </a:r>
            <a:r>
              <a:rPr lang="ar-IQ" dirty="0"/>
              <a:t>الحديدية والبريد </a:t>
            </a:r>
            <a:r>
              <a:rPr lang="ar-IQ" dirty="0" smtClean="0"/>
              <a:t>وغيرها وهنا </a:t>
            </a:r>
            <a:r>
              <a:rPr lang="ar-IQ" dirty="0"/>
              <a:t>نجد انه عند </a:t>
            </a:r>
            <a:r>
              <a:rPr lang="ar-IQ" dirty="0" smtClean="0"/>
              <a:t>تقديم </a:t>
            </a:r>
            <a:r>
              <a:rPr lang="ar-IQ" dirty="0"/>
              <a:t>الدعم </a:t>
            </a:r>
            <a:r>
              <a:rPr lang="ar-IQ" dirty="0" smtClean="0"/>
              <a:t>لتلك </a:t>
            </a:r>
            <a:r>
              <a:rPr lang="ar-IQ" dirty="0"/>
              <a:t>الصناعات فأن </a:t>
            </a:r>
            <a:r>
              <a:rPr lang="ar-IQ" dirty="0" smtClean="0"/>
              <a:t>ذلك </a:t>
            </a:r>
            <a:r>
              <a:rPr lang="ar-IQ" dirty="0"/>
              <a:t>يؤدى الى زيادة الانتاج </a:t>
            </a:r>
            <a:r>
              <a:rPr lang="ar-IQ" dirty="0" smtClean="0"/>
              <a:t>وكذلك انخفاض </a:t>
            </a:r>
            <a:r>
              <a:rPr lang="ar-IQ" dirty="0"/>
              <a:t>الاسعار</a:t>
            </a:r>
          </a:p>
        </p:txBody>
      </p:sp>
    </p:spTree>
    <p:extLst>
      <p:ext uri="{BB962C8B-B14F-4D97-AF65-F5344CB8AC3E}">
        <p14:creationId xmlns:p14="http://schemas.microsoft.com/office/powerpoint/2010/main" val="238168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3- النفقات </a:t>
            </a:r>
            <a:r>
              <a:rPr lang="ar-IQ" dirty="0">
                <a:solidFill>
                  <a:srgbClr val="FF0000"/>
                </a:solidFill>
              </a:rPr>
              <a:t>العسكرية</a:t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IQ" dirty="0" smtClean="0"/>
              <a:t>- </a:t>
            </a:r>
            <a:r>
              <a:rPr lang="ar-IQ" dirty="0"/>
              <a:t>قد يرى البعض ان </a:t>
            </a:r>
            <a:r>
              <a:rPr lang="ar-IQ" dirty="0" smtClean="0"/>
              <a:t>تلك النفقات </a:t>
            </a:r>
            <a:r>
              <a:rPr lang="ar-IQ" dirty="0"/>
              <a:t>العسكرية تؤثر بالسلب على الناتج </a:t>
            </a:r>
            <a:r>
              <a:rPr lang="ar-IQ" dirty="0" smtClean="0"/>
              <a:t>القومي فهي عبارة عن اقتطاع  جزء  </a:t>
            </a:r>
            <a:r>
              <a:rPr lang="ar-IQ" dirty="0"/>
              <a:t>من الانتاج موجه الى </a:t>
            </a:r>
            <a:r>
              <a:rPr lang="ar-IQ" dirty="0" smtClean="0"/>
              <a:t>الانتاج المدني وتحويله الى الانتاج الحربى </a:t>
            </a:r>
            <a:r>
              <a:rPr lang="ar-IQ" dirty="0"/>
              <a:t>، </a:t>
            </a:r>
            <a:r>
              <a:rPr lang="ar-IQ" dirty="0" smtClean="0"/>
              <a:t>مما يؤدى الى </a:t>
            </a:r>
            <a:r>
              <a:rPr lang="ar-IQ" dirty="0"/>
              <a:t>انخفاض السلع </a:t>
            </a:r>
            <a:r>
              <a:rPr lang="ar-IQ" dirty="0" smtClean="0"/>
              <a:t>وارتفاع  </a:t>
            </a:r>
            <a:r>
              <a:rPr lang="ar-IQ" dirty="0"/>
              <a:t>اسعارها والاعتماد على الاستيراد ، وكلها آثار سلبية</a:t>
            </a:r>
          </a:p>
          <a:p>
            <a:pPr marL="0" indent="0">
              <a:buNone/>
            </a:pPr>
            <a:r>
              <a:rPr lang="ar-IQ" dirty="0"/>
              <a:t>- لكن </a:t>
            </a:r>
            <a:r>
              <a:rPr lang="ar-IQ" dirty="0" smtClean="0"/>
              <a:t>الحقيقة </a:t>
            </a:r>
            <a:r>
              <a:rPr lang="ar-IQ" dirty="0"/>
              <a:t>ان </a:t>
            </a:r>
            <a:r>
              <a:rPr lang="ar-IQ" dirty="0" smtClean="0"/>
              <a:t>هناك </a:t>
            </a:r>
            <a:r>
              <a:rPr lang="ar-IQ" dirty="0"/>
              <a:t>آثار ايجابية </a:t>
            </a:r>
            <a:r>
              <a:rPr lang="ar-IQ" dirty="0" smtClean="0"/>
              <a:t>للنفقات </a:t>
            </a:r>
            <a:r>
              <a:rPr lang="ar-IQ" dirty="0"/>
              <a:t>العسكرية على </a:t>
            </a:r>
            <a:r>
              <a:rPr lang="ar-IQ" dirty="0" smtClean="0"/>
              <a:t>الناتج القومي </a:t>
            </a:r>
            <a:r>
              <a:rPr lang="ar-IQ" dirty="0"/>
              <a:t>، </a:t>
            </a:r>
            <a:r>
              <a:rPr lang="ar-IQ" dirty="0" smtClean="0"/>
              <a:t>فهي ارتفاع من مستوى </a:t>
            </a:r>
            <a:r>
              <a:rPr lang="ar-IQ" dirty="0"/>
              <a:t>التشغيل </a:t>
            </a:r>
            <a:r>
              <a:rPr lang="ar-IQ" dirty="0" smtClean="0"/>
              <a:t>في القطاعات </a:t>
            </a:r>
            <a:r>
              <a:rPr lang="ar-IQ" dirty="0"/>
              <a:t>المختلفة لمواجه احتياجات </a:t>
            </a:r>
            <a:r>
              <a:rPr lang="ar-IQ" dirty="0" smtClean="0"/>
              <a:t>القوات المسلحة من غذاء  ومأوى وكساء  </a:t>
            </a:r>
            <a:r>
              <a:rPr lang="ar-IQ" dirty="0"/>
              <a:t>، كما انها تساعد على نمو </a:t>
            </a:r>
            <a:r>
              <a:rPr lang="ar-IQ" dirty="0" smtClean="0"/>
              <a:t>التقدم العلمي والتكنولوجي </a:t>
            </a:r>
            <a:r>
              <a:rPr lang="ar-IQ" dirty="0"/>
              <a:t>وتطوير اساليب </a:t>
            </a:r>
            <a:r>
              <a:rPr lang="ar-IQ" dirty="0" smtClean="0"/>
              <a:t>الانتاج.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810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>
                <a:solidFill>
                  <a:srgbClr val="C00000"/>
                </a:solidFill>
              </a:rPr>
              <a:t>المالية العامة والنظرية الاقتصادية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/>
              <a:t>كان </a:t>
            </a:r>
            <a:r>
              <a:rPr lang="ar-IQ" dirty="0" smtClean="0"/>
              <a:t>الاعتقاد قديما </a:t>
            </a:r>
            <a:r>
              <a:rPr lang="ar-IQ" dirty="0"/>
              <a:t>عند </a:t>
            </a:r>
            <a:r>
              <a:rPr lang="ar-IQ" dirty="0" smtClean="0"/>
              <a:t>التقليديين </a:t>
            </a:r>
            <a:r>
              <a:rPr lang="ar-IQ" dirty="0"/>
              <a:t>أمثال آدم سميث وديفيد </a:t>
            </a:r>
            <a:r>
              <a:rPr lang="ar-IQ" dirty="0" smtClean="0"/>
              <a:t>ريكاردو </a:t>
            </a:r>
            <a:r>
              <a:rPr lang="ar-IQ" dirty="0" err="1"/>
              <a:t>وساى</a:t>
            </a:r>
            <a:r>
              <a:rPr lang="ar-IQ" dirty="0"/>
              <a:t> بان العرض هو </a:t>
            </a:r>
            <a:r>
              <a:rPr lang="ar-IQ" dirty="0" smtClean="0"/>
              <a:t>الذى يخلق </a:t>
            </a:r>
            <a:r>
              <a:rPr lang="ar-IQ" dirty="0"/>
              <a:t>الطلب و قانون </a:t>
            </a:r>
            <a:r>
              <a:rPr lang="ar-IQ" dirty="0" err="1"/>
              <a:t>ساي</a:t>
            </a:r>
            <a:r>
              <a:rPr lang="ar-IQ" dirty="0"/>
              <a:t> </a:t>
            </a:r>
            <a:r>
              <a:rPr lang="ar-IQ" dirty="0" err="1" smtClean="0"/>
              <a:t>للاسواق</a:t>
            </a:r>
            <a:r>
              <a:rPr lang="ar-IQ" dirty="0" smtClean="0"/>
              <a:t> </a:t>
            </a:r>
            <a:r>
              <a:rPr lang="ar-IQ" dirty="0"/>
              <a:t>ان كل عرض يخلق طلب </a:t>
            </a:r>
            <a:r>
              <a:rPr lang="ar-IQ" dirty="0" smtClean="0"/>
              <a:t>مماثل </a:t>
            </a:r>
            <a:r>
              <a:rPr lang="ar-IQ" dirty="0"/>
              <a:t>له ) وان المجتمع يصل </a:t>
            </a:r>
            <a:r>
              <a:rPr lang="ar-IQ" dirty="0" smtClean="0"/>
              <a:t>الى مستوى </a:t>
            </a:r>
            <a:r>
              <a:rPr lang="ar-IQ" dirty="0"/>
              <a:t>التشغيل الشامل للموارد </a:t>
            </a:r>
            <a:r>
              <a:rPr lang="ar-IQ" dirty="0" err="1"/>
              <a:t>اى</a:t>
            </a:r>
            <a:r>
              <a:rPr lang="ar-IQ" dirty="0"/>
              <a:t> يصل الى مستوى </a:t>
            </a:r>
            <a:r>
              <a:rPr lang="ar-IQ" dirty="0" smtClean="0"/>
              <a:t>التوظف الكامل . </a:t>
            </a:r>
          </a:p>
          <a:p>
            <a:r>
              <a:rPr lang="ar-IQ" dirty="0"/>
              <a:t> معنى </a:t>
            </a:r>
            <a:r>
              <a:rPr lang="ar-IQ" dirty="0" smtClean="0"/>
              <a:t>ذللك ان </a:t>
            </a:r>
            <a:r>
              <a:rPr lang="ar-IQ" dirty="0"/>
              <a:t>الاقتصاد يتوازن توازن </a:t>
            </a:r>
            <a:r>
              <a:rPr lang="ar-IQ" dirty="0" smtClean="0"/>
              <a:t>تلقائي باستخدام </a:t>
            </a:r>
            <a:r>
              <a:rPr lang="ar-IQ" dirty="0"/>
              <a:t>آلية الاسعار</a:t>
            </a:r>
          </a:p>
          <a:p>
            <a:r>
              <a:rPr lang="ar-IQ" dirty="0"/>
              <a:t>- لا يوجد حاجة بالتأكيد لتدخل الدولة </a:t>
            </a:r>
            <a:r>
              <a:rPr lang="ar-IQ" dirty="0" err="1"/>
              <a:t>لانه</a:t>
            </a:r>
            <a:r>
              <a:rPr lang="ar-IQ" dirty="0"/>
              <a:t> لا يوجد ازمات تستدعى تدخل الدولة</a:t>
            </a:r>
          </a:p>
          <a:p>
            <a:r>
              <a:rPr lang="ar-IQ" dirty="0"/>
              <a:t>- لا يوجد كساد او </a:t>
            </a:r>
            <a:r>
              <a:rPr lang="ar-IQ" dirty="0" smtClean="0"/>
              <a:t>تضخم </a:t>
            </a:r>
            <a:r>
              <a:rPr lang="ar-IQ" dirty="0"/>
              <a:t>لان العرض يخلق الطلب فزيادة العرض تزيد الطلب </a:t>
            </a:r>
            <a:r>
              <a:rPr lang="ar-IQ" dirty="0" smtClean="0"/>
              <a:t>وانخفاض العرض </a:t>
            </a:r>
            <a:r>
              <a:rPr lang="ar-IQ" dirty="0"/>
              <a:t>يخفض الطلب</a:t>
            </a:r>
          </a:p>
        </p:txBody>
      </p:sp>
    </p:spTree>
    <p:extLst>
      <p:ext uri="{BB962C8B-B14F-4D97-AF65-F5344CB8AC3E}">
        <p14:creationId xmlns:p14="http://schemas.microsoft.com/office/powerpoint/2010/main" val="34666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>
                <a:solidFill>
                  <a:srgbClr val="00B0F0"/>
                </a:solidFill>
              </a:rPr>
              <a:t>ثانياً : الآثار المباشرة على الاستهلاك القومي</a:t>
            </a:r>
            <a:br>
              <a:rPr lang="ar-IQ" dirty="0">
                <a:solidFill>
                  <a:srgbClr val="00B0F0"/>
                </a:solidFill>
              </a:rPr>
            </a:br>
            <a:endParaRPr lang="ar-IQ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dirty="0"/>
              <a:t>بالطبع سوف تؤدى زيادة النفقات العامة الى زيادة الطلب </a:t>
            </a:r>
            <a:r>
              <a:rPr lang="ar-IQ" dirty="0" smtClean="0"/>
              <a:t>الكلى ومن ثام زيادة حجم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الاستهلاك </a:t>
            </a:r>
            <a:r>
              <a:rPr lang="ar-IQ" dirty="0"/>
              <a:t>، إلا ان هذا </a:t>
            </a:r>
            <a:r>
              <a:rPr lang="ar-IQ" dirty="0" smtClean="0"/>
              <a:t>التأثير على الاستهلاك يختلف باختلاف النفقات والغرض منها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فنجد </a:t>
            </a:r>
            <a:r>
              <a:rPr lang="ar-IQ" dirty="0" smtClean="0"/>
              <a:t>مثلا </a:t>
            </a:r>
            <a:r>
              <a:rPr lang="ar-IQ" dirty="0"/>
              <a:t>:-</a:t>
            </a:r>
          </a:p>
          <a:p>
            <a:pPr marL="0" indent="0">
              <a:buNone/>
            </a:pPr>
            <a:r>
              <a:rPr lang="ar-IQ" dirty="0"/>
              <a:t> -</a:t>
            </a:r>
            <a:r>
              <a:rPr lang="ar-IQ" dirty="0" smtClean="0"/>
              <a:t>1شراء  </a:t>
            </a:r>
            <a:r>
              <a:rPr lang="ar-IQ" dirty="0"/>
              <a:t>الدولة لخدمات </a:t>
            </a:r>
            <a:r>
              <a:rPr lang="ar-IQ" dirty="0" smtClean="0"/>
              <a:t>استهلاكية مثل </a:t>
            </a:r>
            <a:r>
              <a:rPr lang="ar-IQ" dirty="0"/>
              <a:t>التعليم والصحة </a:t>
            </a:r>
            <a:r>
              <a:rPr lang="ar-IQ" dirty="0" smtClean="0"/>
              <a:t>والدفاع </a:t>
            </a:r>
            <a:r>
              <a:rPr lang="ar-IQ" dirty="0"/>
              <a:t>والامن </a:t>
            </a:r>
            <a:r>
              <a:rPr lang="ar-IQ" dirty="0" smtClean="0"/>
              <a:t>يؤدى مباشرة الى زيادة الاستهلاك .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-2توزيع الدولة لدخول يخصص </a:t>
            </a:r>
            <a:r>
              <a:rPr lang="ar-IQ" dirty="0" smtClean="0"/>
              <a:t>جزء  منها للاستهلاك مثل الاجور والمرتبات يؤدى الى زيادة الاستهلاك .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-3شرا </a:t>
            </a:r>
            <a:r>
              <a:rPr lang="ar-IQ" dirty="0" smtClean="0"/>
              <a:t>ء </a:t>
            </a:r>
            <a:r>
              <a:rPr lang="ar-IQ" dirty="0"/>
              <a:t>الدولة لسلع </a:t>
            </a:r>
            <a:r>
              <a:rPr lang="ar-IQ" dirty="0" smtClean="0"/>
              <a:t>تقدمها </a:t>
            </a:r>
            <a:r>
              <a:rPr lang="ar-IQ" dirty="0"/>
              <a:t>لبعض افراد المجتمع مثل </a:t>
            </a:r>
            <a:r>
              <a:rPr lang="ar-IQ" dirty="0" smtClean="0"/>
              <a:t>الملابس  والغذاء  والمواد الطبية واقتطاع  قيمة </a:t>
            </a:r>
            <a:r>
              <a:rPr lang="ar-IQ" dirty="0"/>
              <a:t>هذه السلع من اجورهم ، لا تؤثر على حجم </a:t>
            </a:r>
            <a:r>
              <a:rPr lang="ar-IQ" dirty="0" smtClean="0"/>
              <a:t>الاستهلاك لان الدولة اشترت بالنيابة عن الافراد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105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err="1">
                <a:solidFill>
                  <a:srgbClr val="FF0000"/>
                </a:solidFill>
              </a:rPr>
              <a:t>ثالثأ</a:t>
            </a:r>
            <a:r>
              <a:rPr lang="ar-IQ" dirty="0">
                <a:solidFill>
                  <a:srgbClr val="FF0000"/>
                </a:solidFill>
              </a:rPr>
              <a:t> : اثر النفقات العامة على توزيع الدخل </a:t>
            </a:r>
            <a:r>
              <a:rPr lang="ar-IQ" dirty="0" err="1">
                <a:solidFill>
                  <a:srgbClr val="FF0000"/>
                </a:solidFill>
              </a:rPr>
              <a:t>القومى</a:t>
            </a:r>
            <a:r>
              <a:rPr lang="ar-IQ" dirty="0">
                <a:solidFill>
                  <a:srgbClr val="FF0000"/>
                </a:solidFill>
              </a:rPr>
              <a:t/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تؤثر النفقات </a:t>
            </a:r>
            <a:r>
              <a:rPr lang="ar-IQ" dirty="0"/>
              <a:t>العامة على توزيع الدخل من </a:t>
            </a:r>
            <a:r>
              <a:rPr lang="ar-IQ" dirty="0" smtClean="0"/>
              <a:t>خلال </a:t>
            </a:r>
            <a:r>
              <a:rPr lang="ar-IQ" dirty="0"/>
              <a:t>مرحلتين هما</a:t>
            </a:r>
          </a:p>
          <a:p>
            <a:pPr marL="0" indent="0">
              <a:buNone/>
            </a:pPr>
            <a:r>
              <a:rPr lang="ar-IQ" dirty="0">
                <a:cs typeface="PT Bold Heading" panose="02010400000000000000" pitchFamily="2" charset="-78"/>
              </a:rPr>
              <a:t>المرحلة الاولى </a:t>
            </a:r>
            <a:r>
              <a:rPr lang="ar-IQ" dirty="0"/>
              <a:t>: التوزيع الاول </a:t>
            </a:r>
            <a:r>
              <a:rPr lang="ar-IQ" dirty="0" smtClean="0"/>
              <a:t>للدخول هنا تقوم الدولة بتوزيع الدخل على عوامل الانتاج </a:t>
            </a:r>
            <a:r>
              <a:rPr lang="ar-IQ" dirty="0" err="1" smtClean="0"/>
              <a:t>التى</a:t>
            </a:r>
            <a:r>
              <a:rPr lang="ar-IQ" dirty="0" smtClean="0"/>
              <a:t> تعمل لدى الدولة مثل الاجور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والمرتبات </a:t>
            </a:r>
            <a:r>
              <a:rPr lang="ar-IQ" dirty="0" err="1"/>
              <a:t>التى</a:t>
            </a:r>
            <a:r>
              <a:rPr lang="ar-IQ" dirty="0"/>
              <a:t> تدفعها الدولة للعاملين بها </a:t>
            </a:r>
            <a:r>
              <a:rPr lang="ar-IQ" dirty="0" smtClean="0"/>
              <a:t>وبالقطاع  </a:t>
            </a:r>
            <a:r>
              <a:rPr lang="ar-IQ" dirty="0"/>
              <a:t>العام ، ونتيجة عوامل سياسية </a:t>
            </a:r>
            <a:r>
              <a:rPr lang="ar-IQ" dirty="0" smtClean="0"/>
              <a:t>واجتماعية واقتصادية </a:t>
            </a:r>
            <a:r>
              <a:rPr lang="ar-IQ" dirty="0"/>
              <a:t>يحدث خلل </a:t>
            </a:r>
            <a:r>
              <a:rPr lang="ar-IQ" dirty="0" err="1"/>
              <a:t>فى</a:t>
            </a:r>
            <a:r>
              <a:rPr lang="ar-IQ" dirty="0"/>
              <a:t> هذا التوزيع الاول </a:t>
            </a:r>
            <a:r>
              <a:rPr lang="ar-IQ" dirty="0" smtClean="0"/>
              <a:t>للدخل في ازداد دخول افراد وينخفض دخول افراد مما </a:t>
            </a:r>
            <a:r>
              <a:rPr lang="ar-IQ" dirty="0"/>
              <a:t>يتطلب عمل الدولة على اعادة توزيع الدخل مرة اخرى </a:t>
            </a: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9195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>
                <a:cs typeface="PT Bold Heading" panose="02010400000000000000" pitchFamily="2" charset="-78"/>
              </a:rPr>
              <a:t>المرحلة الثانية </a:t>
            </a:r>
            <a:r>
              <a:rPr lang="ar-IQ" sz="2000" dirty="0"/>
              <a:t>: </a:t>
            </a:r>
            <a:r>
              <a:rPr lang="ar-IQ" sz="2400" dirty="0">
                <a:solidFill>
                  <a:srgbClr val="FF0000"/>
                </a:solidFill>
              </a:rPr>
              <a:t>دور الدولة في اعادة توزيع الدخل القومي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 smtClean="0"/>
              <a:t>وتعمل </a:t>
            </a:r>
            <a:r>
              <a:rPr lang="ar-IQ" dirty="0"/>
              <a:t>الدولة هنا على اعادة توزيع الدخل باستخدام </a:t>
            </a:r>
            <a:r>
              <a:rPr lang="ar-IQ" dirty="0" smtClean="0"/>
              <a:t>النفقات العامة والتي يختلف تأثيرها باختلاف انواع  النفقة </a:t>
            </a:r>
            <a:r>
              <a:rPr lang="ar-IQ" dirty="0"/>
              <a:t>:-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النفقات </a:t>
            </a:r>
            <a:r>
              <a:rPr lang="ar-IQ" dirty="0"/>
              <a:t>التحويلية </a:t>
            </a:r>
            <a:r>
              <a:rPr lang="ar-IQ" dirty="0" smtClean="0"/>
              <a:t>بصفة عامة تؤدى الى اعادة توزيا الدخل القومي </a:t>
            </a:r>
            <a:r>
              <a:rPr lang="ar-IQ" dirty="0"/>
              <a:t>وان </a:t>
            </a:r>
            <a:r>
              <a:rPr lang="ar-IQ" dirty="0" smtClean="0"/>
              <a:t>كانت تختلف باختلاف نوعها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 smtClean="0"/>
              <a:t>o</a:t>
            </a:r>
            <a:r>
              <a:rPr lang="ar-IQ" dirty="0" smtClean="0"/>
              <a:t>النفقات التحويلية الاجتماعية تؤدى الى اعادة توزيع الدخل لصالح الطبقات الفقيرة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 smtClean="0"/>
              <a:t>o</a:t>
            </a:r>
            <a:r>
              <a:rPr lang="ar-IQ" dirty="0" smtClean="0"/>
              <a:t>النفقات التحويلية الاقتصادية تعمل على اعادة توزيع الدخل بشكل عيني في صورة </a:t>
            </a:r>
            <a:r>
              <a:rPr lang="ar-IQ" dirty="0"/>
              <a:t>سلع وخدمات وتتم اعادة توزيع الدخل </a:t>
            </a:r>
            <a:r>
              <a:rPr lang="ar-IQ" dirty="0" smtClean="0"/>
              <a:t>افقيا .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 smtClean="0"/>
              <a:t>o</a:t>
            </a:r>
            <a:r>
              <a:rPr lang="ar-IQ" dirty="0" smtClean="0"/>
              <a:t>النفقات </a:t>
            </a:r>
            <a:r>
              <a:rPr lang="ar-IQ" dirty="0"/>
              <a:t>التحويلية المالية مثل </a:t>
            </a:r>
            <a:r>
              <a:rPr lang="ar-IQ" dirty="0" smtClean="0"/>
              <a:t>فوائد </a:t>
            </a:r>
            <a:r>
              <a:rPr lang="ar-IQ" dirty="0"/>
              <a:t>الديون تعمل على اعادة توزيع الدخل </a:t>
            </a:r>
            <a:r>
              <a:rPr lang="ar-IQ" dirty="0" smtClean="0"/>
              <a:t>لصالح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الطبقات الغنية التي </a:t>
            </a:r>
            <a:r>
              <a:rPr lang="ar-IQ" dirty="0"/>
              <a:t>تفارض </a:t>
            </a:r>
            <a:r>
              <a:rPr lang="ar-IQ" dirty="0" smtClean="0"/>
              <a:t>الدولة وتحصل على الفوائد </a:t>
            </a:r>
            <a:r>
              <a:rPr lang="ar-IQ" dirty="0"/>
              <a:t>، </a:t>
            </a:r>
            <a:r>
              <a:rPr lang="ar-IQ" dirty="0" smtClean="0"/>
              <a:t>المقتطعة  من الضرائب التي </a:t>
            </a:r>
            <a:r>
              <a:rPr lang="ar-IQ" dirty="0"/>
              <a:t>يدفعها </a:t>
            </a:r>
            <a:r>
              <a:rPr lang="ar-IQ" dirty="0" smtClean="0"/>
              <a:t>الفقراء.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النفقات الحقيقية </a:t>
            </a:r>
            <a:r>
              <a:rPr lang="ar-IQ" dirty="0"/>
              <a:t>كما قلنا </a:t>
            </a:r>
            <a:r>
              <a:rPr lang="ar-IQ" dirty="0" smtClean="0"/>
              <a:t>هي </a:t>
            </a:r>
            <a:r>
              <a:rPr lang="ar-IQ" dirty="0"/>
              <a:t>توثر على </a:t>
            </a:r>
            <a:r>
              <a:rPr lang="ar-IQ" dirty="0" smtClean="0"/>
              <a:t>توزيع </a:t>
            </a:r>
            <a:r>
              <a:rPr lang="ar-IQ" dirty="0"/>
              <a:t>الاول </a:t>
            </a:r>
            <a:r>
              <a:rPr lang="ar-IQ" dirty="0" smtClean="0"/>
              <a:t>للدخل </a:t>
            </a:r>
            <a:r>
              <a:rPr lang="ar-IQ" dirty="0"/>
              <a:t>ولا </a:t>
            </a:r>
            <a:r>
              <a:rPr lang="ar-IQ" dirty="0" smtClean="0"/>
              <a:t>تعمل على اعادة توزيع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الدخل </a:t>
            </a:r>
            <a:r>
              <a:rPr lang="ar-IQ" dirty="0"/>
              <a:t>، إلا اذا </a:t>
            </a:r>
            <a:r>
              <a:rPr lang="ar-IQ" dirty="0" smtClean="0"/>
              <a:t>كانت اجور الموظفين مثلا اكبر من القيمة  الحقيقية لمجهودهم وهنا تكون </a:t>
            </a:r>
            <a:r>
              <a:rPr lang="ar-IQ" dirty="0"/>
              <a:t>الزيادة </a:t>
            </a:r>
            <a:r>
              <a:rPr lang="ar-IQ" dirty="0" smtClean="0"/>
              <a:t>في </a:t>
            </a:r>
            <a:r>
              <a:rPr lang="ar-IQ" dirty="0"/>
              <a:t>الاجر </a:t>
            </a:r>
            <a:r>
              <a:rPr lang="ar-IQ" dirty="0" smtClean="0"/>
              <a:t>عبارة عن نفقات تحويلية لذلك نجد انها تؤثر على اعادة توزيع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الدخل </a:t>
            </a:r>
            <a:r>
              <a:rPr lang="ar-IQ" dirty="0" smtClean="0"/>
              <a:t>القومي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7914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الجزء الثاني : الايرادات العامة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/>
              <a:t>تقسيمات الايرادات العامة</a:t>
            </a:r>
          </a:p>
          <a:p>
            <a:pPr marL="0" indent="0">
              <a:buNone/>
            </a:pPr>
            <a:r>
              <a:rPr lang="ar-IQ" dirty="0"/>
              <a:t>-1</a:t>
            </a:r>
            <a:r>
              <a:rPr lang="ar-IQ" dirty="0">
                <a:solidFill>
                  <a:srgbClr val="FF0000"/>
                </a:solidFill>
              </a:rPr>
              <a:t>ايرادات اجبارية و ايرادات اختيارية</a:t>
            </a:r>
          </a:p>
          <a:p>
            <a:pPr marL="0" indent="0">
              <a:buNone/>
            </a:pPr>
            <a:r>
              <a:rPr lang="ar-IQ" dirty="0"/>
              <a:t>- الايرادات الجبرية </a:t>
            </a:r>
            <a:r>
              <a:rPr lang="ar-IQ" dirty="0" err="1"/>
              <a:t>هى</a:t>
            </a:r>
            <a:r>
              <a:rPr lang="ar-IQ" dirty="0"/>
              <a:t> </a:t>
            </a:r>
            <a:r>
              <a:rPr lang="ar-IQ" dirty="0" smtClean="0"/>
              <a:t>الضرائب والقروض </a:t>
            </a:r>
            <a:r>
              <a:rPr lang="ar-IQ" dirty="0"/>
              <a:t>الجبرية</a:t>
            </a:r>
          </a:p>
          <a:p>
            <a:pPr marL="0" indent="0">
              <a:buNone/>
            </a:pPr>
            <a:r>
              <a:rPr lang="ar-IQ" dirty="0"/>
              <a:t>- ايرادات اختيارية مثل الرسوم </a:t>
            </a:r>
            <a:r>
              <a:rPr lang="ar-IQ" dirty="0" smtClean="0"/>
              <a:t>والقروض </a:t>
            </a:r>
            <a:r>
              <a:rPr lang="ar-IQ" dirty="0"/>
              <a:t>الاختيارية وايرادات الدولة من ممتلكاتها العامة</a:t>
            </a:r>
          </a:p>
          <a:p>
            <a:pPr marL="0" indent="0">
              <a:buNone/>
            </a:pPr>
            <a:r>
              <a:rPr lang="ar-IQ" dirty="0"/>
              <a:t> -</a:t>
            </a:r>
            <a:r>
              <a:rPr lang="ar-IQ" dirty="0">
                <a:solidFill>
                  <a:srgbClr val="FF0000"/>
                </a:solidFill>
              </a:rPr>
              <a:t>2ايرادات عادية و ايرادات غير عادية</a:t>
            </a:r>
          </a:p>
          <a:p>
            <a:pPr marL="0" indent="0">
              <a:buNone/>
            </a:pPr>
            <a:r>
              <a:rPr lang="ar-IQ" dirty="0"/>
              <a:t>- ايرادات عادية تتكر كل سنة بشكل </a:t>
            </a:r>
            <a:r>
              <a:rPr lang="ar-IQ" dirty="0" err="1"/>
              <a:t>دورى</a:t>
            </a:r>
            <a:r>
              <a:rPr lang="ar-IQ" dirty="0"/>
              <a:t> مثل </a:t>
            </a:r>
            <a:r>
              <a:rPr lang="ar-IQ" dirty="0" smtClean="0"/>
              <a:t>الضرائب </a:t>
            </a:r>
            <a:r>
              <a:rPr lang="ar-IQ" dirty="0"/>
              <a:t>والرسوم وايرادات الدولة من </a:t>
            </a:r>
            <a:r>
              <a:rPr lang="ar-IQ" dirty="0" smtClean="0"/>
              <a:t>ممتلكاتها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 </a:t>
            </a:r>
            <a:r>
              <a:rPr lang="ar-IQ" dirty="0"/>
              <a:t>ايرادات غير عادية وهى </a:t>
            </a:r>
            <a:r>
              <a:rPr lang="ar-IQ" dirty="0" err="1"/>
              <a:t>التى</a:t>
            </a:r>
            <a:r>
              <a:rPr lang="ar-IQ" dirty="0"/>
              <a:t> لا تتكرر كل سنة مثل الفروض والاصدار </a:t>
            </a:r>
            <a:r>
              <a:rPr lang="ar-IQ" dirty="0" err="1"/>
              <a:t>النفدى</a:t>
            </a:r>
            <a:r>
              <a:rPr lang="ar-IQ" dirty="0"/>
              <a:t> الجديد</a:t>
            </a:r>
          </a:p>
          <a:p>
            <a:pPr marL="0" indent="0">
              <a:buNone/>
            </a:pPr>
            <a:r>
              <a:rPr lang="ar-IQ" dirty="0"/>
              <a:t> -</a:t>
            </a:r>
            <a:r>
              <a:rPr lang="ar-IQ" dirty="0">
                <a:solidFill>
                  <a:srgbClr val="FF0000"/>
                </a:solidFill>
              </a:rPr>
              <a:t>3ايرادات سيادية وايرادات تشبه القطاع الخاص</a:t>
            </a:r>
          </a:p>
          <a:p>
            <a:pPr marL="0" indent="0">
              <a:buNone/>
            </a:pPr>
            <a:r>
              <a:rPr lang="ar-IQ" dirty="0"/>
              <a:t>- ايرادات سيادية </a:t>
            </a:r>
            <a:r>
              <a:rPr lang="ar-IQ" dirty="0" err="1"/>
              <a:t>والتى</a:t>
            </a:r>
            <a:r>
              <a:rPr lang="ar-IQ" dirty="0"/>
              <a:t> تحصل عليها الدولة بمفردها </a:t>
            </a:r>
            <a:r>
              <a:rPr lang="ar-IQ" dirty="0" smtClean="0"/>
              <a:t>فقط </a:t>
            </a:r>
            <a:r>
              <a:rPr lang="ar-IQ" dirty="0"/>
              <a:t>مثل </a:t>
            </a:r>
            <a:r>
              <a:rPr lang="ar-IQ" dirty="0" smtClean="0"/>
              <a:t>الضرائب </a:t>
            </a:r>
            <a:r>
              <a:rPr lang="ar-IQ" dirty="0"/>
              <a:t>والرسوم والاصدار </a:t>
            </a:r>
            <a:r>
              <a:rPr lang="ar-IQ" dirty="0" err="1" smtClean="0"/>
              <a:t>النقدى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- ايرادات يحصل على شبيهها </a:t>
            </a:r>
            <a:r>
              <a:rPr lang="ar-IQ" dirty="0" smtClean="0"/>
              <a:t>القطاع  </a:t>
            </a:r>
            <a:r>
              <a:rPr lang="ar-IQ" dirty="0"/>
              <a:t>الخاص مثل </a:t>
            </a:r>
            <a:r>
              <a:rPr lang="ar-IQ" dirty="0" smtClean="0"/>
              <a:t>القروض </a:t>
            </a:r>
            <a:r>
              <a:rPr lang="ar-IQ" dirty="0"/>
              <a:t>ودخل الدولة من ممتلكاتها العامة .</a:t>
            </a:r>
          </a:p>
          <a:p>
            <a:pPr marL="0" indent="0">
              <a:buNone/>
            </a:pPr>
            <a:r>
              <a:rPr lang="ar-IQ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334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>
                <a:solidFill>
                  <a:srgbClr val="00B0F0"/>
                </a:solidFill>
              </a:rPr>
              <a:t>أولاً </a:t>
            </a:r>
            <a:r>
              <a:rPr lang="ar-IQ" dirty="0" smtClean="0">
                <a:solidFill>
                  <a:srgbClr val="00B0F0"/>
                </a:solidFill>
              </a:rPr>
              <a:t>ً </a:t>
            </a:r>
            <a:r>
              <a:rPr lang="ar-IQ" dirty="0">
                <a:solidFill>
                  <a:srgbClr val="00B0F0"/>
                </a:solidFill>
              </a:rPr>
              <a:t>: الرســــوم</a:t>
            </a:r>
            <a:br>
              <a:rPr lang="ar-IQ" dirty="0">
                <a:solidFill>
                  <a:srgbClr val="00B0F0"/>
                </a:solidFill>
              </a:rPr>
            </a:br>
            <a:endParaRPr lang="ar-IQ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ar-IQ" sz="2400" dirty="0" smtClean="0"/>
              <a:t>تعريف </a:t>
            </a:r>
            <a:r>
              <a:rPr lang="ar-IQ" sz="2400" dirty="0"/>
              <a:t>الرسوم</a:t>
            </a:r>
          </a:p>
          <a:p>
            <a:pPr marL="0" indent="0">
              <a:buNone/>
            </a:pPr>
            <a:r>
              <a:rPr lang="ar-IQ" sz="2400" dirty="0"/>
              <a:t>مبلغ من النقود يدفعه الفرد جبراً </a:t>
            </a:r>
            <a:r>
              <a:rPr lang="ar-IQ" sz="2400" dirty="0" smtClean="0"/>
              <a:t> </a:t>
            </a:r>
            <a:r>
              <a:rPr lang="ar-IQ" sz="2400" dirty="0"/>
              <a:t>الى الدولة مقابل ما تقدمه لهم من نفع خاص </a:t>
            </a:r>
            <a:r>
              <a:rPr lang="ar-IQ" sz="2400" dirty="0" smtClean="0"/>
              <a:t>يؤدى الى </a:t>
            </a:r>
            <a:r>
              <a:rPr lang="ar-IQ" sz="2400" dirty="0"/>
              <a:t>تحقيق نفع </a:t>
            </a:r>
            <a:r>
              <a:rPr lang="ar-IQ" sz="2400" dirty="0" smtClean="0"/>
              <a:t>عام ، ومن التعريف السابق </a:t>
            </a:r>
            <a:r>
              <a:rPr lang="ar-IQ" sz="2400" dirty="0"/>
              <a:t>نجد ان سمات الرسم </a:t>
            </a:r>
            <a:r>
              <a:rPr lang="ar-IQ" sz="2400" dirty="0" smtClean="0"/>
              <a:t>ثلاثة وهى</a:t>
            </a:r>
            <a:endParaRPr lang="ar-IQ" sz="2400" dirty="0"/>
          </a:p>
          <a:p>
            <a:pPr marL="0" indent="0">
              <a:buNone/>
            </a:pPr>
            <a:r>
              <a:rPr lang="ar-IQ" sz="2400" dirty="0" smtClean="0"/>
              <a:t>1 - </a:t>
            </a:r>
            <a:r>
              <a:rPr lang="ar-IQ" sz="2400" dirty="0"/>
              <a:t>يدفع </a:t>
            </a:r>
            <a:r>
              <a:rPr lang="ar-IQ" sz="2400" dirty="0" err="1"/>
              <a:t>فى</a:t>
            </a:r>
            <a:r>
              <a:rPr lang="ar-IQ" sz="2400" dirty="0"/>
              <a:t> صورة </a:t>
            </a:r>
            <a:r>
              <a:rPr lang="ar-IQ" sz="2400" dirty="0" smtClean="0"/>
              <a:t>نقدية </a:t>
            </a:r>
            <a:r>
              <a:rPr lang="ar-IQ" sz="2400" dirty="0"/>
              <a:t>و يدفع </a:t>
            </a:r>
            <a:r>
              <a:rPr lang="ar-IQ" sz="2400" dirty="0" err="1"/>
              <a:t>الزامى</a:t>
            </a:r>
            <a:r>
              <a:rPr lang="ar-IQ" sz="2400" dirty="0"/>
              <a:t> عند الحصول على الخدمة ، إن كانت الخدمة</a:t>
            </a:r>
          </a:p>
          <a:p>
            <a:pPr marL="0" indent="0">
              <a:buNone/>
            </a:pPr>
            <a:r>
              <a:rPr lang="ar-IQ" sz="2400" dirty="0" smtClean="0"/>
              <a:t>نفسها </a:t>
            </a:r>
            <a:r>
              <a:rPr lang="ar-IQ" sz="2400" dirty="0" err="1"/>
              <a:t>غالباد</a:t>
            </a:r>
            <a:r>
              <a:rPr lang="ar-IQ" sz="2400" dirty="0"/>
              <a:t> اختيارية كرسوم التوثيق ورسوم الرخص وغيرها </a:t>
            </a:r>
            <a:r>
              <a:rPr lang="ar-IQ" sz="2400" dirty="0" smtClean="0"/>
              <a:t>واحيانا </a:t>
            </a:r>
            <a:r>
              <a:rPr lang="ar-IQ" sz="2400" dirty="0"/>
              <a:t>تكون </a:t>
            </a:r>
            <a:r>
              <a:rPr lang="ar-IQ" sz="2400" dirty="0" smtClean="0"/>
              <a:t>الخدمة </a:t>
            </a:r>
            <a:endParaRPr lang="ar-IQ" sz="2400" dirty="0"/>
          </a:p>
          <a:p>
            <a:pPr marL="0" indent="0">
              <a:buNone/>
            </a:pPr>
            <a:r>
              <a:rPr lang="ar-IQ" sz="2400" dirty="0" smtClean="0"/>
              <a:t>اجبارية </a:t>
            </a:r>
            <a:r>
              <a:rPr lang="ar-IQ" sz="2400" dirty="0"/>
              <a:t>كرسوم النظافة </a:t>
            </a:r>
            <a:r>
              <a:rPr lang="ar-IQ" sz="2400" dirty="0" smtClean="0"/>
              <a:t>،  </a:t>
            </a:r>
            <a:r>
              <a:rPr lang="ar-IQ" sz="2400" dirty="0"/>
              <a:t>إلا انه </a:t>
            </a:r>
            <a:r>
              <a:rPr lang="ar-IQ" sz="2400" dirty="0" err="1"/>
              <a:t>فى</a:t>
            </a:r>
            <a:r>
              <a:rPr lang="ar-IQ" sz="2400" dirty="0"/>
              <a:t> كل الاحوال يدفع الفرد الرسوم </a:t>
            </a:r>
            <a:r>
              <a:rPr lang="ar-IQ" sz="2400" dirty="0" err="1"/>
              <a:t>اجبارى</a:t>
            </a:r>
            <a:r>
              <a:rPr lang="ar-IQ" sz="2400" dirty="0"/>
              <a:t> .</a:t>
            </a:r>
          </a:p>
          <a:p>
            <a:pPr marL="0" indent="0">
              <a:buNone/>
            </a:pPr>
            <a:r>
              <a:rPr lang="ar-IQ" sz="2400" dirty="0" smtClean="0"/>
              <a:t>2 - </a:t>
            </a:r>
            <a:r>
              <a:rPr lang="ar-IQ" sz="2400" dirty="0"/>
              <a:t>يدفع الرسم </a:t>
            </a:r>
            <a:r>
              <a:rPr lang="ar-IQ" sz="2400" dirty="0" err="1"/>
              <a:t>مفابل</a:t>
            </a:r>
            <a:r>
              <a:rPr lang="ar-IQ" sz="2400" dirty="0"/>
              <a:t> الحصول على خدمة خاصة تعود بالنفع المباشر على دافع الرسم</a:t>
            </a:r>
          </a:p>
          <a:p>
            <a:pPr marL="0" indent="0">
              <a:buNone/>
            </a:pPr>
            <a:r>
              <a:rPr lang="ar-IQ" sz="2400" dirty="0" smtClean="0"/>
              <a:t>3 - يتحقق </a:t>
            </a:r>
            <a:r>
              <a:rPr lang="ar-IQ" sz="2400" dirty="0"/>
              <a:t>من الرسم نفع عام بجانب النفع الخاص فرسوم الف ا  </a:t>
            </a:r>
            <a:r>
              <a:rPr lang="ar-IQ" sz="2400" dirty="0" err="1"/>
              <a:t>التى</a:t>
            </a:r>
            <a:r>
              <a:rPr lang="ar-IQ" sz="2400" dirty="0"/>
              <a:t> تدفعها</a:t>
            </a:r>
          </a:p>
          <a:p>
            <a:pPr marL="0" indent="0">
              <a:buNone/>
            </a:pPr>
            <a:r>
              <a:rPr lang="ar-IQ" sz="2400" dirty="0" smtClean="0"/>
              <a:t>المتقاضون تحقق </a:t>
            </a:r>
            <a:r>
              <a:rPr lang="ar-IQ" sz="2400" dirty="0"/>
              <a:t>نفع خاص لهم </a:t>
            </a:r>
            <a:r>
              <a:rPr lang="ar-IQ" sz="2400" dirty="0" smtClean="0"/>
              <a:t>وتحقق </a:t>
            </a:r>
            <a:r>
              <a:rPr lang="ar-IQ" sz="2400" dirty="0"/>
              <a:t>نفع عام للمجتمع وهو اشاعة العدالة </a:t>
            </a:r>
            <a:r>
              <a:rPr lang="ar-IQ" sz="2400" dirty="0" err="1"/>
              <a:t>فى</a:t>
            </a:r>
            <a:endParaRPr lang="ar-IQ" sz="2400" dirty="0"/>
          </a:p>
          <a:p>
            <a:pPr marL="0" indent="0">
              <a:buNone/>
            </a:pPr>
            <a:r>
              <a:rPr lang="ar-IQ" sz="2400" dirty="0"/>
              <a:t>المجتمع ككل .</a:t>
            </a:r>
          </a:p>
        </p:txBody>
      </p:sp>
    </p:spTree>
    <p:extLst>
      <p:ext uri="{BB962C8B-B14F-4D97-AF65-F5344CB8AC3E}">
        <p14:creationId xmlns:p14="http://schemas.microsoft.com/office/powerpoint/2010/main" val="103502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>
                <a:solidFill>
                  <a:srgbClr val="00B0F0"/>
                </a:solidFill>
              </a:rPr>
              <a:t>ثانياً :</a:t>
            </a:r>
            <a:r>
              <a:rPr lang="ar-IQ" dirty="0" smtClean="0">
                <a:solidFill>
                  <a:srgbClr val="00B0F0"/>
                </a:solidFill>
              </a:rPr>
              <a:t> </a:t>
            </a:r>
            <a:r>
              <a:rPr lang="ar-IQ" dirty="0">
                <a:solidFill>
                  <a:srgbClr val="00B0F0"/>
                </a:solidFill>
              </a:rPr>
              <a:t>ايرادات الدولة من ممتلكاتها </a:t>
            </a:r>
            <a:r>
              <a:rPr lang="ar-IQ" dirty="0" smtClean="0">
                <a:solidFill>
                  <a:srgbClr val="00B0F0"/>
                </a:solidFill>
              </a:rPr>
              <a:t>( الدومين) </a:t>
            </a:r>
            <a:endParaRPr lang="ar-IQ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IQ" dirty="0"/>
              <a:t>ان الدولة </a:t>
            </a:r>
            <a:r>
              <a:rPr lang="ar-IQ" dirty="0" smtClean="0"/>
              <a:t>تمتلك </a:t>
            </a:r>
            <a:r>
              <a:rPr lang="ar-IQ" dirty="0"/>
              <a:t>ممتلكات وهى </a:t>
            </a:r>
            <a:r>
              <a:rPr lang="ar-IQ" dirty="0" err="1"/>
              <a:t>التى</a:t>
            </a:r>
            <a:r>
              <a:rPr lang="ar-IQ" dirty="0"/>
              <a:t> تسمى </a:t>
            </a:r>
            <a:r>
              <a:rPr lang="ar-IQ" dirty="0" smtClean="0"/>
              <a:t>بالقطاع </a:t>
            </a:r>
            <a:r>
              <a:rPr lang="ar-IQ" dirty="0"/>
              <a:t>العام للدولة وتسمى بالدومين اي </a:t>
            </a:r>
            <a:r>
              <a:rPr lang="ar-IQ" dirty="0" smtClean="0"/>
              <a:t>ان </a:t>
            </a:r>
            <a:r>
              <a:rPr lang="ar-IQ" dirty="0"/>
              <a:t>الدومين هو ممتلكات الدولة </a:t>
            </a:r>
            <a:r>
              <a:rPr lang="ar-IQ" dirty="0" smtClean="0"/>
              <a:t>وينقسم </a:t>
            </a:r>
            <a:r>
              <a:rPr lang="ar-IQ" dirty="0"/>
              <a:t>الدومين الى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>
                <a:solidFill>
                  <a:srgbClr val="FF0000"/>
                </a:solidFill>
              </a:rPr>
              <a:t>دومين عام </a:t>
            </a:r>
            <a:r>
              <a:rPr lang="ar-IQ" dirty="0"/>
              <a:t>وهو ممتلكات الدولة المخصصة </a:t>
            </a:r>
            <a:r>
              <a:rPr lang="ar-IQ" dirty="0" smtClean="0"/>
              <a:t>للاستعمال </a:t>
            </a:r>
            <a:r>
              <a:rPr lang="ar-IQ" dirty="0"/>
              <a:t>العام مثل الطرق </a:t>
            </a:r>
            <a:r>
              <a:rPr lang="ar-IQ" dirty="0" smtClean="0"/>
              <a:t>والجسور والمستشفيات والمدارس  </a:t>
            </a:r>
            <a:r>
              <a:rPr lang="ar-IQ" dirty="0"/>
              <a:t>، والأصل </a:t>
            </a:r>
            <a:r>
              <a:rPr lang="ar-IQ" dirty="0" err="1"/>
              <a:t>فى</a:t>
            </a:r>
            <a:r>
              <a:rPr lang="ar-IQ" dirty="0"/>
              <a:t> الدومين العام هو انه مخصص للجمهور بدون </a:t>
            </a:r>
            <a:r>
              <a:rPr lang="ar-IQ" dirty="0" smtClean="0"/>
              <a:t>مقابل اي ان الدومين </a:t>
            </a:r>
            <a:r>
              <a:rPr lang="ar-IQ" dirty="0"/>
              <a:t>العام لا يدر </a:t>
            </a:r>
            <a:r>
              <a:rPr lang="ar-IQ" dirty="0" smtClean="0"/>
              <a:t>عائد </a:t>
            </a:r>
            <a:r>
              <a:rPr lang="ar-IQ" dirty="0"/>
              <a:t>على الدولة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>
                <a:solidFill>
                  <a:srgbClr val="FF0000"/>
                </a:solidFill>
              </a:rPr>
              <a:t>دومين خاص </a:t>
            </a:r>
            <a:r>
              <a:rPr lang="ar-IQ" dirty="0"/>
              <a:t>وهو ممتلكات الدولة الخاصة من </a:t>
            </a:r>
            <a:r>
              <a:rPr lang="ar-IQ" dirty="0" err="1" smtClean="0"/>
              <a:t>منشات</a:t>
            </a:r>
            <a:r>
              <a:rPr lang="ar-IQ" dirty="0" smtClean="0"/>
              <a:t> </a:t>
            </a:r>
            <a:r>
              <a:rPr lang="ar-IQ" dirty="0"/>
              <a:t>انتاجية وزراعية وتجارية وهى </a:t>
            </a:r>
            <a:r>
              <a:rPr lang="ar-IQ" dirty="0" err="1" smtClean="0"/>
              <a:t>منشات</a:t>
            </a:r>
            <a:r>
              <a:rPr lang="ar-IQ" dirty="0" smtClean="0"/>
              <a:t> تهدف </a:t>
            </a:r>
            <a:r>
              <a:rPr lang="ar-IQ" dirty="0"/>
              <a:t>الى الربح </a:t>
            </a:r>
            <a:r>
              <a:rPr lang="ar-IQ" dirty="0" smtClean="0"/>
              <a:t>وتحقيق عائد مادي </a:t>
            </a:r>
            <a:r>
              <a:rPr lang="ar-IQ" dirty="0"/>
              <a:t>للدولة ، </a:t>
            </a:r>
            <a:r>
              <a:rPr lang="ar-IQ" dirty="0" smtClean="0"/>
              <a:t>أي </a:t>
            </a:r>
            <a:r>
              <a:rPr lang="ar-IQ" dirty="0"/>
              <a:t>ان الدومين الخاص هو ما </a:t>
            </a:r>
            <a:r>
              <a:rPr lang="ar-IQ" dirty="0" err="1" smtClean="0"/>
              <a:t>يدرعائد</a:t>
            </a:r>
            <a:r>
              <a:rPr lang="ar-IQ" dirty="0" smtClean="0"/>
              <a:t> </a:t>
            </a:r>
            <a:r>
              <a:rPr lang="ar-IQ" dirty="0"/>
              <a:t>على الدولة</a:t>
            </a:r>
          </a:p>
        </p:txBody>
      </p:sp>
    </p:spTree>
    <p:extLst>
      <p:ext uri="{BB962C8B-B14F-4D97-AF65-F5344CB8AC3E}">
        <p14:creationId xmlns:p14="http://schemas.microsoft.com/office/powerpoint/2010/main" val="30651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/>
              <a:t> </a:t>
            </a:r>
            <a:r>
              <a:rPr lang="ar-IQ" dirty="0">
                <a:cs typeface="PT Bold Heading" panose="02010400000000000000" pitchFamily="2" charset="-78"/>
              </a:rPr>
              <a:t>انواع الدومين الخاص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sz="3600" dirty="0">
                <a:solidFill>
                  <a:srgbClr val="FF0000"/>
                </a:solidFill>
              </a:rPr>
              <a:t>الدومين </a:t>
            </a:r>
            <a:r>
              <a:rPr lang="ar-IQ" sz="3600" dirty="0" err="1">
                <a:solidFill>
                  <a:srgbClr val="FF0000"/>
                </a:solidFill>
              </a:rPr>
              <a:t>العفارى</a:t>
            </a:r>
            <a:endParaRPr lang="ar-IQ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dirty="0"/>
              <a:t>كان </a:t>
            </a:r>
            <a:r>
              <a:rPr lang="ar-IQ" dirty="0" smtClean="0"/>
              <a:t>استغلال الاراضي </a:t>
            </a:r>
            <a:r>
              <a:rPr lang="ar-IQ" dirty="0"/>
              <a:t>الزراعية والغابات </a:t>
            </a:r>
            <a:r>
              <a:rPr lang="ar-IQ" dirty="0" smtClean="0"/>
              <a:t> </a:t>
            </a:r>
            <a:r>
              <a:rPr lang="ar-IQ" dirty="0"/>
              <a:t>من مصادر ايرادات الدولة </a:t>
            </a:r>
            <a:r>
              <a:rPr lang="ar-IQ" dirty="0" smtClean="0"/>
              <a:t>الرئيسية في العصور الوسطى </a:t>
            </a:r>
            <a:r>
              <a:rPr lang="ar-IQ" dirty="0"/>
              <a:t>وظهر اي أ المحاجر والمناجم </a:t>
            </a:r>
            <a:r>
              <a:rPr lang="ar-IQ" dirty="0" smtClean="0"/>
              <a:t>ومصائد الاسماك لتكون </a:t>
            </a:r>
            <a:r>
              <a:rPr lang="ar-IQ" dirty="0"/>
              <a:t>مصدر من مصادر </a:t>
            </a:r>
            <a:r>
              <a:rPr lang="ar-IQ" dirty="0" smtClean="0"/>
              <a:t>الايرادات العامة </a:t>
            </a:r>
            <a:r>
              <a:rPr lang="ar-IQ" dirty="0"/>
              <a:t>، إلا انه </a:t>
            </a:r>
            <a:r>
              <a:rPr lang="ar-IQ" dirty="0" smtClean="0"/>
              <a:t>في </a:t>
            </a:r>
            <a:r>
              <a:rPr lang="ar-IQ" dirty="0"/>
              <a:t>الفترة الاخيرة ومع اتجاه الدولة الى زيادة فاعلية الانتاج من </a:t>
            </a:r>
            <a:r>
              <a:rPr lang="ar-IQ" dirty="0" smtClean="0"/>
              <a:t>خلال المشاركة </a:t>
            </a:r>
            <a:r>
              <a:rPr lang="ar-IQ" dirty="0"/>
              <a:t>الفردية الخاصة بدأت الدولة </a:t>
            </a:r>
            <a:r>
              <a:rPr lang="ar-IQ" dirty="0" smtClean="0"/>
              <a:t>تملك الأراضي </a:t>
            </a:r>
            <a:r>
              <a:rPr lang="ar-IQ" dirty="0"/>
              <a:t>الزراعية </a:t>
            </a:r>
            <a:r>
              <a:rPr lang="ar-IQ" dirty="0" smtClean="0"/>
              <a:t>للأفراد </a:t>
            </a:r>
            <a:r>
              <a:rPr lang="ar-IQ" dirty="0"/>
              <a:t>ففل الدومين </a:t>
            </a:r>
            <a:r>
              <a:rPr lang="ar-IQ" dirty="0" smtClean="0"/>
              <a:t>الزراعي وان </a:t>
            </a:r>
            <a:r>
              <a:rPr lang="ar-IQ" dirty="0"/>
              <a:t>كانت الدولة </a:t>
            </a:r>
            <a:r>
              <a:rPr lang="ar-IQ" dirty="0" smtClean="0"/>
              <a:t>مازالت </a:t>
            </a:r>
            <a:r>
              <a:rPr lang="ar-IQ" dirty="0"/>
              <a:t>تحتفظ بملكية المناجم والمحاجر ومشاركة </a:t>
            </a:r>
            <a:r>
              <a:rPr lang="ar-IQ" dirty="0" smtClean="0"/>
              <a:t>القطاع  </a:t>
            </a:r>
            <a:r>
              <a:rPr lang="ar-IQ" dirty="0"/>
              <a:t>الخاص </a:t>
            </a:r>
            <a:r>
              <a:rPr lang="ar-IQ" dirty="0" smtClean="0"/>
              <a:t>في انتاجه من تلك </a:t>
            </a:r>
            <a:r>
              <a:rPr lang="ar-IQ" dirty="0"/>
              <a:t>المناجم والمحاجر </a:t>
            </a:r>
            <a:r>
              <a:rPr lang="ar-IQ" dirty="0" smtClean="0"/>
              <a:t>. إلا </a:t>
            </a:r>
            <a:r>
              <a:rPr lang="ar-IQ" dirty="0"/>
              <a:t>انه يمكن </a:t>
            </a:r>
            <a:r>
              <a:rPr lang="ar-IQ" dirty="0" smtClean="0"/>
              <a:t>القول في </a:t>
            </a:r>
            <a:r>
              <a:rPr lang="ar-IQ" dirty="0"/>
              <a:t>النهاية ان الدومين </a:t>
            </a:r>
            <a:r>
              <a:rPr lang="ar-IQ" dirty="0" smtClean="0"/>
              <a:t>الزراعي </a:t>
            </a:r>
            <a:r>
              <a:rPr lang="ar-IQ" dirty="0"/>
              <a:t>اصبح مصدر منخفض من </a:t>
            </a:r>
            <a:r>
              <a:rPr lang="ar-IQ" dirty="0" smtClean="0"/>
              <a:t>مصادر الايرادات </a:t>
            </a:r>
            <a:r>
              <a:rPr lang="ar-IQ" dirty="0"/>
              <a:t>العامة.</a:t>
            </a:r>
          </a:p>
          <a:p>
            <a:pPr marL="0" indent="0">
              <a:buNone/>
            </a:pPr>
            <a:r>
              <a:rPr lang="ar-IQ" dirty="0"/>
              <a:t> -</a:t>
            </a:r>
            <a:r>
              <a:rPr lang="ar-IQ" dirty="0">
                <a:solidFill>
                  <a:srgbClr val="FF0000"/>
                </a:solidFill>
              </a:rPr>
              <a:t>2الدومين </a:t>
            </a:r>
            <a:r>
              <a:rPr lang="ar-IQ" dirty="0" smtClean="0">
                <a:solidFill>
                  <a:srgbClr val="FF0000"/>
                </a:solidFill>
              </a:rPr>
              <a:t>الصناعي والتجاري</a:t>
            </a:r>
            <a:endParaRPr lang="ar-IQ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dirty="0"/>
              <a:t>مع زيادة تدخل الدولة </a:t>
            </a:r>
            <a:r>
              <a:rPr lang="ar-IQ" dirty="0" smtClean="0"/>
              <a:t>في </a:t>
            </a:r>
            <a:r>
              <a:rPr lang="ar-IQ" dirty="0"/>
              <a:t>النشاط </a:t>
            </a:r>
            <a:r>
              <a:rPr lang="ar-IQ" dirty="0" smtClean="0"/>
              <a:t>الاقتصادي </a:t>
            </a:r>
            <a:r>
              <a:rPr lang="ar-IQ" dirty="0"/>
              <a:t>قامت الدولة </a:t>
            </a:r>
            <a:r>
              <a:rPr lang="ar-IQ" dirty="0" smtClean="0"/>
              <a:t>بإنشاء  </a:t>
            </a:r>
            <a:r>
              <a:rPr lang="ar-IQ" dirty="0"/>
              <a:t>العديد من المشروعات</a:t>
            </a:r>
          </a:p>
          <a:p>
            <a:pPr marL="0" indent="0">
              <a:buNone/>
            </a:pPr>
            <a:r>
              <a:rPr lang="ar-IQ" dirty="0"/>
              <a:t>الانتاجية وقامت بتأميم العديد من المشروعات الخاصة مما ادى الى زيادة الدومين </a:t>
            </a:r>
            <a:r>
              <a:rPr lang="ar-IQ" dirty="0" smtClean="0"/>
              <a:t>الصناعي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والذى </a:t>
            </a:r>
            <a:r>
              <a:rPr lang="ar-IQ" dirty="0" smtClean="0"/>
              <a:t>يهدف </a:t>
            </a:r>
            <a:r>
              <a:rPr lang="ar-IQ" dirty="0"/>
              <a:t>الى انتاج السلع وبيعها </a:t>
            </a:r>
            <a:r>
              <a:rPr lang="ar-IQ" dirty="0" err="1" smtClean="0"/>
              <a:t>للافراد</a:t>
            </a:r>
            <a:r>
              <a:rPr lang="ar-IQ" dirty="0" smtClean="0"/>
              <a:t> </a:t>
            </a:r>
            <a:r>
              <a:rPr lang="ar-IQ" dirty="0"/>
              <a:t>بما يسمى بالثمن العام</a:t>
            </a:r>
          </a:p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</a:rPr>
              <a:t> -3الدومين </a:t>
            </a:r>
            <a:r>
              <a:rPr lang="ar-IQ" dirty="0" err="1">
                <a:solidFill>
                  <a:srgbClr val="FF0000"/>
                </a:solidFill>
              </a:rPr>
              <a:t>المالى</a:t>
            </a:r>
            <a:endParaRPr lang="ar-IQ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dirty="0"/>
              <a:t>وهو عبارة عن ممتلكات الدولة من الاوراق المالية </a:t>
            </a:r>
            <a:r>
              <a:rPr lang="ar-IQ" dirty="0" smtClean="0"/>
              <a:t>سواء  </a:t>
            </a:r>
            <a:r>
              <a:rPr lang="ar-IQ" dirty="0"/>
              <a:t>كانت </a:t>
            </a:r>
            <a:r>
              <a:rPr lang="ar-IQ" dirty="0" err="1"/>
              <a:t>فى</a:t>
            </a:r>
            <a:r>
              <a:rPr lang="ar-IQ" dirty="0"/>
              <a:t> صورة اسهم او سندات</a:t>
            </a:r>
          </a:p>
        </p:txBody>
      </p:sp>
    </p:spTree>
    <p:extLst>
      <p:ext uri="{BB962C8B-B14F-4D97-AF65-F5344CB8AC3E}">
        <p14:creationId xmlns:p14="http://schemas.microsoft.com/office/powerpoint/2010/main" val="35015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>
                <a:solidFill>
                  <a:srgbClr val="FF0000"/>
                </a:solidFill>
              </a:rPr>
              <a:t>أولاً : تعريف الضريبة واركانها</a:t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 smtClean="0"/>
              <a:t>الضريبة </a:t>
            </a:r>
            <a:r>
              <a:rPr lang="ar-IQ" dirty="0" err="1"/>
              <a:t>هى</a:t>
            </a:r>
            <a:r>
              <a:rPr lang="ar-IQ" dirty="0"/>
              <a:t> فريضة مالية جبرية يلزم الممول بدفعها دون مقابل خاص وتهدف الى تغطية النفقات </a:t>
            </a:r>
            <a:r>
              <a:rPr lang="ar-IQ" dirty="0" smtClean="0"/>
              <a:t>العامة تحقيقاً </a:t>
            </a:r>
            <a:r>
              <a:rPr lang="ar-IQ" dirty="0"/>
              <a:t>لمصالح المجتمع ويكون </a:t>
            </a:r>
            <a:r>
              <a:rPr lang="ar-IQ" dirty="0" err="1"/>
              <a:t>فى</a:t>
            </a:r>
            <a:r>
              <a:rPr lang="ar-IQ" dirty="0"/>
              <a:t> شكل نقود</a:t>
            </a:r>
          </a:p>
          <a:p>
            <a:pPr marL="0" indent="0">
              <a:buNone/>
            </a:pPr>
            <a:r>
              <a:rPr lang="ar-IQ" dirty="0" smtClean="0"/>
              <a:t> ومن التعريف </a:t>
            </a:r>
            <a:r>
              <a:rPr lang="ar-IQ" dirty="0"/>
              <a:t>السابق </a:t>
            </a:r>
            <a:r>
              <a:rPr lang="ar-IQ" dirty="0" smtClean="0"/>
              <a:t>نكتشف </a:t>
            </a:r>
            <a:r>
              <a:rPr lang="ar-IQ" dirty="0"/>
              <a:t>ان </a:t>
            </a:r>
            <a:r>
              <a:rPr lang="ar-IQ" dirty="0" smtClean="0"/>
              <a:t>هناك </a:t>
            </a:r>
            <a:r>
              <a:rPr lang="ar-IQ" dirty="0"/>
              <a:t>اربعة اركان اساسية </a:t>
            </a:r>
            <a:r>
              <a:rPr lang="ar-IQ" dirty="0" smtClean="0"/>
              <a:t>للضريبة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-</a:t>
            </a:r>
            <a:r>
              <a:rPr lang="ar-IQ" dirty="0" smtClean="0">
                <a:solidFill>
                  <a:srgbClr val="FF0000"/>
                </a:solidFill>
              </a:rPr>
              <a:t> 1فريضة </a:t>
            </a:r>
            <a:r>
              <a:rPr lang="ar-IQ" dirty="0">
                <a:solidFill>
                  <a:srgbClr val="FF0000"/>
                </a:solidFill>
              </a:rPr>
              <a:t>جبرية تصدر عن السلطة التقديرية للدولة</a:t>
            </a:r>
          </a:p>
          <a:p>
            <a:pPr marL="0" indent="0">
              <a:buNone/>
            </a:pPr>
            <a:r>
              <a:rPr lang="ar-IQ" dirty="0" smtClean="0"/>
              <a:t>الضريبة فريضة </a:t>
            </a:r>
            <a:r>
              <a:rPr lang="ar-IQ" dirty="0"/>
              <a:t>جبرية بمعنى ان </a:t>
            </a:r>
            <a:r>
              <a:rPr lang="ar-IQ" dirty="0" smtClean="0"/>
              <a:t>الخاضعين </a:t>
            </a:r>
            <a:r>
              <a:rPr lang="ar-IQ" dirty="0"/>
              <a:t>لها لي  لديهم خيار </a:t>
            </a:r>
            <a:r>
              <a:rPr lang="ar-IQ" dirty="0" err="1"/>
              <a:t>فى</a:t>
            </a:r>
            <a:r>
              <a:rPr lang="ar-IQ" dirty="0"/>
              <a:t> دفعها من عدمه بل</a:t>
            </a:r>
          </a:p>
          <a:p>
            <a:pPr marL="0" indent="0">
              <a:buNone/>
            </a:pPr>
            <a:r>
              <a:rPr lang="ar-IQ" dirty="0"/>
              <a:t>انهم ملزمين </a:t>
            </a:r>
            <a:r>
              <a:rPr lang="ar-IQ" dirty="0" err="1" smtClean="0"/>
              <a:t>بادائها</a:t>
            </a:r>
            <a:r>
              <a:rPr lang="ar-IQ" dirty="0" smtClean="0"/>
              <a:t> </a:t>
            </a:r>
            <a:r>
              <a:rPr lang="ar-IQ" dirty="0"/>
              <a:t>دون النظر الى </a:t>
            </a:r>
            <a:r>
              <a:rPr lang="ar-IQ" dirty="0" smtClean="0"/>
              <a:t>رضاهم </a:t>
            </a:r>
            <a:r>
              <a:rPr lang="ar-IQ" dirty="0"/>
              <a:t>او عدم </a:t>
            </a:r>
            <a:r>
              <a:rPr lang="ar-IQ" dirty="0" smtClean="0"/>
              <a:t>رضاهم </a:t>
            </a:r>
            <a:r>
              <a:rPr lang="ar-IQ" dirty="0"/>
              <a:t>عن دفع </a:t>
            </a:r>
            <a:r>
              <a:rPr lang="ar-IQ" dirty="0" smtClean="0"/>
              <a:t>الضريبة </a:t>
            </a:r>
            <a:r>
              <a:rPr lang="ar-IQ" dirty="0"/>
              <a:t>. </a:t>
            </a:r>
            <a:r>
              <a:rPr lang="ar-IQ" dirty="0" smtClean="0"/>
              <a:t>وتمارس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الدولة سلطتها </a:t>
            </a:r>
            <a:r>
              <a:rPr lang="ar-IQ" dirty="0" err="1"/>
              <a:t>فى</a:t>
            </a:r>
            <a:r>
              <a:rPr lang="ar-IQ" dirty="0"/>
              <a:t> فرض وتحصيل </a:t>
            </a:r>
            <a:r>
              <a:rPr lang="ar-IQ" dirty="0" smtClean="0"/>
              <a:t>الضريبة </a:t>
            </a:r>
            <a:r>
              <a:rPr lang="ar-IQ" dirty="0"/>
              <a:t>، </a:t>
            </a:r>
            <a:r>
              <a:rPr lang="ar-IQ" dirty="0" smtClean="0"/>
              <a:t>وتقوم </a:t>
            </a:r>
            <a:r>
              <a:rPr lang="ar-IQ" dirty="0"/>
              <a:t>الدولة بتحديد </a:t>
            </a:r>
            <a:r>
              <a:rPr lang="ar-IQ" dirty="0" smtClean="0"/>
              <a:t>وعاء  الضريبة </a:t>
            </a:r>
            <a:r>
              <a:rPr lang="ar-IQ" dirty="0"/>
              <a:t>وسعرها</a:t>
            </a:r>
          </a:p>
          <a:p>
            <a:pPr marL="0" indent="0">
              <a:buNone/>
            </a:pPr>
            <a:r>
              <a:rPr lang="ar-IQ" dirty="0"/>
              <a:t>واسلوب تحصيلها .</a:t>
            </a:r>
          </a:p>
          <a:p>
            <a:pPr marL="0" indent="0">
              <a:buNone/>
            </a:pPr>
            <a:r>
              <a:rPr lang="ar-IQ" dirty="0"/>
              <a:t> -</a:t>
            </a:r>
            <a:r>
              <a:rPr lang="ar-IQ" dirty="0">
                <a:solidFill>
                  <a:srgbClr val="FF0000"/>
                </a:solidFill>
              </a:rPr>
              <a:t>2الضريبة فريضة بلا مقابل خاص</a:t>
            </a:r>
          </a:p>
          <a:p>
            <a:pPr marL="0" indent="0">
              <a:buNone/>
            </a:pPr>
            <a:r>
              <a:rPr lang="ar-IQ" dirty="0"/>
              <a:t>فنجد ان فرض </a:t>
            </a:r>
            <a:r>
              <a:rPr lang="ar-IQ" dirty="0" smtClean="0"/>
              <a:t>الضريبة </a:t>
            </a:r>
            <a:r>
              <a:rPr lang="ar-IQ" dirty="0"/>
              <a:t>على الممولين لا تتطلب وجود نفع خاص يعود عليهم من فر ها ،</a:t>
            </a:r>
          </a:p>
          <a:p>
            <a:pPr marL="0" indent="0">
              <a:buNone/>
            </a:pPr>
            <a:r>
              <a:rPr lang="ar-IQ" dirty="0"/>
              <a:t>فتفرض ال ريبة بنا  على </a:t>
            </a:r>
            <a:r>
              <a:rPr lang="ar-IQ" dirty="0" smtClean="0"/>
              <a:t>المقدرة </a:t>
            </a:r>
            <a:r>
              <a:rPr lang="ar-IQ" dirty="0"/>
              <a:t>التمويلية للفرد الممول ولي  بنا  على النفع الذى يعود</a:t>
            </a:r>
          </a:p>
          <a:p>
            <a:pPr marL="0" indent="0">
              <a:buNone/>
            </a:pPr>
            <a:r>
              <a:rPr lang="ar-IQ" dirty="0"/>
              <a:t>عليه ، ولي  معنى ذلا انه لا يحصل على منفعة من ال ريبة بل انه يحصل على منفعة</a:t>
            </a:r>
          </a:p>
          <a:p>
            <a:pPr marL="0" indent="0">
              <a:buNone/>
            </a:pPr>
            <a:r>
              <a:rPr lang="ar-IQ" dirty="0"/>
              <a:t>لكن بصفته </a:t>
            </a:r>
            <a:r>
              <a:rPr lang="ar-IQ" dirty="0" smtClean="0"/>
              <a:t>عضوا </a:t>
            </a:r>
            <a:r>
              <a:rPr lang="ar-IQ" dirty="0"/>
              <a:t>من </a:t>
            </a:r>
            <a:r>
              <a:rPr lang="ar-IQ" dirty="0" smtClean="0"/>
              <a:t>اعضاء </a:t>
            </a:r>
            <a:r>
              <a:rPr lang="ar-IQ" dirty="0"/>
              <a:t>المجتمع </a:t>
            </a:r>
            <a:r>
              <a:rPr lang="ar-IQ" dirty="0" smtClean="0"/>
              <a:t>وليس </a:t>
            </a:r>
            <a:r>
              <a:rPr lang="ar-IQ" dirty="0"/>
              <a:t>بصفته دافع </a:t>
            </a:r>
            <a:r>
              <a:rPr lang="ar-IQ" dirty="0" smtClean="0"/>
              <a:t>للضريبة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537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421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400" dirty="0" smtClean="0">
                <a:solidFill>
                  <a:srgbClr val="FF0000"/>
                </a:solidFill>
              </a:rPr>
              <a:t>3- الغرض </a:t>
            </a:r>
            <a:r>
              <a:rPr lang="ar-IQ" sz="2400" dirty="0">
                <a:solidFill>
                  <a:srgbClr val="FF0000"/>
                </a:solidFill>
              </a:rPr>
              <a:t>من الضريبة تحقيق اهداف عامة</a:t>
            </a:r>
          </a:p>
          <a:p>
            <a:pPr marL="0" indent="0">
              <a:buNone/>
            </a:pPr>
            <a:r>
              <a:rPr lang="ar-IQ" sz="2400" dirty="0" smtClean="0"/>
              <a:t>نجد </a:t>
            </a:r>
            <a:r>
              <a:rPr lang="ar-IQ" sz="2400" dirty="0"/>
              <a:t>ان </a:t>
            </a:r>
            <a:r>
              <a:rPr lang="ar-IQ" sz="2400" dirty="0" smtClean="0"/>
              <a:t>الضريبة تهدف </a:t>
            </a:r>
            <a:r>
              <a:rPr lang="ar-IQ" sz="2400" dirty="0"/>
              <a:t>الى </a:t>
            </a:r>
            <a:r>
              <a:rPr lang="ar-IQ" sz="2400" dirty="0" smtClean="0"/>
              <a:t>تحقيق </a:t>
            </a:r>
            <a:r>
              <a:rPr lang="ar-IQ" sz="2400" dirty="0"/>
              <a:t>نفع عام ، وكان </a:t>
            </a:r>
            <a:r>
              <a:rPr lang="ar-IQ" sz="2400" dirty="0" smtClean="0"/>
              <a:t>قديما الاعتقاد السائد </a:t>
            </a:r>
            <a:r>
              <a:rPr lang="ar-IQ" sz="2400" dirty="0"/>
              <a:t>ان </a:t>
            </a:r>
            <a:r>
              <a:rPr lang="ar-IQ" sz="2400" dirty="0" smtClean="0"/>
              <a:t>الضرائب</a:t>
            </a:r>
            <a:endParaRPr lang="ar-IQ" sz="2400" dirty="0"/>
          </a:p>
          <a:p>
            <a:pPr marL="0" indent="0">
              <a:buNone/>
            </a:pPr>
            <a:r>
              <a:rPr lang="ar-IQ" sz="2400" dirty="0"/>
              <a:t>غرض </a:t>
            </a:r>
            <a:r>
              <a:rPr lang="ar-IQ" sz="2400" dirty="0" err="1"/>
              <a:t>مالى</a:t>
            </a:r>
            <a:r>
              <a:rPr lang="ar-IQ" sz="2400" dirty="0"/>
              <a:t> </a:t>
            </a:r>
            <a:r>
              <a:rPr lang="ar-IQ" sz="2400" dirty="0" smtClean="0"/>
              <a:t>فقط </a:t>
            </a:r>
            <a:r>
              <a:rPr lang="ar-IQ" sz="2400" dirty="0"/>
              <a:t>وهو تغطية </a:t>
            </a:r>
            <a:r>
              <a:rPr lang="ar-IQ" sz="2400" dirty="0" smtClean="0"/>
              <a:t>النفقات </a:t>
            </a:r>
            <a:r>
              <a:rPr lang="ar-IQ" sz="2400" dirty="0"/>
              <a:t>العامة ، اما بعد ظهور الفكر </a:t>
            </a:r>
            <a:r>
              <a:rPr lang="ar-IQ" sz="2400" dirty="0" err="1"/>
              <a:t>الكينزى</a:t>
            </a:r>
            <a:r>
              <a:rPr lang="ar-IQ" sz="2400" dirty="0"/>
              <a:t> وتطور المالية</a:t>
            </a:r>
          </a:p>
          <a:p>
            <a:pPr marL="0" indent="0">
              <a:buNone/>
            </a:pPr>
            <a:r>
              <a:rPr lang="ar-IQ" sz="2400" dirty="0"/>
              <a:t>العامة اصبح </a:t>
            </a:r>
            <a:r>
              <a:rPr lang="ar-IQ" sz="2400" dirty="0" smtClean="0"/>
              <a:t>للضرائب اهداف </a:t>
            </a:r>
            <a:r>
              <a:rPr lang="ar-IQ" sz="2400" dirty="0"/>
              <a:t>عامة متعددة منها </a:t>
            </a:r>
            <a:r>
              <a:rPr lang="ar-IQ" sz="2400" dirty="0" smtClean="0"/>
              <a:t>اهداف </a:t>
            </a:r>
            <a:r>
              <a:rPr lang="ar-IQ" sz="2400" dirty="0"/>
              <a:t>اجتماعية وسياسية واقتصادية .</a:t>
            </a:r>
          </a:p>
          <a:p>
            <a:pPr marL="0" indent="0">
              <a:buNone/>
            </a:pPr>
            <a:r>
              <a:rPr lang="ar-IQ" sz="2400" dirty="0">
                <a:solidFill>
                  <a:srgbClr val="FF0000"/>
                </a:solidFill>
              </a:rPr>
              <a:t> -4حصيلة الضريبة مبلغ من النقود</a:t>
            </a:r>
          </a:p>
          <a:p>
            <a:pPr marL="0" indent="0">
              <a:buNone/>
            </a:pPr>
            <a:r>
              <a:rPr lang="ar-IQ" sz="2400" dirty="0"/>
              <a:t>الاتجاه </a:t>
            </a:r>
            <a:r>
              <a:rPr lang="ar-IQ" sz="2400" dirty="0" smtClean="0"/>
              <a:t>السائد </a:t>
            </a:r>
            <a:r>
              <a:rPr lang="ar-IQ" sz="2400" dirty="0" err="1"/>
              <a:t>فى</a:t>
            </a:r>
            <a:r>
              <a:rPr lang="ar-IQ" sz="2400" dirty="0"/>
              <a:t> العصر الحديث هو ان تحصل </a:t>
            </a:r>
            <a:r>
              <a:rPr lang="ar-IQ" sz="2400" dirty="0" smtClean="0"/>
              <a:t>الضريبة </a:t>
            </a:r>
            <a:r>
              <a:rPr lang="ar-IQ" sz="2400" dirty="0" err="1"/>
              <a:t>فى</a:t>
            </a:r>
            <a:r>
              <a:rPr lang="ar-IQ" sz="2400" dirty="0"/>
              <a:t> صورة </a:t>
            </a:r>
            <a:r>
              <a:rPr lang="ar-IQ" sz="2400" dirty="0" smtClean="0"/>
              <a:t>نقدية </a:t>
            </a:r>
            <a:r>
              <a:rPr lang="ar-IQ" sz="2400" dirty="0"/>
              <a:t>وليست صورة</a:t>
            </a:r>
          </a:p>
          <a:p>
            <a:pPr marL="0" indent="0">
              <a:buNone/>
            </a:pPr>
            <a:r>
              <a:rPr lang="ar-IQ" sz="2400" dirty="0"/>
              <a:t>عينية كما كان </a:t>
            </a:r>
            <a:r>
              <a:rPr lang="ar-IQ" sz="2400" dirty="0" smtClean="0"/>
              <a:t>سائد قديما </a:t>
            </a:r>
            <a:r>
              <a:rPr lang="ar-IQ" sz="2400" dirty="0"/>
              <a:t>، </a:t>
            </a:r>
            <a:r>
              <a:rPr lang="ar-IQ" sz="2400" dirty="0" smtClean="0"/>
              <a:t>فالنفقات </a:t>
            </a:r>
            <a:r>
              <a:rPr lang="ar-IQ" sz="2400" dirty="0"/>
              <a:t>العامة </a:t>
            </a:r>
            <a:r>
              <a:rPr lang="ar-IQ" sz="2400" dirty="0" err="1"/>
              <a:t>فى</a:t>
            </a:r>
            <a:r>
              <a:rPr lang="ar-IQ" sz="2400" dirty="0"/>
              <a:t> صورة </a:t>
            </a:r>
            <a:r>
              <a:rPr lang="ar-IQ" sz="2400" dirty="0" smtClean="0"/>
              <a:t>نقدية </a:t>
            </a:r>
            <a:r>
              <a:rPr lang="ar-IQ" sz="2400" dirty="0"/>
              <a:t>مما يجعل </a:t>
            </a:r>
            <a:r>
              <a:rPr lang="ar-IQ" sz="2400" dirty="0" smtClean="0"/>
              <a:t>الضريبة </a:t>
            </a:r>
            <a:r>
              <a:rPr lang="ar-IQ" sz="2400" dirty="0"/>
              <a:t>لابد وان</a:t>
            </a:r>
          </a:p>
          <a:p>
            <a:pPr marL="0" indent="0">
              <a:buNone/>
            </a:pPr>
            <a:r>
              <a:rPr lang="ar-IQ" sz="2400" dirty="0"/>
              <a:t>تكون </a:t>
            </a:r>
            <a:r>
              <a:rPr lang="ar-IQ" sz="2400" dirty="0" err="1"/>
              <a:t>فى</a:t>
            </a:r>
            <a:r>
              <a:rPr lang="ar-IQ" sz="2400" dirty="0"/>
              <a:t> صورة </a:t>
            </a:r>
            <a:r>
              <a:rPr lang="ar-IQ" sz="2400" dirty="0" smtClean="0"/>
              <a:t>نقدية أيضا نظرا </a:t>
            </a:r>
            <a:r>
              <a:rPr lang="ar-IQ" sz="2400" dirty="0"/>
              <a:t>لسهولة تحصيلها وانخفاض تكلفة تحصيلها</a:t>
            </a:r>
          </a:p>
        </p:txBody>
      </p:sp>
    </p:spTree>
    <p:extLst>
      <p:ext uri="{BB962C8B-B14F-4D97-AF65-F5344CB8AC3E}">
        <p14:creationId xmlns:p14="http://schemas.microsoft.com/office/powerpoint/2010/main" val="12587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>
                <a:solidFill>
                  <a:srgbClr val="00B0F0"/>
                </a:solidFill>
              </a:rPr>
              <a:t>ثانياً : قواعد الضريبة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>
                <a:solidFill>
                  <a:srgbClr val="C00000"/>
                </a:solidFill>
              </a:rPr>
              <a:t> </a:t>
            </a:r>
            <a:r>
              <a:rPr lang="ar-IQ" dirty="0" smtClean="0">
                <a:solidFill>
                  <a:srgbClr val="C00000"/>
                </a:solidFill>
              </a:rPr>
              <a:t>1- قاعدة </a:t>
            </a:r>
            <a:r>
              <a:rPr lang="ar-IQ" dirty="0">
                <a:solidFill>
                  <a:srgbClr val="C00000"/>
                </a:solidFill>
              </a:rPr>
              <a:t>العدالة </a:t>
            </a:r>
            <a:r>
              <a:rPr lang="ar-IQ" dirty="0" smtClean="0">
                <a:solidFill>
                  <a:srgbClr val="C00000"/>
                </a:solidFill>
              </a:rPr>
              <a:t>( المساواة ) </a:t>
            </a:r>
          </a:p>
          <a:p>
            <a:pPr marL="0" indent="0">
              <a:buNone/>
            </a:pPr>
            <a:r>
              <a:rPr lang="ar-IQ" dirty="0" smtClean="0"/>
              <a:t>المقصود </a:t>
            </a:r>
            <a:r>
              <a:rPr lang="ar-IQ" dirty="0"/>
              <a:t>بالعدالة هو ان يتم توزيع </a:t>
            </a:r>
            <a:r>
              <a:rPr lang="ar-IQ" dirty="0" err="1"/>
              <a:t>الاعبا</a:t>
            </a:r>
            <a:r>
              <a:rPr lang="ar-IQ" dirty="0"/>
              <a:t> </a:t>
            </a:r>
            <a:r>
              <a:rPr lang="ar-IQ" dirty="0" smtClean="0"/>
              <a:t>ء الضريبة </a:t>
            </a:r>
            <a:r>
              <a:rPr lang="ar-IQ" dirty="0"/>
              <a:t>على افراد المجتمع </a:t>
            </a:r>
            <a:r>
              <a:rPr lang="ar-IQ" dirty="0" smtClean="0"/>
              <a:t>بطريقة تحقق المساوة </a:t>
            </a:r>
            <a:r>
              <a:rPr lang="ar-IQ" dirty="0"/>
              <a:t>بينهم حسب </a:t>
            </a:r>
            <a:r>
              <a:rPr lang="ar-IQ" dirty="0" smtClean="0"/>
              <a:t>المقدرة </a:t>
            </a:r>
            <a:r>
              <a:rPr lang="ar-IQ" dirty="0"/>
              <a:t>التمويلية لكل منهم وهنا يظهر نوعان من العدالة وهما:-</a:t>
            </a:r>
          </a:p>
          <a:p>
            <a:pPr marL="0" indent="0">
              <a:buNone/>
            </a:pPr>
            <a:r>
              <a:rPr lang="ar-IQ" dirty="0"/>
              <a:t>- العدالة </a:t>
            </a:r>
            <a:r>
              <a:rPr lang="ar-IQ" dirty="0" smtClean="0"/>
              <a:t>الافقية </a:t>
            </a:r>
            <a:r>
              <a:rPr lang="ar-IQ" dirty="0" err="1"/>
              <a:t>اى</a:t>
            </a:r>
            <a:r>
              <a:rPr lang="ar-IQ" dirty="0"/>
              <a:t> معاملة الممولين المشتركين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smtClean="0"/>
              <a:t>نفس  الظروف الاقتصادية معاملة ضريبية </a:t>
            </a:r>
            <a:r>
              <a:rPr lang="ar-IQ" dirty="0"/>
              <a:t>واحدة</a:t>
            </a:r>
          </a:p>
          <a:p>
            <a:pPr>
              <a:buFontTx/>
              <a:buChar char="-"/>
            </a:pPr>
            <a:r>
              <a:rPr lang="ar-IQ" dirty="0" smtClean="0"/>
              <a:t>العدالة </a:t>
            </a:r>
            <a:r>
              <a:rPr lang="ar-IQ" dirty="0"/>
              <a:t>الرأسية </a:t>
            </a:r>
            <a:r>
              <a:rPr lang="ar-IQ" dirty="0" err="1"/>
              <a:t>اى</a:t>
            </a:r>
            <a:r>
              <a:rPr lang="ar-IQ" dirty="0"/>
              <a:t> معاملة </a:t>
            </a:r>
            <a:r>
              <a:rPr lang="ar-IQ" dirty="0" smtClean="0"/>
              <a:t>الفئات </a:t>
            </a:r>
            <a:r>
              <a:rPr lang="ar-IQ" dirty="0"/>
              <a:t>ذات الدخول المختلفة معاملة  </a:t>
            </a:r>
            <a:r>
              <a:rPr lang="ar-IQ" dirty="0" smtClean="0"/>
              <a:t>ضريبية مختلفة ومتصاعدة</a:t>
            </a:r>
          </a:p>
          <a:p>
            <a:pPr>
              <a:buFontTx/>
              <a:buChar char="-"/>
            </a:pPr>
            <a:r>
              <a:rPr lang="ar-IQ" dirty="0">
                <a:solidFill>
                  <a:srgbClr val="C00000"/>
                </a:solidFill>
              </a:rPr>
              <a:t>2- ملائمة الضريبة لإمكانيات الممول وظروفه</a:t>
            </a:r>
          </a:p>
          <a:p>
            <a:pPr>
              <a:buFontTx/>
              <a:buChar char="-"/>
            </a:pPr>
            <a:r>
              <a:rPr lang="ar-IQ" dirty="0" smtClean="0"/>
              <a:t>والمقصود </a:t>
            </a:r>
            <a:r>
              <a:rPr lang="ar-IQ" dirty="0"/>
              <a:t>هنا ان يكون الممول على يفين كامل بكل ما يحيط بال ريبة من سعر ال ريبة</a:t>
            </a:r>
          </a:p>
          <a:p>
            <a:pPr>
              <a:buFontTx/>
              <a:buChar char="-"/>
            </a:pPr>
            <a:r>
              <a:rPr lang="ar-IQ" dirty="0"/>
              <a:t>ووعابها وميعاد تحصيلها وان يتناسب ميعاد وطريفة تحصيلها مع </a:t>
            </a:r>
            <a:r>
              <a:rPr lang="ar-IQ" dirty="0" smtClean="0"/>
              <a:t>ظروف </a:t>
            </a:r>
            <a:r>
              <a:rPr lang="ar-IQ" dirty="0"/>
              <a:t>الممول </a:t>
            </a:r>
            <a:r>
              <a:rPr lang="ar-IQ" dirty="0" smtClean="0"/>
              <a:t>فمثلا قد ظروف </a:t>
            </a:r>
            <a:r>
              <a:rPr lang="ar-IQ" dirty="0"/>
              <a:t>اصحاب </a:t>
            </a:r>
            <a:r>
              <a:rPr lang="ar-IQ" dirty="0" err="1"/>
              <a:t>الارا</a:t>
            </a:r>
            <a:r>
              <a:rPr lang="ar-IQ" dirty="0"/>
              <a:t> </a:t>
            </a:r>
            <a:r>
              <a:rPr lang="ar-IQ" dirty="0" err="1" smtClean="0"/>
              <a:t>ضى</a:t>
            </a:r>
            <a:r>
              <a:rPr lang="ar-IQ" dirty="0" smtClean="0"/>
              <a:t> </a:t>
            </a:r>
            <a:r>
              <a:rPr lang="ar-IQ" dirty="0"/>
              <a:t>الزراعية تتطلب تحصيل </a:t>
            </a:r>
            <a:r>
              <a:rPr lang="ar-IQ" dirty="0" smtClean="0"/>
              <a:t>الضريبة موسميا وظروف الموظفين تتطلب تحصيل الضريبة شهريا </a:t>
            </a:r>
            <a:r>
              <a:rPr lang="ar-IQ" dirty="0"/>
              <a:t>وهكذا ...</a:t>
            </a:r>
          </a:p>
          <a:p>
            <a:pPr>
              <a:buFontTx/>
              <a:buChar char="-"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5006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تعريف المالية العامة</a:t>
            </a:r>
            <a:br>
              <a:rPr lang="ar-IQ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هناك </a:t>
            </a:r>
            <a:r>
              <a:rPr lang="ar-IQ" dirty="0"/>
              <a:t>العديد من تعريفات المالية العامة </a:t>
            </a:r>
            <a:r>
              <a:rPr lang="ar-IQ" dirty="0" smtClean="0"/>
              <a:t>تختلف </a:t>
            </a:r>
            <a:r>
              <a:rPr lang="ar-IQ" dirty="0"/>
              <a:t>حسب التطور </a:t>
            </a:r>
            <a:r>
              <a:rPr lang="ar-IQ" dirty="0" err="1"/>
              <a:t>الفكرى</a:t>
            </a:r>
            <a:r>
              <a:rPr lang="ar-IQ" dirty="0"/>
              <a:t> </a:t>
            </a:r>
            <a:r>
              <a:rPr lang="ar-IQ" dirty="0" smtClean="0"/>
              <a:t>واختلاف النظم </a:t>
            </a:r>
            <a:r>
              <a:rPr lang="ar-IQ" dirty="0"/>
              <a:t>الاقتصادية</a:t>
            </a:r>
          </a:p>
          <a:p>
            <a:r>
              <a:rPr lang="ar-IQ" dirty="0"/>
              <a:t>تعريف </a:t>
            </a:r>
            <a:r>
              <a:rPr lang="ar-IQ" dirty="0" err="1"/>
              <a:t>التقليديبن</a:t>
            </a:r>
            <a:endParaRPr lang="ar-IQ" dirty="0"/>
          </a:p>
          <a:p>
            <a:r>
              <a:rPr lang="ar-IQ" dirty="0"/>
              <a:t>علم المالية العامة هو دراسة </a:t>
            </a:r>
            <a:r>
              <a:rPr lang="ar-IQ" dirty="0" err="1"/>
              <a:t>النففات</a:t>
            </a:r>
            <a:r>
              <a:rPr lang="ar-IQ" dirty="0"/>
              <a:t> العامة والايرادات العامة </a:t>
            </a:r>
            <a:r>
              <a:rPr lang="ar-IQ" dirty="0" err="1"/>
              <a:t>التى</a:t>
            </a:r>
            <a:r>
              <a:rPr lang="ar-IQ" dirty="0"/>
              <a:t> تلزم لتغطية هذه </a:t>
            </a:r>
            <a:r>
              <a:rPr lang="ar-IQ" dirty="0" err="1"/>
              <a:t>النففات</a:t>
            </a:r>
            <a:endParaRPr lang="ar-IQ" dirty="0"/>
          </a:p>
          <a:p>
            <a:r>
              <a:rPr lang="ar-IQ" dirty="0"/>
              <a:t>التعريف الحديث</a:t>
            </a:r>
          </a:p>
          <a:p>
            <a:r>
              <a:rPr lang="ar-IQ" dirty="0"/>
              <a:t>هو العلم الذى يدر  </a:t>
            </a:r>
            <a:r>
              <a:rPr lang="ar-IQ" dirty="0" smtClean="0"/>
              <a:t>القواعد </a:t>
            </a:r>
            <a:r>
              <a:rPr lang="ar-IQ" dirty="0"/>
              <a:t>المنظمة للنشاط </a:t>
            </a:r>
            <a:r>
              <a:rPr lang="ar-IQ" dirty="0" err="1"/>
              <a:t>المالى</a:t>
            </a:r>
            <a:r>
              <a:rPr lang="ar-IQ" dirty="0"/>
              <a:t> </a:t>
            </a:r>
            <a:r>
              <a:rPr lang="ar-IQ" dirty="0" smtClean="0"/>
              <a:t>للهيئات </a:t>
            </a:r>
            <a:r>
              <a:rPr lang="ar-IQ" dirty="0"/>
              <a:t>العامة وهى بصدد الحصول على </a:t>
            </a:r>
            <a:r>
              <a:rPr lang="ar-IQ" dirty="0" smtClean="0"/>
              <a:t>الموارد اللازمة  </a:t>
            </a:r>
            <a:r>
              <a:rPr lang="ar-IQ" dirty="0"/>
              <a:t>وانفاقها من اجل اشبا الحاجات العامة </a:t>
            </a:r>
            <a:r>
              <a:rPr lang="ar-IQ" dirty="0" smtClean="0"/>
              <a:t>تحقيقا  </a:t>
            </a:r>
            <a:r>
              <a:rPr lang="ar-IQ" dirty="0" err="1" smtClean="0"/>
              <a:t>لاغراض</a:t>
            </a:r>
            <a:r>
              <a:rPr lang="ar-IQ" dirty="0" smtClean="0"/>
              <a:t> </a:t>
            </a:r>
            <a:r>
              <a:rPr lang="ar-IQ" dirty="0"/>
              <a:t>الدولة الاقتصادية </a:t>
            </a:r>
            <a:r>
              <a:rPr lang="ar-IQ" dirty="0" smtClean="0"/>
              <a:t>والاجتماعية والسياسية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541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IQ" dirty="0" smtClean="0">
                <a:solidFill>
                  <a:srgbClr val="C00000"/>
                </a:solidFill>
              </a:rPr>
              <a:t>-</a:t>
            </a:r>
            <a:r>
              <a:rPr lang="ar-IQ" dirty="0">
                <a:solidFill>
                  <a:srgbClr val="C00000"/>
                </a:solidFill>
              </a:rPr>
              <a:t>3ملائمة الضريبة لإمكانيات الإدارة الضريبة</a:t>
            </a:r>
          </a:p>
          <a:p>
            <a:pPr marL="0" indent="0">
              <a:buNone/>
            </a:pPr>
            <a:r>
              <a:rPr lang="ar-IQ" dirty="0" err="1"/>
              <a:t>اى</a:t>
            </a:r>
            <a:r>
              <a:rPr lang="ar-IQ" dirty="0"/>
              <a:t> يجب ان تكون ال ريبة متناسبة مع قدرة الدولة على تحصيلها وقدرة </a:t>
            </a:r>
            <a:r>
              <a:rPr lang="ar-IQ" dirty="0" err="1"/>
              <a:t>موظفى</a:t>
            </a:r>
            <a:r>
              <a:rPr lang="ar-IQ" dirty="0"/>
              <a:t> الجهاز</a:t>
            </a:r>
          </a:p>
          <a:p>
            <a:pPr marL="0" indent="0">
              <a:buNone/>
            </a:pPr>
            <a:r>
              <a:rPr lang="ar-IQ" dirty="0" err="1" smtClean="0"/>
              <a:t>الضريبى</a:t>
            </a:r>
            <a:r>
              <a:rPr lang="ar-IQ" dirty="0" smtClean="0"/>
              <a:t> </a:t>
            </a:r>
            <a:r>
              <a:rPr lang="ar-IQ" dirty="0"/>
              <a:t>على التعامل معها بأقل </a:t>
            </a:r>
            <a:r>
              <a:rPr lang="ar-IQ" dirty="0" smtClean="0"/>
              <a:t>نفقات </a:t>
            </a:r>
            <a:r>
              <a:rPr lang="ar-IQ" dirty="0"/>
              <a:t>اقتصادية حتى </a:t>
            </a:r>
            <a:r>
              <a:rPr lang="ar-IQ" dirty="0" smtClean="0"/>
              <a:t>يتحقق </a:t>
            </a:r>
            <a:r>
              <a:rPr lang="ar-IQ" dirty="0"/>
              <a:t>مبدأ الاقتصاد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smtClean="0"/>
              <a:t>نفقات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تحصيل </a:t>
            </a:r>
            <a:r>
              <a:rPr lang="ar-IQ" dirty="0" smtClean="0"/>
              <a:t>الضريبة</a:t>
            </a:r>
            <a:endParaRPr lang="ar-IQ" dirty="0"/>
          </a:p>
          <a:p>
            <a:pPr marL="0" indent="0">
              <a:buNone/>
            </a:pPr>
            <a:r>
              <a:rPr lang="ar-IQ" dirty="0">
                <a:solidFill>
                  <a:srgbClr val="C00000"/>
                </a:solidFill>
              </a:rPr>
              <a:t> -4قاعدة التوزيع المناسب لعبء الضريبة بما يكفل تحقيق الغرض منها</a:t>
            </a:r>
          </a:p>
          <a:p>
            <a:pPr marL="0" indent="0">
              <a:buNone/>
            </a:pPr>
            <a:r>
              <a:rPr lang="ar-IQ" dirty="0" smtClean="0"/>
              <a:t>المقصود </a:t>
            </a:r>
            <a:r>
              <a:rPr lang="ar-IQ" dirty="0"/>
              <a:t>ان </a:t>
            </a:r>
            <a:r>
              <a:rPr lang="ar-IQ" dirty="0" smtClean="0"/>
              <a:t>الضريبة </a:t>
            </a:r>
            <a:r>
              <a:rPr lang="ar-IQ" dirty="0"/>
              <a:t>يجب ان </a:t>
            </a:r>
            <a:r>
              <a:rPr lang="ar-IQ" dirty="0" smtClean="0"/>
              <a:t>تتوزع  </a:t>
            </a:r>
            <a:r>
              <a:rPr lang="ar-IQ" dirty="0"/>
              <a:t>على الممولين بحيث </a:t>
            </a:r>
            <a:r>
              <a:rPr lang="ar-IQ" dirty="0" smtClean="0"/>
              <a:t>تحقق </a:t>
            </a:r>
            <a:r>
              <a:rPr lang="ar-IQ" dirty="0"/>
              <a:t>الغرض من تحصيلها وهنا</a:t>
            </a:r>
          </a:p>
          <a:p>
            <a:pPr marL="0" indent="0">
              <a:buNone/>
            </a:pPr>
            <a:r>
              <a:rPr lang="ar-IQ" dirty="0"/>
              <a:t>نجد ان هذه الفكرة اختلفت </a:t>
            </a:r>
            <a:r>
              <a:rPr lang="ar-IQ" dirty="0" smtClean="0"/>
              <a:t>باختلاف الفكر </a:t>
            </a:r>
            <a:r>
              <a:rPr lang="ar-IQ" dirty="0" err="1"/>
              <a:t>الاقتصادى</a:t>
            </a:r>
            <a:r>
              <a:rPr lang="ar-IQ" dirty="0"/>
              <a:t> </a:t>
            </a:r>
            <a:r>
              <a:rPr lang="ar-IQ" dirty="0" smtClean="0"/>
              <a:t>فقديما </a:t>
            </a:r>
            <a:r>
              <a:rPr lang="ar-IQ" dirty="0"/>
              <a:t>كان </a:t>
            </a:r>
            <a:r>
              <a:rPr lang="ar-IQ" dirty="0" smtClean="0"/>
              <a:t>الهدف </a:t>
            </a:r>
            <a:r>
              <a:rPr lang="ar-IQ" dirty="0"/>
              <a:t>من </a:t>
            </a:r>
            <a:r>
              <a:rPr lang="ar-IQ" dirty="0" smtClean="0"/>
              <a:t>الضريبة هدف</a:t>
            </a:r>
            <a:endParaRPr lang="ar-IQ" dirty="0"/>
          </a:p>
          <a:p>
            <a:pPr marL="0" indent="0">
              <a:buNone/>
            </a:pPr>
            <a:r>
              <a:rPr lang="ar-IQ" dirty="0" err="1"/>
              <a:t>مالى</a:t>
            </a:r>
            <a:r>
              <a:rPr lang="ar-IQ" dirty="0"/>
              <a:t> </a:t>
            </a:r>
            <a:r>
              <a:rPr lang="ar-IQ" dirty="0" err="1"/>
              <a:t>اى</a:t>
            </a:r>
            <a:r>
              <a:rPr lang="ar-IQ" dirty="0"/>
              <a:t> تغطية </a:t>
            </a:r>
            <a:r>
              <a:rPr lang="ar-IQ" dirty="0" smtClean="0"/>
              <a:t>النفقات </a:t>
            </a:r>
            <a:r>
              <a:rPr lang="ar-IQ" dirty="0"/>
              <a:t>أما الآن </a:t>
            </a:r>
            <a:r>
              <a:rPr lang="ar-IQ" dirty="0" smtClean="0"/>
              <a:t>فهدف الضريبة </a:t>
            </a:r>
            <a:r>
              <a:rPr lang="ar-IQ" dirty="0" err="1"/>
              <a:t>اقتصادى</a:t>
            </a:r>
            <a:r>
              <a:rPr lang="ar-IQ" dirty="0"/>
              <a:t> </a:t>
            </a:r>
            <a:r>
              <a:rPr lang="ar-IQ" dirty="0" err="1"/>
              <a:t>واجتماعى</a:t>
            </a:r>
            <a:r>
              <a:rPr lang="ar-IQ" dirty="0"/>
              <a:t> </a:t>
            </a:r>
            <a:r>
              <a:rPr lang="ar-IQ" dirty="0" err="1"/>
              <a:t>وسياسى</a:t>
            </a:r>
            <a:r>
              <a:rPr lang="ar-IQ" dirty="0"/>
              <a:t> </a:t>
            </a:r>
            <a:r>
              <a:rPr lang="ar-IQ" dirty="0" smtClean="0"/>
              <a:t>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089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cs typeface="PT Bold Heading" panose="02010400000000000000" pitchFamily="2" charset="-78"/>
              </a:rPr>
              <a:t/>
            </a:r>
            <a:br>
              <a:rPr lang="ar-IQ" dirty="0" smtClean="0">
                <a:cs typeface="PT Bold Heading" panose="02010400000000000000" pitchFamily="2" charset="-78"/>
              </a:rPr>
            </a:br>
            <a:r>
              <a:rPr lang="ar-IQ" dirty="0" smtClean="0">
                <a:cs typeface="PT Bold Heading" panose="02010400000000000000" pitchFamily="2" charset="-78"/>
              </a:rPr>
              <a:t>ثالثا </a:t>
            </a:r>
            <a:r>
              <a:rPr lang="ar-IQ" dirty="0">
                <a:cs typeface="PT Bold Heading" panose="02010400000000000000" pitchFamily="2" charset="-78"/>
              </a:rPr>
              <a:t>: أنواع الضرائب</a:t>
            </a:r>
            <a:br>
              <a:rPr lang="ar-IQ" dirty="0">
                <a:cs typeface="PT Bold Heading" panose="02010400000000000000" pitchFamily="2" charset="-78"/>
              </a:rPr>
            </a:br>
            <a:endParaRPr lang="ar-IQ" dirty="0">
              <a:cs typeface="PT Bold Heading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IQ" dirty="0" smtClean="0"/>
              <a:t>-</a:t>
            </a:r>
            <a:r>
              <a:rPr lang="ar-IQ" dirty="0">
                <a:solidFill>
                  <a:srgbClr val="C00000"/>
                </a:solidFill>
              </a:rPr>
              <a:t>1الضرائب على الثروة</a:t>
            </a:r>
          </a:p>
          <a:p>
            <a:pPr marL="0" indent="0">
              <a:buNone/>
            </a:pPr>
            <a:r>
              <a:rPr lang="ar-IQ" dirty="0"/>
              <a:t>ثروة الفرد هو ما يمتلكه </a:t>
            </a:r>
            <a:r>
              <a:rPr lang="ar-IQ" dirty="0" err="1"/>
              <a:t>فى</a:t>
            </a:r>
            <a:r>
              <a:rPr lang="ar-IQ" dirty="0"/>
              <a:t> لحظة معينة من عفارات </a:t>
            </a:r>
            <a:r>
              <a:rPr lang="ar-IQ" dirty="0" smtClean="0"/>
              <a:t>ومنقولات </a:t>
            </a:r>
            <a:r>
              <a:rPr lang="ar-IQ" dirty="0"/>
              <a:t>وقد يكون </a:t>
            </a:r>
            <a:r>
              <a:rPr lang="ar-IQ" dirty="0" smtClean="0"/>
              <a:t>المنقول </a:t>
            </a:r>
            <a:r>
              <a:rPr lang="ar-IQ" dirty="0" err="1" smtClean="0"/>
              <a:t>شىء</a:t>
            </a:r>
            <a:r>
              <a:rPr lang="ar-IQ" dirty="0" smtClean="0"/>
              <a:t>  مادى او </a:t>
            </a:r>
            <a:r>
              <a:rPr lang="ar-IQ" dirty="0"/>
              <a:t>حق </a:t>
            </a:r>
            <a:r>
              <a:rPr lang="ar-IQ" dirty="0" err="1"/>
              <a:t>معنوى</a:t>
            </a:r>
            <a:r>
              <a:rPr lang="ar-IQ" dirty="0"/>
              <a:t> مثل </a:t>
            </a:r>
            <a:r>
              <a:rPr lang="ar-IQ" dirty="0" smtClean="0"/>
              <a:t>براء </a:t>
            </a:r>
            <a:r>
              <a:rPr lang="ar-IQ" dirty="0"/>
              <a:t>ات </a:t>
            </a:r>
            <a:r>
              <a:rPr lang="ar-IQ" dirty="0" smtClean="0"/>
              <a:t>الاختراع </a:t>
            </a:r>
            <a:r>
              <a:rPr lang="ar-IQ" dirty="0"/>
              <a:t>وشهرة </a:t>
            </a:r>
            <a:r>
              <a:rPr lang="ar-IQ" dirty="0" smtClean="0"/>
              <a:t>المحلات </a:t>
            </a:r>
            <a:r>
              <a:rPr lang="ar-IQ" dirty="0"/>
              <a:t>، </a:t>
            </a:r>
            <a:r>
              <a:rPr lang="ar-IQ" dirty="0" smtClean="0"/>
              <a:t>وبذلك </a:t>
            </a:r>
            <a:r>
              <a:rPr lang="ar-IQ" dirty="0"/>
              <a:t>يكون المركز </a:t>
            </a:r>
            <a:r>
              <a:rPr lang="ar-IQ" dirty="0" err="1"/>
              <a:t>المالى</a:t>
            </a:r>
            <a:r>
              <a:rPr lang="ar-IQ" dirty="0"/>
              <a:t> للممول </a:t>
            </a:r>
            <a:r>
              <a:rPr lang="ar-IQ" dirty="0" smtClean="0"/>
              <a:t>هو الثروة </a:t>
            </a:r>
            <a:r>
              <a:rPr lang="ar-IQ" dirty="0"/>
              <a:t>الصافية </a:t>
            </a:r>
            <a:r>
              <a:rPr lang="ar-IQ" dirty="0" err="1"/>
              <a:t>اى</a:t>
            </a:r>
            <a:r>
              <a:rPr lang="ar-IQ" dirty="0"/>
              <a:t> </a:t>
            </a:r>
            <a:r>
              <a:rPr lang="ar-IQ" dirty="0" err="1"/>
              <a:t>اجمالى</a:t>
            </a:r>
            <a:r>
              <a:rPr lang="ar-IQ" dirty="0"/>
              <a:t> الاصول المملوكة له </a:t>
            </a:r>
            <a:r>
              <a:rPr lang="ar-IQ" dirty="0" smtClean="0"/>
              <a:t>منقوص </a:t>
            </a:r>
            <a:r>
              <a:rPr lang="ar-IQ" dirty="0"/>
              <a:t>منها الخصوم .</a:t>
            </a:r>
            <a:r>
              <a:rPr lang="ar-IQ" dirty="0" smtClean="0"/>
              <a:t>وهناك  انواع  للضرائب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على الثروة وهى :-</a:t>
            </a:r>
          </a:p>
          <a:p>
            <a:pPr marL="0" indent="0">
              <a:buNone/>
            </a:pPr>
            <a:r>
              <a:rPr lang="ar-IQ" dirty="0"/>
              <a:t>أ- الضريبة التقليدية على الثروة</a:t>
            </a:r>
          </a:p>
          <a:p>
            <a:pPr marL="0" indent="0">
              <a:buNone/>
            </a:pPr>
            <a:r>
              <a:rPr lang="ar-IQ" dirty="0"/>
              <a:t>وهى </a:t>
            </a:r>
            <a:r>
              <a:rPr lang="ar-IQ" dirty="0" smtClean="0"/>
              <a:t>الضريبة </a:t>
            </a:r>
            <a:r>
              <a:rPr lang="ar-IQ" dirty="0" err="1"/>
              <a:t>التى</a:t>
            </a:r>
            <a:r>
              <a:rPr lang="ar-IQ" dirty="0"/>
              <a:t> تكون الثروة وعابها وتكون اسعارها </a:t>
            </a:r>
            <a:r>
              <a:rPr lang="ar-IQ" dirty="0" smtClean="0"/>
              <a:t>منخفضة </a:t>
            </a:r>
            <a:r>
              <a:rPr lang="ar-IQ" dirty="0"/>
              <a:t>بحيث لا تنال من قيمة</a:t>
            </a:r>
          </a:p>
          <a:p>
            <a:pPr marL="0" indent="0">
              <a:buNone/>
            </a:pPr>
            <a:r>
              <a:rPr lang="ar-IQ" dirty="0"/>
              <a:t>الثروة </a:t>
            </a:r>
            <a:r>
              <a:rPr lang="ar-IQ" dirty="0" smtClean="0"/>
              <a:t>فالهدف </a:t>
            </a:r>
            <a:r>
              <a:rPr lang="ar-IQ" dirty="0"/>
              <a:t>منها هو معرفة المعلومات عن الثروات والدخول المتولدة منها </a:t>
            </a:r>
            <a:r>
              <a:rPr lang="ar-IQ" dirty="0" smtClean="0"/>
              <a:t>لذلك </a:t>
            </a:r>
            <a:r>
              <a:rPr lang="ar-IQ" dirty="0"/>
              <a:t>يكون</a:t>
            </a:r>
          </a:p>
          <a:p>
            <a:pPr marL="0" indent="0">
              <a:buNone/>
            </a:pPr>
            <a:r>
              <a:rPr lang="ar-IQ" dirty="0"/>
              <a:t>سعرها </a:t>
            </a:r>
            <a:r>
              <a:rPr lang="ar-IQ" dirty="0" smtClean="0"/>
              <a:t>رمزي </a:t>
            </a:r>
            <a:r>
              <a:rPr lang="ar-IQ" dirty="0"/>
              <a:t>بالغ الانخفاض مثل </a:t>
            </a:r>
            <a:r>
              <a:rPr lang="ar-IQ" dirty="0" smtClean="0"/>
              <a:t>الضريبة </a:t>
            </a:r>
            <a:r>
              <a:rPr lang="ar-IQ" dirty="0"/>
              <a:t>على </a:t>
            </a:r>
            <a:r>
              <a:rPr lang="ar-IQ" dirty="0" smtClean="0"/>
              <a:t>العقارات والأراضي </a:t>
            </a:r>
            <a:r>
              <a:rPr lang="ar-IQ" dirty="0"/>
              <a:t>الزراعية وبعض </a:t>
            </a:r>
            <a:r>
              <a:rPr lang="ar-IQ" dirty="0" smtClean="0"/>
              <a:t>الحلى والتحف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11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IQ" dirty="0">
                <a:solidFill>
                  <a:srgbClr val="C00000"/>
                </a:solidFill>
              </a:rPr>
              <a:t>ب- الضريبة على الزيادة الطارئة </a:t>
            </a:r>
            <a:r>
              <a:rPr lang="ar-IQ" dirty="0" err="1">
                <a:solidFill>
                  <a:srgbClr val="C00000"/>
                </a:solidFill>
              </a:rPr>
              <a:t>فى</a:t>
            </a:r>
            <a:r>
              <a:rPr lang="ar-IQ" dirty="0">
                <a:solidFill>
                  <a:srgbClr val="C00000"/>
                </a:solidFill>
              </a:rPr>
              <a:t> الثروة</a:t>
            </a:r>
          </a:p>
          <a:p>
            <a:pPr marL="0" indent="0">
              <a:buNone/>
            </a:pPr>
            <a:r>
              <a:rPr lang="ar-IQ" dirty="0"/>
              <a:t>اذا حدثت زيادة </a:t>
            </a:r>
            <a:r>
              <a:rPr lang="ar-IQ" dirty="0" smtClean="0"/>
              <a:t>طارئة في </a:t>
            </a:r>
            <a:r>
              <a:rPr lang="ar-IQ" dirty="0"/>
              <a:t>الثروة دون بذل جهد من اصحابها </a:t>
            </a:r>
            <a:r>
              <a:rPr lang="ar-IQ" dirty="0" smtClean="0"/>
              <a:t>في تحقيق تلك  </a:t>
            </a:r>
            <a:r>
              <a:rPr lang="ar-IQ" dirty="0"/>
              <a:t>الزيادة </a:t>
            </a:r>
            <a:r>
              <a:rPr lang="ar-IQ" dirty="0" err="1" smtClean="0"/>
              <a:t>كأرتفاع</a:t>
            </a:r>
            <a:r>
              <a:rPr lang="ar-IQ" dirty="0" smtClean="0"/>
              <a:t>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اسعار الا ار ى والعفا ارت نتيجة الامتداد </a:t>
            </a:r>
            <a:r>
              <a:rPr lang="ar-IQ" dirty="0" err="1" smtClean="0"/>
              <a:t>العمرانى</a:t>
            </a:r>
            <a:r>
              <a:rPr lang="ar-IQ" dirty="0" smtClean="0"/>
              <a:t> مثلا </a:t>
            </a:r>
            <a:r>
              <a:rPr lang="ar-IQ" dirty="0"/>
              <a:t>فأن الدولة تفرض </a:t>
            </a:r>
            <a:r>
              <a:rPr lang="ar-IQ" dirty="0" smtClean="0"/>
              <a:t>ضريبة </a:t>
            </a:r>
            <a:r>
              <a:rPr lang="ar-IQ" dirty="0"/>
              <a:t>على الزيادة</a:t>
            </a:r>
          </a:p>
          <a:p>
            <a:pPr marL="0" indent="0">
              <a:buNone/>
            </a:pPr>
            <a:r>
              <a:rPr lang="ar-IQ" dirty="0" err="1"/>
              <a:t>فى</a:t>
            </a:r>
            <a:r>
              <a:rPr lang="ar-IQ" dirty="0"/>
              <a:t> قيمة الثروة وتفرض </a:t>
            </a:r>
            <a:r>
              <a:rPr lang="ar-IQ" dirty="0" smtClean="0"/>
              <a:t>الضريبة </a:t>
            </a:r>
            <a:r>
              <a:rPr lang="ar-IQ" dirty="0"/>
              <a:t>عند </a:t>
            </a:r>
            <a:r>
              <a:rPr lang="ar-IQ" dirty="0" smtClean="0"/>
              <a:t>تصرف المالك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smtClean="0"/>
              <a:t>العقار . وتختلف </a:t>
            </a:r>
            <a:r>
              <a:rPr lang="ar-IQ" dirty="0"/>
              <a:t>هذه </a:t>
            </a:r>
            <a:r>
              <a:rPr lang="ar-IQ" dirty="0" smtClean="0"/>
              <a:t>الضريبة </a:t>
            </a:r>
            <a:r>
              <a:rPr lang="ar-IQ" dirty="0"/>
              <a:t>عن </a:t>
            </a:r>
            <a:r>
              <a:rPr lang="ar-IQ" dirty="0" smtClean="0"/>
              <a:t>الضريبة </a:t>
            </a:r>
            <a:r>
              <a:rPr lang="ar-IQ" dirty="0" err="1"/>
              <a:t>الاستثنابية</a:t>
            </a:r>
            <a:r>
              <a:rPr lang="ar-IQ" dirty="0"/>
              <a:t> </a:t>
            </a:r>
            <a:r>
              <a:rPr lang="ar-IQ" dirty="0" err="1"/>
              <a:t>التى</a:t>
            </a:r>
            <a:r>
              <a:rPr lang="ar-IQ" dirty="0"/>
              <a:t> </a:t>
            </a:r>
            <a:r>
              <a:rPr lang="ar-IQ" dirty="0" smtClean="0"/>
              <a:t>تفرضها </a:t>
            </a:r>
            <a:r>
              <a:rPr lang="ar-IQ" dirty="0"/>
              <a:t>الدولة </a:t>
            </a:r>
            <a:r>
              <a:rPr lang="ar-IQ" dirty="0" err="1"/>
              <a:t>فى</a:t>
            </a:r>
            <a:r>
              <a:rPr lang="ar-IQ" dirty="0"/>
              <a:t> حالات الحروب </a:t>
            </a:r>
            <a:r>
              <a:rPr lang="ar-IQ" dirty="0" smtClean="0"/>
              <a:t>على الزيادة </a:t>
            </a:r>
            <a:r>
              <a:rPr lang="ar-IQ" dirty="0" err="1"/>
              <a:t>فى</a:t>
            </a:r>
            <a:r>
              <a:rPr lang="ar-IQ" dirty="0"/>
              <a:t> قيمة الثروة </a:t>
            </a:r>
            <a:r>
              <a:rPr lang="ar-IQ" dirty="0" err="1"/>
              <a:t>التى</a:t>
            </a:r>
            <a:r>
              <a:rPr lang="ar-IQ" dirty="0"/>
              <a:t> تنتج نتيجة </a:t>
            </a:r>
            <a:r>
              <a:rPr lang="ar-IQ" dirty="0" smtClean="0"/>
              <a:t>التضخم </a:t>
            </a:r>
            <a:r>
              <a:rPr lang="ar-IQ" dirty="0"/>
              <a:t>الذى يحدث </a:t>
            </a:r>
            <a:r>
              <a:rPr lang="ar-IQ" dirty="0" err="1"/>
              <a:t>فى</a:t>
            </a:r>
            <a:r>
              <a:rPr lang="ar-IQ" dirty="0"/>
              <a:t> اوقات الحروب .</a:t>
            </a:r>
          </a:p>
          <a:p>
            <a:pPr marL="0" indent="0">
              <a:buNone/>
            </a:pPr>
            <a:r>
              <a:rPr lang="ar-IQ" dirty="0">
                <a:solidFill>
                  <a:srgbClr val="C00000"/>
                </a:solidFill>
              </a:rPr>
              <a:t>ج- الضريبة على التصرف </a:t>
            </a:r>
            <a:r>
              <a:rPr lang="ar-IQ" dirty="0" err="1">
                <a:solidFill>
                  <a:srgbClr val="C00000"/>
                </a:solidFill>
              </a:rPr>
              <a:t>فى</a:t>
            </a:r>
            <a:r>
              <a:rPr lang="ar-IQ" dirty="0">
                <a:solidFill>
                  <a:srgbClr val="C00000"/>
                </a:solidFill>
              </a:rPr>
              <a:t> الثروة</a:t>
            </a:r>
          </a:p>
          <a:p>
            <a:pPr marL="0" indent="0">
              <a:buNone/>
            </a:pPr>
            <a:r>
              <a:rPr lang="ar-IQ" dirty="0"/>
              <a:t>وهى  </a:t>
            </a:r>
            <a:r>
              <a:rPr lang="ar-IQ" dirty="0" smtClean="0"/>
              <a:t>ضريبة </a:t>
            </a:r>
            <a:r>
              <a:rPr lang="ar-IQ" dirty="0"/>
              <a:t>تفرض عند </a:t>
            </a:r>
            <a:r>
              <a:rPr lang="ar-IQ" dirty="0" smtClean="0"/>
              <a:t>انتقال </a:t>
            </a:r>
            <a:r>
              <a:rPr lang="ar-IQ" dirty="0"/>
              <a:t>الثروة من مالكها الى شخص آخر وهى نوعان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-1ضريبة </a:t>
            </a:r>
            <a:r>
              <a:rPr lang="ar-IQ" dirty="0"/>
              <a:t>على انتقال الثروة بين </a:t>
            </a:r>
            <a:r>
              <a:rPr lang="ar-IQ" dirty="0" smtClean="0"/>
              <a:t>الاحياء:  وهى ضريبة </a:t>
            </a:r>
            <a:r>
              <a:rPr lang="ar-IQ" dirty="0"/>
              <a:t>تفرض على احد </a:t>
            </a:r>
            <a:r>
              <a:rPr lang="ar-IQ" dirty="0" err="1"/>
              <a:t>طرفى</a:t>
            </a:r>
            <a:r>
              <a:rPr lang="ar-IQ" dirty="0"/>
              <a:t> التعاقد وعلى قيمة الثروة </a:t>
            </a:r>
            <a:r>
              <a:rPr lang="ar-IQ" dirty="0" smtClean="0"/>
              <a:t>المنقولة وغا تفرض </a:t>
            </a:r>
            <a:r>
              <a:rPr lang="ar-IQ" dirty="0"/>
              <a:t>على المشترى وعادة تكون ذات سعر معتدل حتى لا يتهرب الافراد من </a:t>
            </a:r>
            <a:r>
              <a:rPr lang="ar-IQ" dirty="0" smtClean="0"/>
              <a:t>تسجيل معاملاتهم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456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>
                <a:solidFill>
                  <a:srgbClr val="C00000"/>
                </a:solidFill>
              </a:rPr>
              <a:t>الضريبة على التركات</a:t>
            </a:r>
          </a:p>
          <a:p>
            <a:pPr marL="0" indent="0">
              <a:buNone/>
            </a:pPr>
            <a:r>
              <a:rPr lang="ar-IQ" dirty="0"/>
              <a:t>وهى تعبر عن انتفال الثروة بعد وفاة مالكها الى الورثة وتفرض </a:t>
            </a:r>
            <a:r>
              <a:rPr lang="ar-IQ" dirty="0" smtClean="0"/>
              <a:t>الضريبة </a:t>
            </a:r>
            <a:r>
              <a:rPr lang="ar-IQ" dirty="0"/>
              <a:t>على الورثة</a:t>
            </a:r>
          </a:p>
          <a:p>
            <a:pPr marL="0" indent="0">
              <a:buNone/>
            </a:pPr>
            <a:r>
              <a:rPr lang="ar-IQ" dirty="0"/>
              <a:t>ويكون سعرها مرتفع </a:t>
            </a:r>
            <a:r>
              <a:rPr lang="ar-IQ" dirty="0" err="1"/>
              <a:t>وتصاعدى</a:t>
            </a:r>
            <a:r>
              <a:rPr lang="ar-IQ" dirty="0"/>
              <a:t> </a:t>
            </a:r>
            <a:r>
              <a:rPr lang="ar-IQ" dirty="0" smtClean="0"/>
              <a:t>وذلك بهدف تقليل </a:t>
            </a:r>
            <a:r>
              <a:rPr lang="ar-IQ" dirty="0"/>
              <a:t>حدة التفاوت بين </a:t>
            </a:r>
            <a:r>
              <a:rPr lang="ar-IQ" dirty="0" smtClean="0"/>
              <a:t>الطبقات </a:t>
            </a:r>
            <a:r>
              <a:rPr lang="ar-IQ" dirty="0"/>
              <a:t>وتأخذ</a:t>
            </a:r>
          </a:p>
          <a:p>
            <a:pPr marL="0" indent="0">
              <a:buNone/>
            </a:pPr>
            <a:r>
              <a:rPr lang="ar-IQ" dirty="0"/>
              <a:t>شكلين</a:t>
            </a:r>
          </a:p>
          <a:p>
            <a:pPr marL="0" indent="0">
              <a:buNone/>
            </a:pPr>
            <a:r>
              <a:rPr lang="ar-IQ" dirty="0"/>
              <a:t>-  </a:t>
            </a:r>
            <a:r>
              <a:rPr lang="ar-IQ" dirty="0" smtClean="0"/>
              <a:t>ضريبة </a:t>
            </a:r>
            <a:r>
              <a:rPr lang="ar-IQ" dirty="0"/>
              <a:t>على </a:t>
            </a:r>
            <a:r>
              <a:rPr lang="ar-IQ" dirty="0" smtClean="0"/>
              <a:t>مجموع  </a:t>
            </a:r>
            <a:r>
              <a:rPr lang="ar-IQ" dirty="0"/>
              <a:t>التركة بعد </a:t>
            </a:r>
            <a:r>
              <a:rPr lang="ar-IQ" dirty="0" smtClean="0"/>
              <a:t>خصم ما </a:t>
            </a:r>
            <a:r>
              <a:rPr lang="ar-IQ" dirty="0"/>
              <a:t>عليها من ديون والتزامات وقبل توزيعها على</a:t>
            </a:r>
          </a:p>
          <a:p>
            <a:pPr marL="0" indent="0">
              <a:buNone/>
            </a:pPr>
            <a:r>
              <a:rPr lang="ar-IQ" dirty="0"/>
              <a:t>الورثة</a:t>
            </a:r>
          </a:p>
          <a:p>
            <a:pPr marL="0" indent="0">
              <a:buNone/>
            </a:pPr>
            <a:r>
              <a:rPr lang="ar-IQ" dirty="0"/>
              <a:t>-  </a:t>
            </a:r>
            <a:r>
              <a:rPr lang="ar-IQ" dirty="0" smtClean="0"/>
              <a:t>ضريبة </a:t>
            </a:r>
            <a:r>
              <a:rPr lang="ar-IQ" dirty="0"/>
              <a:t>على نصيب الوارث </a:t>
            </a:r>
            <a:r>
              <a:rPr lang="ar-IQ" dirty="0" err="1"/>
              <a:t>اى</a:t>
            </a:r>
            <a:r>
              <a:rPr lang="ar-IQ" dirty="0"/>
              <a:t> يحدد سعر </a:t>
            </a:r>
            <a:r>
              <a:rPr lang="ar-IQ" dirty="0" smtClean="0"/>
              <a:t>الضريبة </a:t>
            </a:r>
            <a:r>
              <a:rPr lang="ar-IQ" dirty="0"/>
              <a:t>على نصيب كل وارث </a:t>
            </a:r>
            <a:r>
              <a:rPr lang="ar-IQ" dirty="0" smtClean="0"/>
              <a:t>ويختلف</a:t>
            </a:r>
            <a:endParaRPr lang="ar-IQ" dirty="0"/>
          </a:p>
          <a:p>
            <a:pPr marL="0" indent="0">
              <a:buNone/>
            </a:pPr>
            <a:r>
              <a:rPr lang="ar-IQ" dirty="0" err="1" smtClean="0"/>
              <a:t>بأختلاف</a:t>
            </a:r>
            <a:r>
              <a:rPr lang="ar-IQ" dirty="0" smtClean="0"/>
              <a:t> درجة </a:t>
            </a:r>
            <a:r>
              <a:rPr lang="ar-IQ" dirty="0"/>
              <a:t>قرابة الوارث الى الشخص المتوفى .</a:t>
            </a:r>
          </a:p>
          <a:p>
            <a:pPr marL="0" indent="0">
              <a:buNone/>
            </a:pPr>
            <a:r>
              <a:rPr lang="ar-IQ" dirty="0"/>
              <a:t> -2الضرائب على الدخل</a:t>
            </a:r>
          </a:p>
          <a:p>
            <a:pPr marL="0" indent="0">
              <a:buNone/>
            </a:pP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على الدخل </a:t>
            </a:r>
            <a:r>
              <a:rPr lang="ar-IQ" dirty="0" smtClean="0"/>
              <a:t>في </a:t>
            </a:r>
            <a:r>
              <a:rPr lang="ar-IQ" dirty="0"/>
              <a:t>الوقت الحا </a:t>
            </a:r>
            <a:r>
              <a:rPr lang="ar-IQ" dirty="0" smtClean="0"/>
              <a:t>ضر هي </a:t>
            </a:r>
            <a:r>
              <a:rPr lang="ar-IQ" dirty="0"/>
              <a:t>من أهم </a:t>
            </a:r>
            <a:r>
              <a:rPr lang="ar-IQ" dirty="0" smtClean="0"/>
              <a:t>أنواع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، وقبل شرح هذه </a:t>
            </a:r>
            <a:r>
              <a:rPr lang="ar-IQ" dirty="0" smtClean="0"/>
              <a:t>الضرائب علينا </a:t>
            </a:r>
            <a:r>
              <a:rPr lang="ar-IQ" dirty="0" err="1" smtClean="0"/>
              <a:t>فى</a:t>
            </a:r>
            <a:r>
              <a:rPr lang="ar-IQ" dirty="0" smtClean="0"/>
              <a:t> </a:t>
            </a:r>
            <a:r>
              <a:rPr lang="ar-IQ" dirty="0"/>
              <a:t>البداية </a:t>
            </a:r>
            <a:r>
              <a:rPr lang="ar-IQ" dirty="0" smtClean="0"/>
              <a:t>التعرف على </a:t>
            </a:r>
            <a:r>
              <a:rPr lang="ar-IQ" dirty="0"/>
              <a:t>الدخل </a:t>
            </a:r>
            <a:r>
              <a:rPr lang="ar-IQ" dirty="0" smtClean="0"/>
              <a:t>وهناك  </a:t>
            </a:r>
            <a:r>
              <a:rPr lang="ar-IQ" dirty="0"/>
              <a:t>نظرتين أساسيتين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smtClean="0"/>
              <a:t>تعريف الدخل وهما (نظرية مصدر الدخل ونظرية الاثراء)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12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>
                <a:solidFill>
                  <a:srgbClr val="C00000"/>
                </a:solidFill>
                <a:cs typeface="PT Bold Heading" panose="02010400000000000000" pitchFamily="2" charset="-78"/>
              </a:rPr>
              <a:t>انواع الضرائب على الدخل</a:t>
            </a:r>
            <a:br>
              <a:rPr lang="ar-IQ" dirty="0">
                <a:solidFill>
                  <a:srgbClr val="C00000"/>
                </a:solidFill>
                <a:cs typeface="PT Bold Heading" panose="02010400000000000000" pitchFamily="2" charset="-78"/>
              </a:rPr>
            </a:br>
            <a:endParaRPr lang="ar-IQ" dirty="0">
              <a:solidFill>
                <a:srgbClr val="C00000"/>
              </a:solidFill>
              <a:cs typeface="PT Bold Heading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 smtClean="0"/>
              <a:t>-</a:t>
            </a:r>
            <a:r>
              <a:rPr lang="ar-IQ" dirty="0">
                <a:solidFill>
                  <a:srgbClr val="C00000"/>
                </a:solidFill>
              </a:rPr>
              <a:t>1الضريبة على مجموع الدخل</a:t>
            </a:r>
          </a:p>
          <a:p>
            <a:pPr marL="0" indent="0">
              <a:buNone/>
            </a:pPr>
            <a:r>
              <a:rPr lang="ar-IQ" dirty="0"/>
              <a:t>وهى تفرض على </a:t>
            </a:r>
            <a:r>
              <a:rPr lang="ar-IQ" dirty="0" smtClean="0"/>
              <a:t>مجموع  </a:t>
            </a:r>
            <a:r>
              <a:rPr lang="ar-IQ" dirty="0"/>
              <a:t>الدخل </a:t>
            </a:r>
            <a:r>
              <a:rPr lang="ar-IQ" dirty="0" err="1"/>
              <a:t>الصافى</a:t>
            </a:r>
            <a:r>
              <a:rPr lang="ar-IQ" dirty="0"/>
              <a:t> الذى يحصل عليه الممول </a:t>
            </a:r>
            <a:r>
              <a:rPr lang="ar-IQ" dirty="0" smtClean="0"/>
              <a:t>خلال </a:t>
            </a:r>
            <a:r>
              <a:rPr lang="ar-IQ" dirty="0"/>
              <a:t>العام </a:t>
            </a:r>
            <a:r>
              <a:rPr lang="ar-IQ" dirty="0" smtClean="0"/>
              <a:t>ويقدم </a:t>
            </a:r>
            <a:r>
              <a:rPr lang="ar-IQ" dirty="0"/>
              <a:t>به </a:t>
            </a:r>
            <a:r>
              <a:rPr lang="ar-IQ" dirty="0" err="1" smtClean="0"/>
              <a:t>اقرارضريبى</a:t>
            </a:r>
            <a:r>
              <a:rPr lang="ar-IQ" dirty="0" smtClean="0"/>
              <a:t> </a:t>
            </a:r>
            <a:r>
              <a:rPr lang="ar-IQ" dirty="0"/>
              <a:t>واحد الى الادارة </a:t>
            </a:r>
            <a:r>
              <a:rPr lang="ar-IQ" dirty="0" smtClean="0"/>
              <a:t>الضريبية يوضح </a:t>
            </a:r>
            <a:r>
              <a:rPr lang="ar-IQ" dirty="0"/>
              <a:t>فيه كل </a:t>
            </a:r>
            <a:r>
              <a:rPr lang="ar-IQ" dirty="0" smtClean="0"/>
              <a:t>انواع  </a:t>
            </a:r>
            <a:r>
              <a:rPr lang="ar-IQ" dirty="0"/>
              <a:t>دخله الذى يحصل عليه </a:t>
            </a:r>
            <a:r>
              <a:rPr lang="ar-IQ" dirty="0" smtClean="0"/>
              <a:t>خلال العام سواء  </a:t>
            </a:r>
            <a:r>
              <a:rPr lang="ar-IQ" dirty="0"/>
              <a:t>من العمل أو من ثروته </a:t>
            </a:r>
            <a:r>
              <a:rPr lang="ar-IQ" dirty="0" smtClean="0"/>
              <a:t>العقارية </a:t>
            </a:r>
            <a:r>
              <a:rPr lang="ar-IQ" dirty="0"/>
              <a:t>أو </a:t>
            </a:r>
            <a:r>
              <a:rPr lang="ar-IQ" dirty="0" smtClean="0"/>
              <a:t>المنقولة </a:t>
            </a:r>
            <a:r>
              <a:rPr lang="ar-IQ" dirty="0"/>
              <a:t>أو الارباح أو </a:t>
            </a:r>
            <a:r>
              <a:rPr lang="ar-IQ" dirty="0" smtClean="0"/>
              <a:t>الفوائد </a:t>
            </a:r>
            <a:r>
              <a:rPr lang="ar-IQ" dirty="0"/>
              <a:t>أو </a:t>
            </a:r>
            <a:r>
              <a:rPr lang="ar-IQ" dirty="0" smtClean="0"/>
              <a:t>التعويضات  </a:t>
            </a:r>
            <a:r>
              <a:rPr lang="ar-IQ" dirty="0" smtClean="0">
                <a:solidFill>
                  <a:srgbClr val="00B0F0"/>
                </a:solidFill>
                <a:cs typeface="PT Bold Heading" panose="02010400000000000000" pitchFamily="2" charset="-78"/>
              </a:rPr>
              <a:t>مزايا </a:t>
            </a:r>
            <a:r>
              <a:rPr lang="ar-IQ" dirty="0">
                <a:solidFill>
                  <a:srgbClr val="00B0F0"/>
                </a:solidFill>
                <a:cs typeface="PT Bold Heading" panose="02010400000000000000" pitchFamily="2" charset="-78"/>
              </a:rPr>
              <a:t>الضريبة على مجموع الدخل</a:t>
            </a:r>
          </a:p>
          <a:p>
            <a:pPr marL="0" indent="0">
              <a:buNone/>
            </a:pPr>
            <a:r>
              <a:rPr lang="ar-IQ" dirty="0"/>
              <a:t> -1اسلوب ايسر بالنسبة للمول حيث انه يفدم مصادر دخله كلها مرة واحدة</a:t>
            </a:r>
          </a:p>
          <a:p>
            <a:pPr marL="0" indent="0">
              <a:buNone/>
            </a:pPr>
            <a:r>
              <a:rPr lang="ar-IQ" dirty="0"/>
              <a:t> -2اكثر </a:t>
            </a:r>
            <a:r>
              <a:rPr lang="ar-IQ" dirty="0" smtClean="0"/>
              <a:t>مقيمة </a:t>
            </a:r>
            <a:r>
              <a:rPr lang="ar-IQ" dirty="0"/>
              <a:t>بالنسبة لقدارة </a:t>
            </a:r>
            <a:r>
              <a:rPr lang="ar-IQ" dirty="0" smtClean="0"/>
              <a:t>الضريبية </a:t>
            </a:r>
            <a:r>
              <a:rPr lang="ar-IQ" dirty="0"/>
              <a:t>حيث انها تحدد اجرا ات موحدة </a:t>
            </a:r>
            <a:r>
              <a:rPr lang="ar-IQ" dirty="0" smtClean="0"/>
              <a:t>سواء  </a:t>
            </a:r>
            <a:r>
              <a:rPr lang="ar-IQ" dirty="0" err="1"/>
              <a:t>فى</a:t>
            </a:r>
            <a:r>
              <a:rPr lang="ar-IQ" dirty="0"/>
              <a:t> ربط او</a:t>
            </a:r>
          </a:p>
          <a:p>
            <a:pPr marL="0" indent="0">
              <a:buNone/>
            </a:pPr>
            <a:r>
              <a:rPr lang="ar-IQ" dirty="0"/>
              <a:t>تحصيل </a:t>
            </a:r>
            <a:r>
              <a:rPr lang="ar-IQ" dirty="0" smtClean="0"/>
              <a:t>الضريبة </a:t>
            </a:r>
            <a:r>
              <a:rPr lang="ar-IQ" dirty="0"/>
              <a:t>او </a:t>
            </a:r>
            <a:r>
              <a:rPr lang="ar-IQ" dirty="0" smtClean="0"/>
              <a:t>تلقى </a:t>
            </a:r>
            <a:r>
              <a:rPr lang="ar-IQ" dirty="0"/>
              <a:t>الطعون من الممول</a:t>
            </a:r>
          </a:p>
          <a:p>
            <a:pPr marL="0" indent="0">
              <a:buNone/>
            </a:pPr>
            <a:r>
              <a:rPr lang="ar-IQ" dirty="0">
                <a:solidFill>
                  <a:srgbClr val="00B0F0"/>
                </a:solidFill>
                <a:cs typeface="PT Bold Heading" panose="02010400000000000000" pitchFamily="2" charset="-78"/>
              </a:rPr>
              <a:t>عيوب الضريبة على مجموع الدخل</a:t>
            </a:r>
          </a:p>
          <a:p>
            <a:pPr marL="0" indent="0">
              <a:buNone/>
            </a:pPr>
            <a:r>
              <a:rPr lang="ar-IQ" dirty="0"/>
              <a:t> -1عدم التمييز بين مصادر الدخل المختلفة مما يجعل ال ريبة غير قادرة على </a:t>
            </a:r>
            <a:r>
              <a:rPr lang="ar-IQ" dirty="0" err="1"/>
              <a:t>تحفيق</a:t>
            </a:r>
            <a:endParaRPr lang="ar-IQ" dirty="0"/>
          </a:p>
          <a:p>
            <a:pPr marL="0" indent="0">
              <a:buNone/>
            </a:pPr>
            <a:r>
              <a:rPr lang="ar-IQ" dirty="0" err="1"/>
              <a:t>الاهداا</a:t>
            </a:r>
            <a:r>
              <a:rPr lang="ar-IQ" dirty="0"/>
              <a:t> الاجتماعية والاقتصادية</a:t>
            </a:r>
          </a:p>
          <a:p>
            <a:pPr marL="0" indent="0">
              <a:buNone/>
            </a:pPr>
            <a:r>
              <a:rPr lang="ar-IQ" dirty="0"/>
              <a:t> -2امكانية تهرب الممول </a:t>
            </a:r>
            <a:r>
              <a:rPr lang="ar-IQ" dirty="0" err="1" smtClean="0"/>
              <a:t>الضريبى</a:t>
            </a:r>
            <a:r>
              <a:rPr lang="ar-IQ" dirty="0" smtClean="0"/>
              <a:t> كليا </a:t>
            </a:r>
            <a:r>
              <a:rPr lang="ar-IQ" dirty="0"/>
              <a:t>من </a:t>
            </a:r>
            <a:r>
              <a:rPr lang="ar-IQ" dirty="0" err="1" smtClean="0"/>
              <a:t>آداء</a:t>
            </a:r>
            <a:r>
              <a:rPr lang="ar-IQ" dirty="0" smtClean="0"/>
              <a:t> أية ضريبة </a:t>
            </a:r>
            <a:r>
              <a:rPr lang="ar-IQ" dirty="0"/>
              <a:t>على دخوله المختلفة</a:t>
            </a:r>
          </a:p>
        </p:txBody>
      </p:sp>
    </p:spTree>
    <p:extLst>
      <p:ext uri="{BB962C8B-B14F-4D97-AF65-F5344CB8AC3E}">
        <p14:creationId xmlns:p14="http://schemas.microsoft.com/office/powerpoint/2010/main" val="214364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</a:rPr>
              <a:t>الضرائب النوعية على الدخل</a:t>
            </a:r>
          </a:p>
          <a:p>
            <a:pPr marL="0" indent="0">
              <a:buNone/>
            </a:pPr>
            <a:r>
              <a:rPr lang="ar-IQ" dirty="0"/>
              <a:t>وهى فرض </a:t>
            </a:r>
            <a:r>
              <a:rPr lang="ar-IQ" dirty="0" smtClean="0"/>
              <a:t>ضريبة </a:t>
            </a:r>
            <a:r>
              <a:rPr lang="ar-IQ" dirty="0"/>
              <a:t>خاصة بكل </a:t>
            </a:r>
            <a:r>
              <a:rPr lang="ar-IQ" dirty="0" smtClean="0"/>
              <a:t>نوع  </a:t>
            </a:r>
            <a:r>
              <a:rPr lang="ar-IQ" dirty="0"/>
              <a:t>من </a:t>
            </a:r>
            <a:r>
              <a:rPr lang="ar-IQ" dirty="0" smtClean="0"/>
              <a:t>أنواع  </a:t>
            </a:r>
            <a:r>
              <a:rPr lang="ar-IQ" dirty="0"/>
              <a:t>الدخل ، فتفرض </a:t>
            </a:r>
            <a:r>
              <a:rPr lang="ar-IQ" dirty="0" smtClean="0"/>
              <a:t>ضريبة </a:t>
            </a:r>
            <a:r>
              <a:rPr lang="ar-IQ" dirty="0"/>
              <a:t>على الدخل </a:t>
            </a:r>
            <a:r>
              <a:rPr lang="ar-IQ" dirty="0" smtClean="0"/>
              <a:t>من المرتبات </a:t>
            </a:r>
            <a:r>
              <a:rPr lang="ar-IQ" dirty="0"/>
              <a:t>وأخرى على الدخل من الثروات </a:t>
            </a:r>
            <a:r>
              <a:rPr lang="ar-IQ" dirty="0" smtClean="0"/>
              <a:t>العقارية </a:t>
            </a:r>
            <a:r>
              <a:rPr lang="ar-IQ" dirty="0"/>
              <a:t>وثالثة على الدخل من المهن الحرة </a:t>
            </a:r>
            <a:r>
              <a:rPr lang="ar-IQ" dirty="0" smtClean="0"/>
              <a:t>والارباح التجارية</a:t>
            </a:r>
            <a:endParaRPr lang="ar-IQ" dirty="0"/>
          </a:p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</a:rPr>
              <a:t>مزايا الضريبة النوعية على الدخل</a:t>
            </a:r>
          </a:p>
          <a:p>
            <a:pPr marL="0" indent="0">
              <a:buNone/>
            </a:pPr>
            <a:r>
              <a:rPr lang="ar-IQ" dirty="0"/>
              <a:t> -1التمييز بين مصادر الدخل المختلفة مما يجعل ال ريبة قادرة على </a:t>
            </a:r>
            <a:r>
              <a:rPr lang="ar-IQ" dirty="0" smtClean="0"/>
              <a:t>تحقيق الاهداف الاجتماعية </a:t>
            </a:r>
            <a:r>
              <a:rPr lang="ar-IQ" dirty="0"/>
              <a:t>والاقتصادية</a:t>
            </a:r>
          </a:p>
          <a:p>
            <a:pPr marL="0" indent="0">
              <a:buNone/>
            </a:pPr>
            <a:r>
              <a:rPr lang="ar-IQ" dirty="0"/>
              <a:t> -2عدم امكانية تهرب الممول </a:t>
            </a:r>
            <a:r>
              <a:rPr lang="ar-IQ" dirty="0" err="1" smtClean="0"/>
              <a:t>الضريبى</a:t>
            </a:r>
            <a:r>
              <a:rPr lang="ar-IQ" dirty="0" smtClean="0"/>
              <a:t> كليا </a:t>
            </a:r>
            <a:r>
              <a:rPr lang="ar-IQ" dirty="0"/>
              <a:t>من </a:t>
            </a:r>
            <a:r>
              <a:rPr lang="ar-IQ" dirty="0" err="1" smtClean="0"/>
              <a:t>آداء</a:t>
            </a:r>
            <a:r>
              <a:rPr lang="ar-IQ" dirty="0" smtClean="0"/>
              <a:t>  </a:t>
            </a:r>
            <a:r>
              <a:rPr lang="ar-IQ" dirty="0"/>
              <a:t>أيه </a:t>
            </a:r>
            <a:r>
              <a:rPr lang="ar-IQ" dirty="0" smtClean="0"/>
              <a:t>ضريبة </a:t>
            </a:r>
            <a:r>
              <a:rPr lang="ar-IQ" dirty="0"/>
              <a:t>على دخوله المختلفة</a:t>
            </a:r>
          </a:p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</a:rPr>
              <a:t>عيوب الضريبة النوعية على الدخل</a:t>
            </a:r>
          </a:p>
          <a:p>
            <a:pPr marL="0" indent="0">
              <a:buNone/>
            </a:pPr>
            <a:r>
              <a:rPr lang="ar-IQ" dirty="0"/>
              <a:t> -1تعدد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على الدخل قد يؤدى الى الازدواج </a:t>
            </a:r>
            <a:r>
              <a:rPr lang="ar-IQ" dirty="0" err="1" smtClean="0"/>
              <a:t>الضريبى</a:t>
            </a:r>
            <a:r>
              <a:rPr lang="ar-IQ" dirty="0" smtClean="0"/>
              <a:t> </a:t>
            </a:r>
            <a:r>
              <a:rPr lang="ar-IQ" dirty="0" err="1"/>
              <a:t>اى</a:t>
            </a:r>
            <a:r>
              <a:rPr lang="ar-IQ" dirty="0"/>
              <a:t> فرض أكثر من </a:t>
            </a:r>
            <a:r>
              <a:rPr lang="ar-IQ" dirty="0" smtClean="0"/>
              <a:t>ضريبة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على </a:t>
            </a:r>
            <a:r>
              <a:rPr lang="ar-IQ" dirty="0" smtClean="0"/>
              <a:t>نفس  </a:t>
            </a:r>
            <a:r>
              <a:rPr lang="ar-IQ" dirty="0"/>
              <a:t>المصدر من مصادر الدخل</a:t>
            </a:r>
          </a:p>
          <a:p>
            <a:pPr marL="0" indent="0">
              <a:buNone/>
            </a:pPr>
            <a:r>
              <a:rPr lang="ar-IQ" dirty="0"/>
              <a:t> -</a:t>
            </a:r>
            <a:r>
              <a:rPr lang="ar-IQ" dirty="0" smtClean="0"/>
              <a:t>2مضاعفة نفقات </a:t>
            </a:r>
            <a:r>
              <a:rPr lang="ar-IQ" dirty="0"/>
              <a:t>الدولة </a:t>
            </a:r>
            <a:r>
              <a:rPr lang="ar-IQ" dirty="0" err="1"/>
              <a:t>فى</a:t>
            </a:r>
            <a:r>
              <a:rPr lang="ar-IQ" dirty="0"/>
              <a:t> تحصيل </a:t>
            </a:r>
            <a:r>
              <a:rPr lang="ar-IQ" dirty="0" smtClean="0"/>
              <a:t>الضريبة </a:t>
            </a:r>
            <a:r>
              <a:rPr lang="ar-IQ" dirty="0"/>
              <a:t>مما </a:t>
            </a:r>
            <a:r>
              <a:rPr lang="ar-IQ" dirty="0" smtClean="0"/>
              <a:t>يقلل </a:t>
            </a:r>
            <a:r>
              <a:rPr lang="ar-IQ" dirty="0"/>
              <a:t>من </a:t>
            </a:r>
            <a:r>
              <a:rPr lang="ar-IQ" dirty="0" smtClean="0"/>
              <a:t>كفاءة الضريبة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</a:t>
            </a:r>
            <a:r>
              <a:rPr lang="ar-IQ" dirty="0">
                <a:solidFill>
                  <a:srgbClr val="00B0F0"/>
                </a:solidFill>
              </a:rPr>
              <a:t>3الضرائب على الأرباح الاستثنائية</a:t>
            </a:r>
          </a:p>
          <a:p>
            <a:pPr marL="0" indent="0">
              <a:buNone/>
            </a:pPr>
            <a:r>
              <a:rPr lang="ar-IQ" dirty="0"/>
              <a:t>وهى ارباح يحففها الافراد بصورة </a:t>
            </a:r>
            <a:r>
              <a:rPr lang="ar-IQ" dirty="0" smtClean="0"/>
              <a:t>طارئة </a:t>
            </a:r>
            <a:r>
              <a:rPr lang="ar-IQ" dirty="0"/>
              <a:t>وغير </a:t>
            </a:r>
            <a:r>
              <a:rPr lang="ar-IQ" dirty="0" smtClean="0"/>
              <a:t>دائمة </a:t>
            </a:r>
            <a:r>
              <a:rPr lang="ar-IQ" dirty="0"/>
              <a:t>من مصادر غير قابلة </a:t>
            </a:r>
            <a:r>
              <a:rPr lang="ar-IQ" dirty="0" smtClean="0"/>
              <a:t>للبقاء  </a:t>
            </a:r>
            <a:r>
              <a:rPr lang="ar-IQ" dirty="0"/>
              <a:t>مثل الارباح</a:t>
            </a:r>
          </a:p>
          <a:p>
            <a:pPr marL="0" indent="0">
              <a:buNone/>
            </a:pPr>
            <a:r>
              <a:rPr lang="ar-IQ" dirty="0" err="1"/>
              <a:t>التى</a:t>
            </a:r>
            <a:r>
              <a:rPr lang="ar-IQ" dirty="0"/>
              <a:t> </a:t>
            </a:r>
            <a:r>
              <a:rPr lang="ar-IQ" dirty="0" smtClean="0"/>
              <a:t>تتحقق </a:t>
            </a:r>
            <a:r>
              <a:rPr lang="ar-IQ" dirty="0" err="1"/>
              <a:t>فى</a:t>
            </a:r>
            <a:r>
              <a:rPr lang="ar-IQ" dirty="0"/>
              <a:t> اوقات الحروب ، فتجد الدولة انه يجب فرض  </a:t>
            </a:r>
            <a:r>
              <a:rPr lang="ar-IQ" dirty="0" smtClean="0"/>
              <a:t>ضريبة </a:t>
            </a:r>
            <a:r>
              <a:rPr lang="ar-IQ" dirty="0" err="1"/>
              <a:t>استثنابية</a:t>
            </a:r>
            <a:r>
              <a:rPr lang="ar-IQ" dirty="0"/>
              <a:t> ذات معايير</a:t>
            </a:r>
          </a:p>
          <a:p>
            <a:pPr marL="0" indent="0">
              <a:buNone/>
            </a:pPr>
            <a:r>
              <a:rPr lang="ar-IQ" dirty="0"/>
              <a:t>خاصة لان التجار تستفيد من </a:t>
            </a:r>
            <a:r>
              <a:rPr lang="ar-IQ" dirty="0" smtClean="0"/>
              <a:t>الارتفاع  </a:t>
            </a:r>
            <a:r>
              <a:rPr lang="ar-IQ" dirty="0"/>
              <a:t>المستمر </a:t>
            </a:r>
            <a:r>
              <a:rPr lang="ar-IQ" dirty="0" err="1"/>
              <a:t>فى</a:t>
            </a:r>
            <a:r>
              <a:rPr lang="ar-IQ" dirty="0"/>
              <a:t> الاسعار </a:t>
            </a:r>
            <a:r>
              <a:rPr lang="ar-IQ" dirty="0" err="1"/>
              <a:t>وتحفق</a:t>
            </a:r>
            <a:r>
              <a:rPr lang="ar-IQ" dirty="0"/>
              <a:t> ارباح </a:t>
            </a:r>
            <a:r>
              <a:rPr lang="ar-IQ" dirty="0" err="1"/>
              <a:t>استثنابية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662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00B0F0"/>
                </a:solidFill>
              </a:rPr>
              <a:t>3- الضرائب </a:t>
            </a:r>
            <a:r>
              <a:rPr lang="ar-IQ" dirty="0">
                <a:solidFill>
                  <a:srgbClr val="00B0F0"/>
                </a:solidFill>
              </a:rPr>
              <a:t>على الانفاق</a:t>
            </a:r>
            <a:br>
              <a:rPr lang="ar-IQ" dirty="0">
                <a:solidFill>
                  <a:srgbClr val="00B0F0"/>
                </a:solidFill>
              </a:rPr>
            </a:br>
            <a:endParaRPr lang="ar-IQ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dirty="0" smtClean="0"/>
              <a:t>-</a:t>
            </a:r>
            <a:r>
              <a:rPr lang="ar-IQ" dirty="0">
                <a:solidFill>
                  <a:srgbClr val="00B0F0"/>
                </a:solidFill>
              </a:rPr>
              <a:t>1الضرائب على الاستهلاك وعلى الانتاج</a:t>
            </a:r>
          </a:p>
          <a:p>
            <a:pPr marL="0" indent="0">
              <a:buNone/>
            </a:pPr>
            <a:r>
              <a:rPr lang="ar-IQ" dirty="0"/>
              <a:t>تفرض </a:t>
            </a:r>
            <a:r>
              <a:rPr lang="ar-IQ" dirty="0" smtClean="0"/>
              <a:t>الضريبة </a:t>
            </a:r>
            <a:r>
              <a:rPr lang="ar-IQ" dirty="0"/>
              <a:t>على استعمال اموال </a:t>
            </a:r>
            <a:r>
              <a:rPr lang="ar-IQ" dirty="0" smtClean="0"/>
              <a:t>الاستهلاك كفرض ضريبة </a:t>
            </a:r>
            <a:r>
              <a:rPr lang="ar-IQ" dirty="0"/>
              <a:t>على </a:t>
            </a:r>
            <a:r>
              <a:rPr lang="ar-IQ" dirty="0" smtClean="0"/>
              <a:t>استهلاك الفرد لسيارته او </a:t>
            </a:r>
            <a:r>
              <a:rPr lang="ar-IQ" dirty="0"/>
              <a:t>تلفزيونه </a:t>
            </a:r>
            <a:r>
              <a:rPr lang="ar-IQ" dirty="0" smtClean="0"/>
              <a:t>وهى ضرائب ضعيفة وليس  </a:t>
            </a:r>
            <a:r>
              <a:rPr lang="ar-IQ" dirty="0"/>
              <a:t>لها اهمية </a:t>
            </a:r>
            <a:r>
              <a:rPr lang="ar-IQ" dirty="0" smtClean="0"/>
              <a:t>نسبية او </a:t>
            </a:r>
            <a:r>
              <a:rPr lang="ar-IQ" dirty="0"/>
              <a:t>تفرض على انتاج السلع </a:t>
            </a:r>
            <a:r>
              <a:rPr lang="ar-IQ" dirty="0" smtClean="0"/>
              <a:t>الاستهلاكية </a:t>
            </a:r>
            <a:r>
              <a:rPr lang="ar-IQ" dirty="0"/>
              <a:t>او عند شرابها </a:t>
            </a:r>
            <a:r>
              <a:rPr lang="ar-IQ" dirty="0" err="1"/>
              <a:t>فى</a:t>
            </a:r>
            <a:r>
              <a:rPr lang="ar-IQ" dirty="0"/>
              <a:t> الاسواق وهى  </a:t>
            </a:r>
            <a:r>
              <a:rPr lang="ar-IQ" dirty="0" smtClean="0"/>
              <a:t>ضريبة </a:t>
            </a:r>
            <a:r>
              <a:rPr lang="ar-IQ" dirty="0"/>
              <a:t>لها </a:t>
            </a:r>
            <a:r>
              <a:rPr lang="ar-IQ" dirty="0" smtClean="0"/>
              <a:t>اهمية كبيرة </a:t>
            </a:r>
            <a:r>
              <a:rPr lang="ar-IQ" dirty="0"/>
              <a:t>وهذه </a:t>
            </a:r>
            <a:r>
              <a:rPr lang="ar-IQ" dirty="0" smtClean="0"/>
              <a:t>الضريبة </a:t>
            </a:r>
            <a:r>
              <a:rPr lang="ar-IQ" dirty="0"/>
              <a:t>تسمى </a:t>
            </a:r>
            <a:r>
              <a:rPr lang="ar-IQ" dirty="0" smtClean="0"/>
              <a:t>بالضريبة </a:t>
            </a:r>
            <a:r>
              <a:rPr lang="ar-IQ" dirty="0"/>
              <a:t>على رقم الاعمال</a:t>
            </a:r>
          </a:p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</a:rPr>
              <a:t>الضرائب على رقم الاعمال</a:t>
            </a:r>
          </a:p>
          <a:p>
            <a:pPr marL="0" indent="0">
              <a:buNone/>
            </a:pPr>
            <a:r>
              <a:rPr lang="ar-IQ" dirty="0"/>
              <a:t>وهى  </a:t>
            </a:r>
            <a:r>
              <a:rPr lang="ar-IQ" dirty="0" err="1" smtClean="0"/>
              <a:t>ضرابب</a:t>
            </a:r>
            <a:r>
              <a:rPr lang="ar-IQ" dirty="0" smtClean="0"/>
              <a:t> </a:t>
            </a:r>
            <a:r>
              <a:rPr lang="ar-IQ" dirty="0"/>
              <a:t>تفرض على حجم </a:t>
            </a:r>
            <a:r>
              <a:rPr lang="ar-IQ" dirty="0" smtClean="0"/>
              <a:t>المعاملات </a:t>
            </a:r>
            <a:r>
              <a:rPr lang="ar-IQ" dirty="0" err="1"/>
              <a:t>فى</a:t>
            </a:r>
            <a:r>
              <a:rPr lang="ar-IQ" dirty="0"/>
              <a:t> سلعة واحدة او مجموعة من السلع وتأخذ </a:t>
            </a:r>
            <a:r>
              <a:rPr lang="ar-IQ" dirty="0" smtClean="0"/>
              <a:t>ثلاث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اشكال :-</a:t>
            </a:r>
          </a:p>
          <a:p>
            <a:pPr marL="0" indent="0">
              <a:buNone/>
            </a:pPr>
            <a:r>
              <a:rPr lang="ar-IQ" dirty="0"/>
              <a:t> -1الضريبة العامة المتتابعة على رقم الاعمال</a:t>
            </a:r>
          </a:p>
          <a:p>
            <a:pPr marL="0" indent="0">
              <a:buNone/>
            </a:pPr>
            <a:r>
              <a:rPr lang="ar-IQ" dirty="0"/>
              <a:t>وهى  ريبة تفرض على كل مراحل انتاج السلعة حتى تصل الى </a:t>
            </a:r>
            <a:r>
              <a:rPr lang="ar-IQ" dirty="0" smtClean="0"/>
              <a:t>المستهلك  </a:t>
            </a:r>
            <a:r>
              <a:rPr lang="ar-IQ" dirty="0" err="1" smtClean="0"/>
              <a:t>النهائى</a:t>
            </a:r>
            <a:r>
              <a:rPr lang="ar-IQ" dirty="0" smtClean="0"/>
              <a:t> فتفرض عند </a:t>
            </a:r>
            <a:r>
              <a:rPr lang="ar-IQ" dirty="0"/>
              <a:t>بيع السلعة من المنتج الى تاجر الجملة وتفرض عند بيعها من تاجر الجملة الى </a:t>
            </a:r>
            <a:r>
              <a:rPr lang="ar-IQ" dirty="0" smtClean="0"/>
              <a:t>التجزئة وتفرض </a:t>
            </a:r>
            <a:r>
              <a:rPr lang="ar-IQ" dirty="0"/>
              <a:t>عند بيعها من تاجر </a:t>
            </a:r>
            <a:r>
              <a:rPr lang="ar-IQ" dirty="0" smtClean="0"/>
              <a:t>التجزئة </a:t>
            </a:r>
            <a:r>
              <a:rPr lang="ar-IQ" dirty="0"/>
              <a:t>الى </a:t>
            </a:r>
            <a:r>
              <a:rPr lang="ar-IQ" dirty="0" smtClean="0"/>
              <a:t>المستهلك </a:t>
            </a:r>
            <a:r>
              <a:rPr lang="ar-IQ" dirty="0"/>
              <a:t>ويتحمل عببها بالكامل </a:t>
            </a:r>
            <a:r>
              <a:rPr lang="ar-IQ" dirty="0" smtClean="0"/>
              <a:t>المستهلك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-2الضريبة العامة الواحدة على رقم الاعمال</a:t>
            </a:r>
          </a:p>
          <a:p>
            <a:pPr marL="0" indent="0">
              <a:buNone/>
            </a:pPr>
            <a:r>
              <a:rPr lang="ar-IQ" dirty="0"/>
              <a:t>وهى  </a:t>
            </a:r>
            <a:r>
              <a:rPr lang="ar-IQ" dirty="0" smtClean="0"/>
              <a:t>ضريبة </a:t>
            </a:r>
            <a:r>
              <a:rPr lang="ar-IQ" dirty="0"/>
              <a:t>تفرض على مرحلة واحدة من مراحل الانتاج </a:t>
            </a:r>
            <a:r>
              <a:rPr lang="ar-IQ" dirty="0" err="1"/>
              <a:t>ففط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-3الضريبة النوعية المتعددة على بعض </a:t>
            </a:r>
            <a:r>
              <a:rPr lang="ar-IQ" dirty="0" smtClean="0"/>
              <a:t>السلع بمعنى </a:t>
            </a:r>
            <a:r>
              <a:rPr lang="ar-IQ" dirty="0"/>
              <a:t>فرض </a:t>
            </a:r>
            <a:r>
              <a:rPr lang="ar-IQ" dirty="0" smtClean="0"/>
              <a:t>الضريبة </a:t>
            </a:r>
            <a:r>
              <a:rPr lang="ar-IQ" dirty="0"/>
              <a:t>على رقم الاعمال لكن </a:t>
            </a:r>
            <a:r>
              <a:rPr lang="ar-IQ" dirty="0" err="1"/>
              <a:t>باسلوب</a:t>
            </a:r>
            <a:r>
              <a:rPr lang="ar-IQ" dirty="0"/>
              <a:t> فرض  </a:t>
            </a:r>
            <a:r>
              <a:rPr lang="ar-IQ" dirty="0" err="1" smtClean="0"/>
              <a:t>ضرابب</a:t>
            </a:r>
            <a:r>
              <a:rPr lang="ar-IQ" dirty="0" smtClean="0"/>
              <a:t> </a:t>
            </a:r>
            <a:r>
              <a:rPr lang="ar-IQ" dirty="0"/>
              <a:t>متعددة </a:t>
            </a:r>
            <a:r>
              <a:rPr lang="ar-IQ" dirty="0" smtClean="0"/>
              <a:t>تختلف  </a:t>
            </a:r>
            <a:r>
              <a:rPr lang="ar-IQ" dirty="0" err="1" smtClean="0"/>
              <a:t>بأختلاف</a:t>
            </a:r>
            <a:r>
              <a:rPr lang="ar-IQ" dirty="0" smtClean="0"/>
              <a:t> السلعة </a:t>
            </a:r>
            <a:r>
              <a:rPr lang="ar-IQ" dirty="0"/>
              <a:t>وليست  </a:t>
            </a:r>
            <a:r>
              <a:rPr lang="ar-IQ" dirty="0" smtClean="0"/>
              <a:t>ضريبة </a:t>
            </a:r>
            <a:r>
              <a:rPr lang="ar-IQ" dirty="0"/>
              <a:t>عامة على كل السلع</a:t>
            </a:r>
          </a:p>
        </p:txBody>
      </p:sp>
    </p:spTree>
    <p:extLst>
      <p:ext uri="{BB962C8B-B14F-4D97-AF65-F5344CB8AC3E}">
        <p14:creationId xmlns:p14="http://schemas.microsoft.com/office/powerpoint/2010/main" val="33518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00B0F0"/>
                </a:solidFill>
              </a:rPr>
              <a:t>4- الضرائب </a:t>
            </a:r>
            <a:r>
              <a:rPr lang="ar-IQ" dirty="0">
                <a:solidFill>
                  <a:srgbClr val="00B0F0"/>
                </a:solidFill>
              </a:rPr>
              <a:t>الجمركية</a:t>
            </a:r>
            <a:br>
              <a:rPr lang="ar-IQ" dirty="0">
                <a:solidFill>
                  <a:srgbClr val="00B0F0"/>
                </a:solidFill>
              </a:rPr>
            </a:br>
            <a:endParaRPr lang="ar-IQ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الضرائب </a:t>
            </a:r>
            <a:r>
              <a:rPr lang="ar-IQ" dirty="0"/>
              <a:t>الجمركية </a:t>
            </a:r>
            <a:r>
              <a:rPr lang="ar-IQ" dirty="0" smtClean="0"/>
              <a:t>هي  ضرائب </a:t>
            </a:r>
            <a:r>
              <a:rPr lang="ar-IQ" dirty="0"/>
              <a:t>غير مباشرة تفرض على الواردات او الصادرات </a:t>
            </a:r>
            <a:r>
              <a:rPr lang="ar-IQ" dirty="0" smtClean="0"/>
              <a:t>وتحصلها الدولة </a:t>
            </a:r>
            <a:r>
              <a:rPr lang="ar-IQ" dirty="0"/>
              <a:t>على واقعة عبور السلعة للحدود </a:t>
            </a:r>
            <a:r>
              <a:rPr lang="ar-IQ" dirty="0" smtClean="0"/>
              <a:t>الوطنية وتفرض الضرائب غالبا </a:t>
            </a:r>
            <a:r>
              <a:rPr lang="ar-IQ" dirty="0"/>
              <a:t>على معظم الواردات وقلما تفرض على الصاد ارت </a:t>
            </a:r>
            <a:r>
              <a:rPr lang="ar-IQ" dirty="0" smtClean="0"/>
              <a:t>في </a:t>
            </a:r>
            <a:r>
              <a:rPr lang="ar-IQ" dirty="0"/>
              <a:t>بعض الحالات</a:t>
            </a:r>
          </a:p>
          <a:p>
            <a:pPr marL="0" indent="0">
              <a:buNone/>
            </a:pPr>
            <a:r>
              <a:rPr lang="ar-IQ" dirty="0" smtClean="0"/>
              <a:t>الاستثنائية </a:t>
            </a:r>
            <a:r>
              <a:rPr lang="ar-IQ" dirty="0"/>
              <a:t>مثل السلع </a:t>
            </a:r>
            <a:r>
              <a:rPr lang="ar-IQ" dirty="0" smtClean="0"/>
              <a:t>الضرورية التي </a:t>
            </a:r>
            <a:r>
              <a:rPr lang="ar-IQ" dirty="0"/>
              <a:t>لا ترغب الدولة </a:t>
            </a:r>
            <a:r>
              <a:rPr lang="ar-IQ" dirty="0" smtClean="0"/>
              <a:t>في </a:t>
            </a:r>
            <a:r>
              <a:rPr lang="ar-IQ" dirty="0"/>
              <a:t>خروجها ما </a:t>
            </a:r>
            <a:r>
              <a:rPr lang="ar-IQ" dirty="0" smtClean="0"/>
              <a:t>البلد </a:t>
            </a:r>
            <a:r>
              <a:rPr lang="ar-IQ" dirty="0"/>
              <a:t>مثل </a:t>
            </a:r>
            <a:r>
              <a:rPr lang="ar-IQ" dirty="0" smtClean="0"/>
              <a:t>المواد التموينية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785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/>
              <a:t>بعض الانظمة الملحقة بالضرائب الجمركية</a:t>
            </a:r>
            <a:br>
              <a:rPr lang="ar-IQ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sz="3600" dirty="0" smtClean="0"/>
              <a:t>-</a:t>
            </a:r>
            <a:r>
              <a:rPr lang="ar-IQ" sz="3600" dirty="0"/>
              <a:t>1نظام التجارة العابرة </a:t>
            </a:r>
            <a:r>
              <a:rPr lang="ar-IQ" sz="3600" dirty="0" smtClean="0"/>
              <a:t>( </a:t>
            </a:r>
            <a:r>
              <a:rPr lang="ar-IQ" sz="3600" dirty="0"/>
              <a:t>الترانزيت </a:t>
            </a:r>
            <a:r>
              <a:rPr lang="ar-IQ" sz="3600" dirty="0" smtClean="0"/>
              <a:t>) </a:t>
            </a:r>
            <a:endParaRPr lang="ar-IQ" sz="3600" dirty="0"/>
          </a:p>
          <a:p>
            <a:pPr marL="0" indent="0">
              <a:buNone/>
            </a:pPr>
            <a:r>
              <a:rPr lang="ar-IQ" dirty="0" err="1" smtClean="0"/>
              <a:t>وطبفا</a:t>
            </a:r>
            <a:r>
              <a:rPr lang="ar-IQ" dirty="0" smtClean="0"/>
              <a:t> </a:t>
            </a:r>
            <a:r>
              <a:rPr lang="ar-IQ" dirty="0"/>
              <a:t>لهذا النظام فان السلع </a:t>
            </a:r>
            <a:r>
              <a:rPr lang="ar-IQ" dirty="0" err="1"/>
              <a:t>التى</a:t>
            </a:r>
            <a:r>
              <a:rPr lang="ar-IQ" dirty="0"/>
              <a:t> تدخل الى الدولة بغرض المرور منها الى الدول </a:t>
            </a:r>
            <a:r>
              <a:rPr lang="ar-IQ" dirty="0" smtClean="0"/>
              <a:t>الاخرى </a:t>
            </a:r>
            <a:r>
              <a:rPr lang="ar-IQ" dirty="0" err="1" smtClean="0"/>
              <a:t>فانها</a:t>
            </a:r>
            <a:r>
              <a:rPr lang="ar-IQ" dirty="0" smtClean="0"/>
              <a:t> </a:t>
            </a:r>
            <a:r>
              <a:rPr lang="ar-IQ" dirty="0"/>
              <a:t>سلع غير </a:t>
            </a:r>
            <a:r>
              <a:rPr lang="ar-IQ" dirty="0" smtClean="0"/>
              <a:t>خاضعة للضريبة </a:t>
            </a:r>
            <a:r>
              <a:rPr lang="ar-IQ" dirty="0"/>
              <a:t>الجمركية اما </a:t>
            </a:r>
            <a:r>
              <a:rPr lang="ar-IQ" dirty="0" smtClean="0"/>
              <a:t>ما </a:t>
            </a:r>
            <a:r>
              <a:rPr lang="ar-IQ" dirty="0" err="1" smtClean="0"/>
              <a:t>يستفر</a:t>
            </a:r>
            <a:r>
              <a:rPr lang="ar-IQ" dirty="0" smtClean="0"/>
              <a:t> </a:t>
            </a:r>
            <a:r>
              <a:rPr lang="ar-IQ" dirty="0"/>
              <a:t>منها </a:t>
            </a:r>
            <a:r>
              <a:rPr lang="ar-IQ" dirty="0" err="1"/>
              <a:t>فى</a:t>
            </a:r>
            <a:r>
              <a:rPr lang="ar-IQ" dirty="0"/>
              <a:t> البلد فانه </a:t>
            </a:r>
            <a:r>
              <a:rPr lang="ar-IQ" dirty="0" smtClean="0"/>
              <a:t>يخضع للضريبة </a:t>
            </a:r>
            <a:r>
              <a:rPr lang="ar-IQ" dirty="0"/>
              <a:t>الجمركية</a:t>
            </a:r>
          </a:p>
          <a:p>
            <a:pPr marL="0" indent="0">
              <a:buNone/>
            </a:pPr>
            <a:r>
              <a:rPr lang="ar-IQ" sz="3600" dirty="0"/>
              <a:t> -2نظام الاعفاء المؤقت</a:t>
            </a:r>
          </a:p>
          <a:p>
            <a:pPr marL="0" indent="0">
              <a:buNone/>
            </a:pPr>
            <a:r>
              <a:rPr lang="ar-IQ" dirty="0"/>
              <a:t>تعفى </a:t>
            </a:r>
            <a:r>
              <a:rPr lang="ar-IQ" dirty="0" err="1" smtClean="0"/>
              <a:t>طبفا</a:t>
            </a:r>
            <a:r>
              <a:rPr lang="ar-IQ" dirty="0" smtClean="0"/>
              <a:t> لهذا </a:t>
            </a:r>
            <a:r>
              <a:rPr lang="ar-IQ" dirty="0"/>
              <a:t>النظام ولفترة مؤقتة بعض المواد الاولية المستخدمة </a:t>
            </a:r>
            <a:r>
              <a:rPr lang="ar-IQ" dirty="0" err="1"/>
              <a:t>فى</a:t>
            </a:r>
            <a:r>
              <a:rPr lang="ar-IQ" dirty="0"/>
              <a:t> انتاج سلع </a:t>
            </a:r>
            <a:r>
              <a:rPr lang="ar-IQ" dirty="0" smtClean="0"/>
              <a:t>يعاد تصديرها </a:t>
            </a:r>
            <a:r>
              <a:rPr lang="ar-IQ" dirty="0"/>
              <a:t>الى الخارج بعد تصنيعها ، فاذا انتهت الفترة الزمنية المحددة دون اعادة </a:t>
            </a:r>
            <a:r>
              <a:rPr lang="ar-IQ" dirty="0" smtClean="0"/>
              <a:t>تصدير السلعة </a:t>
            </a:r>
            <a:r>
              <a:rPr lang="ar-IQ" dirty="0"/>
              <a:t>فان المواد الاولية </a:t>
            </a:r>
            <a:r>
              <a:rPr lang="ar-IQ" dirty="0" smtClean="0"/>
              <a:t>تخضع للضريبة </a:t>
            </a:r>
            <a:r>
              <a:rPr lang="ar-IQ" dirty="0"/>
              <a:t>الجمركية</a:t>
            </a:r>
          </a:p>
          <a:p>
            <a:pPr marL="0" indent="0">
              <a:buNone/>
            </a:pPr>
            <a:r>
              <a:rPr lang="ar-IQ" dirty="0"/>
              <a:t> -3نظام رد الضريبة الجمركية </a:t>
            </a:r>
            <a:r>
              <a:rPr lang="ar-IQ" dirty="0" smtClean="0"/>
              <a:t>( </a:t>
            </a:r>
            <a:r>
              <a:rPr lang="ar-IQ" dirty="0" err="1" smtClean="0"/>
              <a:t>الدروباك</a:t>
            </a:r>
            <a:r>
              <a:rPr lang="ar-IQ" dirty="0" smtClean="0"/>
              <a:t>)  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يدفع مستورد المواد الاولية </a:t>
            </a:r>
            <a:r>
              <a:rPr lang="ar-IQ" dirty="0" smtClean="0"/>
              <a:t>الضريبة </a:t>
            </a:r>
            <a:r>
              <a:rPr lang="ar-IQ" dirty="0"/>
              <a:t>الجمركية </a:t>
            </a:r>
            <a:r>
              <a:rPr lang="ar-IQ" dirty="0" smtClean="0"/>
              <a:t>اولا </a:t>
            </a:r>
            <a:r>
              <a:rPr lang="ar-IQ" dirty="0"/>
              <a:t>، ثم يستحق استردادها مرة اخرى اذا قام</a:t>
            </a:r>
          </a:p>
          <a:p>
            <a:pPr marL="0" indent="0">
              <a:buNone/>
            </a:pPr>
            <a:r>
              <a:rPr lang="ar-IQ" dirty="0"/>
              <a:t>بتصدير السلع </a:t>
            </a:r>
            <a:r>
              <a:rPr lang="ar-IQ" dirty="0" err="1"/>
              <a:t>التى</a:t>
            </a:r>
            <a:r>
              <a:rPr lang="ar-IQ" dirty="0"/>
              <a:t> تحتوى على هذه المواد الاولية للخارج مرة اخرى</a:t>
            </a:r>
          </a:p>
          <a:p>
            <a:pPr marL="0" indent="0">
              <a:buNone/>
            </a:pPr>
            <a:r>
              <a:rPr lang="ar-IQ" dirty="0"/>
              <a:t> -4نظام المناطق الحرة</a:t>
            </a:r>
          </a:p>
          <a:p>
            <a:pPr marL="0" indent="0">
              <a:buNone/>
            </a:pPr>
            <a:r>
              <a:rPr lang="ar-IQ" dirty="0"/>
              <a:t>وهو </a:t>
            </a:r>
            <a:r>
              <a:rPr lang="ar-IQ" dirty="0" smtClean="0"/>
              <a:t>انشاء  </a:t>
            </a:r>
            <a:r>
              <a:rPr lang="ar-IQ" dirty="0"/>
              <a:t>مناطق داخل الدولة وعلى ارا </a:t>
            </a:r>
            <a:r>
              <a:rPr lang="ar-IQ" dirty="0" err="1" smtClean="0"/>
              <a:t>ضيها</a:t>
            </a:r>
            <a:r>
              <a:rPr lang="ar-IQ" dirty="0" smtClean="0"/>
              <a:t> </a:t>
            </a:r>
            <a:r>
              <a:rPr lang="ar-IQ" dirty="0"/>
              <a:t>لكنها لا </a:t>
            </a:r>
            <a:r>
              <a:rPr lang="ar-IQ" dirty="0" smtClean="0"/>
              <a:t>تخضع </a:t>
            </a:r>
            <a:r>
              <a:rPr lang="ar-IQ" dirty="0" err="1" smtClean="0"/>
              <a:t>للضرابب</a:t>
            </a:r>
            <a:r>
              <a:rPr lang="ar-IQ" dirty="0" smtClean="0"/>
              <a:t> </a:t>
            </a:r>
            <a:r>
              <a:rPr lang="ar-IQ" dirty="0"/>
              <a:t>الجمركية المتداولة</a:t>
            </a:r>
          </a:p>
          <a:p>
            <a:pPr marL="0" indent="0">
              <a:buNone/>
            </a:pPr>
            <a:r>
              <a:rPr lang="ar-IQ" dirty="0"/>
              <a:t>داخل هذه المناطق </a:t>
            </a:r>
            <a:r>
              <a:rPr lang="ar-IQ" dirty="0" smtClean="0"/>
              <a:t>وذلك تشجيعا </a:t>
            </a:r>
            <a:r>
              <a:rPr lang="ar-IQ" dirty="0"/>
              <a:t>للتجارة واقامة </a:t>
            </a:r>
            <a:r>
              <a:rPr lang="ar-IQ" dirty="0" smtClean="0"/>
              <a:t>المشروعات الصناعية </a:t>
            </a:r>
            <a:r>
              <a:rPr lang="ar-IQ" dirty="0"/>
              <a:t>الاجنبية على </a:t>
            </a:r>
            <a:r>
              <a:rPr lang="ar-IQ" dirty="0" smtClean="0"/>
              <a:t>تلك </a:t>
            </a:r>
            <a:r>
              <a:rPr lang="ar-IQ" dirty="0"/>
              <a:t>المناطق غ</a:t>
            </a:r>
            <a:r>
              <a:rPr lang="ar-IQ" dirty="0" smtClean="0"/>
              <a:t>ير الخا</a:t>
            </a:r>
            <a:r>
              <a:rPr lang="ar-IQ" dirty="0"/>
              <a:t>ض</a:t>
            </a:r>
            <a:r>
              <a:rPr lang="ar-IQ" dirty="0" smtClean="0"/>
              <a:t>عة للضريبة </a:t>
            </a:r>
            <a:r>
              <a:rPr lang="ar-IQ" dirty="0"/>
              <a:t>، لكن مرور السلع من </a:t>
            </a:r>
            <a:r>
              <a:rPr lang="ar-IQ" dirty="0" smtClean="0"/>
              <a:t>تلك المنطقة </a:t>
            </a:r>
            <a:r>
              <a:rPr lang="ar-IQ" dirty="0"/>
              <a:t>الى </a:t>
            </a:r>
            <a:r>
              <a:rPr lang="ar-IQ" dirty="0" err="1"/>
              <a:t>باقى</a:t>
            </a:r>
            <a:r>
              <a:rPr lang="ar-IQ" dirty="0"/>
              <a:t> </a:t>
            </a:r>
            <a:r>
              <a:rPr lang="ar-IQ" dirty="0" smtClean="0"/>
              <a:t>انحاء  البلد </a:t>
            </a:r>
            <a:r>
              <a:rPr lang="ar-IQ" dirty="0"/>
              <a:t>يتطلب فرض  </a:t>
            </a:r>
            <a:r>
              <a:rPr lang="ar-IQ" dirty="0" smtClean="0"/>
              <a:t>ضريبة </a:t>
            </a:r>
            <a:r>
              <a:rPr lang="ar-IQ" dirty="0"/>
              <a:t>جمركية على السلعة </a:t>
            </a:r>
          </a:p>
        </p:txBody>
      </p:sp>
    </p:spTree>
    <p:extLst>
      <p:ext uri="{BB962C8B-B14F-4D97-AF65-F5344CB8AC3E}">
        <p14:creationId xmlns:p14="http://schemas.microsoft.com/office/powerpoint/2010/main" val="339667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رابعاً </a:t>
            </a:r>
            <a:r>
              <a:rPr lang="ar-IQ" dirty="0">
                <a:solidFill>
                  <a:srgbClr val="FF0000"/>
                </a:solidFill>
              </a:rPr>
              <a:t>: تقسيمات رئيسية لأنواع الضرائب</a:t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IQ" dirty="0" smtClean="0"/>
              <a:t>-</a:t>
            </a:r>
            <a:r>
              <a:rPr lang="ar-IQ" dirty="0"/>
              <a:t>1الضرائب المباشرة </a:t>
            </a:r>
            <a:r>
              <a:rPr lang="ar-IQ" dirty="0" smtClean="0"/>
              <a:t>وغير المباشرة</a:t>
            </a:r>
            <a:endParaRPr lang="ar-IQ" dirty="0"/>
          </a:p>
          <a:p>
            <a:pPr marL="0" indent="0">
              <a:buNone/>
            </a:pP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المباشرة مثل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على الدخل والثروة</a:t>
            </a:r>
          </a:p>
          <a:p>
            <a:pPr marL="0" indent="0">
              <a:buNone/>
            </a:pPr>
            <a:r>
              <a:rPr lang="ar-IQ" dirty="0" err="1" smtClean="0"/>
              <a:t>الضرابب</a:t>
            </a:r>
            <a:r>
              <a:rPr lang="ar-IQ" dirty="0" smtClean="0"/>
              <a:t> غير المباشرة </a:t>
            </a:r>
            <a:r>
              <a:rPr lang="ar-IQ" dirty="0"/>
              <a:t>مثل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على الانفاق والتداول</a:t>
            </a:r>
          </a:p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</a:rPr>
              <a:t>معايير التفرقة بين الضرائب المباشرة </a:t>
            </a:r>
            <a:r>
              <a:rPr lang="ar-IQ" dirty="0" smtClean="0">
                <a:solidFill>
                  <a:srgbClr val="FF0000"/>
                </a:solidFill>
              </a:rPr>
              <a:t>وغير المباشرة</a:t>
            </a:r>
            <a:endParaRPr lang="ar-IQ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dirty="0"/>
              <a:t> -1معيار من يتحمل عبء الضريبة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الضرائب </a:t>
            </a:r>
            <a:r>
              <a:rPr lang="ar-IQ" dirty="0"/>
              <a:t>المباشرة </a:t>
            </a:r>
            <a:r>
              <a:rPr lang="ar-IQ" dirty="0" err="1"/>
              <a:t>هى</a:t>
            </a:r>
            <a:r>
              <a:rPr lang="ar-IQ" dirty="0"/>
              <a:t> </a:t>
            </a:r>
            <a:r>
              <a:rPr lang="ar-IQ" dirty="0" err="1"/>
              <a:t>التى</a:t>
            </a:r>
            <a:r>
              <a:rPr lang="ar-IQ" dirty="0"/>
              <a:t> يتحمل عببها </a:t>
            </a:r>
            <a:r>
              <a:rPr lang="ar-IQ" dirty="0" smtClean="0"/>
              <a:t>دافع الضريبة </a:t>
            </a:r>
            <a:r>
              <a:rPr lang="ar-IQ" dirty="0"/>
              <a:t>نفسه </a:t>
            </a:r>
            <a:r>
              <a:rPr lang="ar-IQ" dirty="0" err="1"/>
              <a:t>اى</a:t>
            </a:r>
            <a:r>
              <a:rPr lang="ar-IQ" dirty="0"/>
              <a:t> انه لا </a:t>
            </a:r>
            <a:r>
              <a:rPr lang="ar-IQ" dirty="0" smtClean="0"/>
              <a:t>ينقل عبئها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الضرائب غير المباشرة </a:t>
            </a:r>
            <a:r>
              <a:rPr lang="ar-IQ" dirty="0" err="1"/>
              <a:t>هى</a:t>
            </a:r>
            <a:r>
              <a:rPr lang="ar-IQ" dirty="0"/>
              <a:t> </a:t>
            </a:r>
            <a:r>
              <a:rPr lang="ar-IQ" dirty="0" err="1"/>
              <a:t>التى</a:t>
            </a:r>
            <a:r>
              <a:rPr lang="ar-IQ" dirty="0"/>
              <a:t> يتمكن دافعها من </a:t>
            </a:r>
            <a:r>
              <a:rPr lang="ar-IQ" dirty="0" smtClean="0"/>
              <a:t>نقل عبئها </a:t>
            </a:r>
            <a:r>
              <a:rPr lang="ar-IQ" dirty="0"/>
              <a:t>الى غيره من </a:t>
            </a:r>
            <a:r>
              <a:rPr lang="ar-IQ" dirty="0" smtClean="0"/>
              <a:t>الاشخاص إلا </a:t>
            </a:r>
            <a:r>
              <a:rPr lang="ar-IQ" dirty="0"/>
              <a:t>ان هذا المعيار غير دقيق للتفرقة بين </a:t>
            </a:r>
            <a:r>
              <a:rPr lang="ar-IQ" dirty="0" smtClean="0"/>
              <a:t>الضرائب </a:t>
            </a:r>
            <a:r>
              <a:rPr lang="ar-IQ" dirty="0"/>
              <a:t>المباشرة </a:t>
            </a:r>
            <a:r>
              <a:rPr lang="ar-IQ" dirty="0" smtClean="0"/>
              <a:t>وغير المباشرة </a:t>
            </a:r>
            <a:r>
              <a:rPr lang="ar-IQ" dirty="0"/>
              <a:t>لان نفل </a:t>
            </a:r>
            <a:r>
              <a:rPr lang="ar-IQ" dirty="0" smtClean="0"/>
              <a:t>عبء  الضريبة يتوقف </a:t>
            </a:r>
            <a:r>
              <a:rPr lang="ar-IQ" dirty="0"/>
              <a:t>على مجموعة متغيرة من العوامل الاقتصادية والاجتماعية والسياسية ، مما يجعله معيار </a:t>
            </a:r>
            <a:r>
              <a:rPr lang="ar-IQ" dirty="0" smtClean="0"/>
              <a:t>غير دقيق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8869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b="1" dirty="0" smtClean="0">
                <a:solidFill>
                  <a:srgbClr val="C00000"/>
                </a:solidFill>
                <a:latin typeface="Times New Roman"/>
              </a:rPr>
              <a:t/>
            </a:r>
            <a:br>
              <a:rPr lang="ar-IQ" b="1" dirty="0" smtClean="0">
                <a:solidFill>
                  <a:srgbClr val="C00000"/>
                </a:solidFill>
                <a:latin typeface="Times New Roman"/>
              </a:rPr>
            </a:br>
            <a:r>
              <a:rPr lang="ar-IQ" b="1" dirty="0">
                <a:solidFill>
                  <a:srgbClr val="C00000"/>
                </a:solidFill>
                <a:latin typeface="Times New Roman"/>
              </a:rPr>
              <a:t/>
            </a:r>
            <a:br>
              <a:rPr lang="ar-IQ" b="1" dirty="0">
                <a:solidFill>
                  <a:srgbClr val="C00000"/>
                </a:solidFill>
                <a:latin typeface="Times New Roman"/>
              </a:rPr>
            </a:br>
            <a:r>
              <a:rPr lang="ar-IQ" b="1" dirty="0" smtClean="0">
                <a:solidFill>
                  <a:srgbClr val="C00000"/>
                </a:solidFill>
                <a:latin typeface="Times New Roman"/>
              </a:rPr>
              <a:t>التمييز </a:t>
            </a:r>
            <a:r>
              <a:rPr lang="ar-IQ" b="1" dirty="0">
                <a:solidFill>
                  <a:srgbClr val="C00000"/>
                </a:solidFill>
                <a:latin typeface="Times New Roman"/>
              </a:rPr>
              <a:t>بين المالية العامة والمالية الخاصة</a:t>
            </a:r>
            <a:br>
              <a:rPr lang="ar-IQ" b="1" dirty="0">
                <a:solidFill>
                  <a:srgbClr val="C00000"/>
                </a:solidFill>
                <a:latin typeface="Times New Roman"/>
              </a:rPr>
            </a:br>
            <a:r>
              <a:rPr lang="ar-IQ" dirty="0">
                <a:solidFill>
                  <a:srgbClr val="C00000"/>
                </a:solidFill>
              </a:rPr>
              <a:t/>
            </a:r>
            <a:br>
              <a:rPr lang="ar-IQ" dirty="0">
                <a:solidFill>
                  <a:srgbClr val="C00000"/>
                </a:solidFill>
              </a:rPr>
            </a:b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sz="4400" b="1" dirty="0">
                <a:solidFill>
                  <a:srgbClr val="000000"/>
                </a:solidFill>
                <a:latin typeface="Times New Roman"/>
              </a:rPr>
              <a:t>الفرق </a:t>
            </a:r>
            <a:r>
              <a:rPr lang="ar-IQ" sz="4400" b="1" dirty="0" err="1">
                <a:solidFill>
                  <a:srgbClr val="000000"/>
                </a:solidFill>
                <a:latin typeface="Times New Roman"/>
              </a:rPr>
              <a:t>فى</a:t>
            </a:r>
            <a:r>
              <a:rPr lang="ar-IQ" sz="4400" b="1" dirty="0">
                <a:solidFill>
                  <a:srgbClr val="000000"/>
                </a:solidFill>
                <a:latin typeface="Times New Roman"/>
              </a:rPr>
              <a:t> جانب النفقات العامة</a:t>
            </a:r>
            <a:br>
              <a:rPr lang="ar-IQ" sz="4400" b="1" dirty="0">
                <a:solidFill>
                  <a:srgbClr val="000000"/>
                </a:solidFill>
                <a:latin typeface="Times New Roman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المالية العامة نجد ان الدولة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تستهدف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من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نففاتها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العامة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تحقيق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الصالح العام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حتى ولو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لم يسفر نشاطها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المالى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عن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تحقيق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الربح</a:t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المالية الخاصة يسعى الافراد او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المنشات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الخاصة بصفة اساسية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لتحفيق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المنفعةالشخصية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المتمثلة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شكل ارباح.</a:t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sz="4400" b="1" dirty="0" smtClean="0">
                <a:solidFill>
                  <a:srgbClr val="000000"/>
                </a:solidFill>
                <a:latin typeface="Times New Roman"/>
              </a:rPr>
              <a:t>- من </a:t>
            </a:r>
            <a:r>
              <a:rPr lang="ar-IQ" sz="4400" b="1" dirty="0">
                <a:solidFill>
                  <a:srgbClr val="000000"/>
                </a:solidFill>
                <a:latin typeface="Times New Roman"/>
              </a:rPr>
              <a:t>حيث الايرادات العامة</a:t>
            </a:r>
            <a:br>
              <a:rPr lang="ar-IQ" sz="4400" b="1" dirty="0">
                <a:solidFill>
                  <a:srgbClr val="000000"/>
                </a:solidFill>
                <a:latin typeface="Times New Roman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 تتميز المالية العامة باعتمادها على ما للدولة من سلطة الاجبار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فرض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الضرابب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و الرسوم</a:t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 يعتمد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المشروع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الخاص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الحصول على ايراداته على التخصيص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الاختيارى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او التعاقد مع الغير</a:t>
            </a:r>
            <a:r>
              <a:rPr lang="ar-IQ" dirty="0"/>
              <a:t> </a:t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711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dirty="0"/>
              <a:t>معيار طريقة الجباية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الضرائب </a:t>
            </a:r>
            <a:r>
              <a:rPr lang="ar-IQ" dirty="0"/>
              <a:t>المباشرة </a:t>
            </a:r>
            <a:r>
              <a:rPr lang="ar-IQ" dirty="0" smtClean="0"/>
              <a:t>هي التي </a:t>
            </a:r>
            <a:r>
              <a:rPr lang="ar-IQ" dirty="0"/>
              <a:t>تحصل </a:t>
            </a:r>
            <a:r>
              <a:rPr lang="ar-IQ" dirty="0" smtClean="0"/>
              <a:t>بناء  </a:t>
            </a:r>
            <a:r>
              <a:rPr lang="ar-IQ" dirty="0"/>
              <a:t>على اوراق او </a:t>
            </a:r>
            <a:r>
              <a:rPr lang="ar-IQ" dirty="0" err="1"/>
              <a:t>قيودات</a:t>
            </a:r>
            <a:r>
              <a:rPr lang="ar-IQ" dirty="0"/>
              <a:t> </a:t>
            </a:r>
            <a:r>
              <a:rPr lang="ar-IQ" dirty="0" err="1"/>
              <a:t>اى</a:t>
            </a:r>
            <a:r>
              <a:rPr lang="ar-IQ" dirty="0"/>
              <a:t> تحصل بجداول اسمية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الضرائب غير </a:t>
            </a:r>
            <a:r>
              <a:rPr lang="ar-IQ" dirty="0"/>
              <a:t>مباشرة لا يرتبط تحصيلها </a:t>
            </a:r>
            <a:r>
              <a:rPr lang="ar-IQ" dirty="0" smtClean="0"/>
              <a:t>بأي </a:t>
            </a:r>
            <a:r>
              <a:rPr lang="ar-IQ" dirty="0"/>
              <a:t>بيانات </a:t>
            </a:r>
            <a:r>
              <a:rPr lang="ar-IQ" dirty="0" err="1"/>
              <a:t>اى</a:t>
            </a:r>
            <a:r>
              <a:rPr lang="ar-IQ" dirty="0"/>
              <a:t> لا تحتاج الى جداول اسمية</a:t>
            </a:r>
          </a:p>
          <a:p>
            <a:pPr marL="0" indent="0">
              <a:buNone/>
            </a:pPr>
            <a:r>
              <a:rPr lang="ar-IQ" dirty="0"/>
              <a:t>إلا ان هذا المعيار يعيبه ان يستند الى الاسلوب </a:t>
            </a:r>
            <a:r>
              <a:rPr lang="ar-IQ" dirty="0" smtClean="0"/>
              <a:t>الإداري </a:t>
            </a:r>
            <a:r>
              <a:rPr lang="ar-IQ" dirty="0"/>
              <a:t>المتبع </a:t>
            </a:r>
            <a:r>
              <a:rPr lang="ar-IQ" dirty="0" smtClean="0"/>
              <a:t>في </a:t>
            </a:r>
            <a:r>
              <a:rPr lang="ar-IQ" dirty="0"/>
              <a:t>تحصيل </a:t>
            </a:r>
            <a:r>
              <a:rPr lang="ar-IQ" dirty="0" smtClean="0"/>
              <a:t>الضريبة </a:t>
            </a:r>
            <a:r>
              <a:rPr lang="ar-IQ" dirty="0"/>
              <a:t>وهو ما لا يمكن</a:t>
            </a:r>
          </a:p>
          <a:p>
            <a:pPr marL="0" indent="0">
              <a:buNone/>
            </a:pPr>
            <a:r>
              <a:rPr lang="ar-IQ" dirty="0"/>
              <a:t>الاستناد اليه كأسلوب </a:t>
            </a:r>
            <a:r>
              <a:rPr lang="ar-IQ" dirty="0" smtClean="0"/>
              <a:t>علمي </a:t>
            </a:r>
            <a:r>
              <a:rPr lang="ar-IQ" dirty="0" err="1"/>
              <a:t>فى</a:t>
            </a:r>
            <a:r>
              <a:rPr lang="ar-IQ" dirty="0"/>
              <a:t> تحديد </a:t>
            </a:r>
            <a:r>
              <a:rPr lang="ar-IQ" dirty="0" smtClean="0"/>
              <a:t>نوع  الضرائب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-3معيار استمرارية او عرضية المادة الخاضعة للضريبة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الضرائب </a:t>
            </a:r>
            <a:r>
              <a:rPr lang="ar-IQ" dirty="0"/>
              <a:t>المباشرة </a:t>
            </a:r>
            <a:r>
              <a:rPr lang="ar-IQ" dirty="0" smtClean="0"/>
              <a:t>هي التي </a:t>
            </a:r>
            <a:r>
              <a:rPr lang="ar-IQ" dirty="0"/>
              <a:t>يكون المادة </a:t>
            </a:r>
            <a:r>
              <a:rPr lang="ar-IQ" dirty="0" smtClean="0"/>
              <a:t>الخاضعة للضريبة </a:t>
            </a:r>
            <a:r>
              <a:rPr lang="ar-IQ" dirty="0"/>
              <a:t>ثابتة </a:t>
            </a:r>
            <a:r>
              <a:rPr lang="ar-IQ" dirty="0" smtClean="0"/>
              <a:t>وتتصاعد  </a:t>
            </a:r>
            <a:r>
              <a:rPr lang="ar-IQ" dirty="0"/>
              <a:t>بالدوام مثل</a:t>
            </a:r>
          </a:p>
          <a:p>
            <a:pPr marL="0" indent="0">
              <a:buNone/>
            </a:pPr>
            <a:r>
              <a:rPr lang="ar-IQ" dirty="0"/>
              <a:t>الدخل والثروة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الضرائب غير المباشرة </a:t>
            </a:r>
            <a:r>
              <a:rPr lang="ar-IQ" dirty="0"/>
              <a:t>وهى </a:t>
            </a:r>
            <a:r>
              <a:rPr lang="ar-IQ" dirty="0" smtClean="0"/>
              <a:t>التي </a:t>
            </a:r>
            <a:r>
              <a:rPr lang="ar-IQ" dirty="0"/>
              <a:t>تكون المادة </a:t>
            </a:r>
            <a:r>
              <a:rPr lang="ar-IQ" dirty="0" smtClean="0"/>
              <a:t>الخاضعة للضريبة طارئة </a:t>
            </a:r>
            <a:r>
              <a:rPr lang="ar-IQ" dirty="0"/>
              <a:t>او </a:t>
            </a:r>
            <a:r>
              <a:rPr lang="ar-IQ" dirty="0" smtClean="0"/>
              <a:t>عابرة </a:t>
            </a:r>
            <a:r>
              <a:rPr lang="ar-IQ" dirty="0"/>
              <a:t>مثل</a:t>
            </a:r>
          </a:p>
          <a:p>
            <a:pPr marL="0" indent="0">
              <a:buNone/>
            </a:pPr>
            <a:r>
              <a:rPr lang="ar-IQ" dirty="0" smtClean="0"/>
              <a:t>الاستهلاك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ويعيب هذا المعيار اعتباره </a:t>
            </a:r>
            <a:r>
              <a:rPr lang="ar-IQ" dirty="0" smtClean="0"/>
              <a:t>الضرائب </a:t>
            </a:r>
            <a:r>
              <a:rPr lang="ar-IQ" dirty="0"/>
              <a:t>على التركات  </a:t>
            </a:r>
            <a:r>
              <a:rPr lang="ar-IQ" dirty="0" err="1"/>
              <a:t>رابب</a:t>
            </a:r>
            <a:r>
              <a:rPr lang="ar-IQ" dirty="0"/>
              <a:t> غير مباشرة </a:t>
            </a:r>
            <a:r>
              <a:rPr lang="ar-IQ" dirty="0" err="1"/>
              <a:t>لانها</a:t>
            </a:r>
            <a:r>
              <a:rPr lang="ar-IQ" dirty="0"/>
              <a:t> نتيجة حدث </a:t>
            </a:r>
            <a:r>
              <a:rPr lang="ar-IQ" dirty="0" smtClean="0"/>
              <a:t>طارئ  </a:t>
            </a:r>
            <a:r>
              <a:rPr lang="ar-IQ" dirty="0"/>
              <a:t>او</a:t>
            </a:r>
          </a:p>
          <a:p>
            <a:pPr marL="0" indent="0">
              <a:buNone/>
            </a:pPr>
            <a:r>
              <a:rPr lang="ar-IQ" dirty="0"/>
              <a:t>عارض إلا ان </a:t>
            </a:r>
            <a:r>
              <a:rPr lang="ar-IQ" dirty="0" smtClean="0"/>
              <a:t>الضرائب </a:t>
            </a:r>
            <a:r>
              <a:rPr lang="ar-IQ" dirty="0"/>
              <a:t>على التركات تعتبر </a:t>
            </a:r>
            <a:r>
              <a:rPr lang="ar-IQ" dirty="0" smtClean="0"/>
              <a:t>في الحقيقة  ضرائب </a:t>
            </a:r>
            <a:r>
              <a:rPr lang="ar-IQ" dirty="0"/>
              <a:t>مباشرة</a:t>
            </a:r>
          </a:p>
        </p:txBody>
      </p:sp>
    </p:spTree>
    <p:extLst>
      <p:ext uri="{BB962C8B-B14F-4D97-AF65-F5344CB8AC3E}">
        <p14:creationId xmlns:p14="http://schemas.microsoft.com/office/powerpoint/2010/main" val="31184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/>
              <a:t>معيار الحصول على الدخل وانفاقه</a:t>
            </a:r>
          </a:p>
          <a:p>
            <a:r>
              <a:rPr lang="ar-IQ" dirty="0"/>
              <a:t>- </a:t>
            </a:r>
            <a:r>
              <a:rPr lang="ar-IQ" dirty="0" smtClean="0"/>
              <a:t>الضرائب </a:t>
            </a:r>
            <a:r>
              <a:rPr lang="ar-IQ" dirty="0"/>
              <a:t>المباشرة </a:t>
            </a:r>
            <a:r>
              <a:rPr lang="ar-IQ" dirty="0" err="1"/>
              <a:t>هى</a:t>
            </a:r>
            <a:r>
              <a:rPr lang="ar-IQ" dirty="0"/>
              <a:t> </a:t>
            </a:r>
            <a:r>
              <a:rPr lang="ar-IQ" dirty="0" err="1"/>
              <a:t>التى</a:t>
            </a:r>
            <a:r>
              <a:rPr lang="ar-IQ" dirty="0"/>
              <a:t> تفرض على الدخل عند الحصول عليه</a:t>
            </a:r>
          </a:p>
          <a:p>
            <a:r>
              <a:rPr lang="ar-IQ" dirty="0"/>
              <a:t>- </a:t>
            </a:r>
            <a:r>
              <a:rPr lang="ar-IQ" dirty="0" smtClean="0"/>
              <a:t>الضرائب غير المباشرة </a:t>
            </a:r>
            <a:r>
              <a:rPr lang="ar-IQ" dirty="0" err="1"/>
              <a:t>هى</a:t>
            </a:r>
            <a:r>
              <a:rPr lang="ar-IQ" dirty="0"/>
              <a:t> </a:t>
            </a:r>
            <a:r>
              <a:rPr lang="ar-IQ" dirty="0" err="1"/>
              <a:t>التى</a:t>
            </a:r>
            <a:r>
              <a:rPr lang="ar-IQ" dirty="0"/>
              <a:t> تفرض على الدخل عند انفاقه</a:t>
            </a:r>
          </a:p>
          <a:p>
            <a:r>
              <a:rPr lang="ar-IQ" dirty="0"/>
              <a:t>ويعيب هذا المعيار انه </a:t>
            </a:r>
            <a:r>
              <a:rPr lang="ar-IQ" dirty="0" smtClean="0"/>
              <a:t>هناك </a:t>
            </a:r>
            <a:r>
              <a:rPr lang="ar-IQ" dirty="0"/>
              <a:t>اموال يحصل عليها الفرد لا تعتبر </a:t>
            </a:r>
            <a:r>
              <a:rPr lang="ar-IQ" dirty="0" smtClean="0"/>
              <a:t>دخلا يحصل </a:t>
            </a:r>
            <a:r>
              <a:rPr lang="ar-IQ" dirty="0"/>
              <a:t>عليه ولا انفاق </a:t>
            </a:r>
            <a:r>
              <a:rPr lang="ar-IQ" dirty="0" smtClean="0"/>
              <a:t>يقوم به مثل </a:t>
            </a:r>
            <a:r>
              <a:rPr lang="ar-IQ" dirty="0"/>
              <a:t>اموال الثروة والتركات </a:t>
            </a:r>
            <a:r>
              <a:rPr lang="ar-IQ" dirty="0" smtClean="0"/>
              <a:t>لذلك  </a:t>
            </a:r>
            <a:r>
              <a:rPr lang="ar-IQ" dirty="0" err="1"/>
              <a:t>فهى</a:t>
            </a:r>
            <a:r>
              <a:rPr lang="ar-IQ" dirty="0"/>
              <a:t> لا </a:t>
            </a:r>
            <a:r>
              <a:rPr lang="ar-IQ" dirty="0" smtClean="0"/>
              <a:t>تصنف </a:t>
            </a:r>
            <a:r>
              <a:rPr lang="ar-IQ" dirty="0"/>
              <a:t>وفق هذا </a:t>
            </a:r>
            <a:r>
              <a:rPr lang="ar-IQ" dirty="0" smtClean="0"/>
              <a:t>المعيار ومع اختلاف </a:t>
            </a:r>
            <a:r>
              <a:rPr lang="ar-IQ" dirty="0"/>
              <a:t>المعايير </a:t>
            </a:r>
            <a:r>
              <a:rPr lang="ar-IQ" dirty="0" smtClean="0"/>
              <a:t>والانتقادات الموجهة الى </a:t>
            </a:r>
            <a:r>
              <a:rPr lang="ar-IQ" dirty="0"/>
              <a:t>كل </a:t>
            </a:r>
            <a:r>
              <a:rPr lang="ar-IQ" dirty="0" smtClean="0"/>
              <a:t>معيار </a:t>
            </a:r>
            <a:r>
              <a:rPr lang="ar-IQ" dirty="0"/>
              <a:t>اتفق </a:t>
            </a:r>
            <a:r>
              <a:rPr lang="ar-IQ" dirty="0" smtClean="0"/>
              <a:t>علماء </a:t>
            </a:r>
            <a:r>
              <a:rPr lang="ar-IQ" dirty="0"/>
              <a:t>المالية العامة على </a:t>
            </a:r>
            <a:r>
              <a:rPr lang="ar-IQ" dirty="0" err="1" smtClean="0"/>
              <a:t>تفسيم</a:t>
            </a:r>
            <a:r>
              <a:rPr lang="ar-IQ" dirty="0" smtClean="0"/>
              <a:t> الضرائب </a:t>
            </a:r>
            <a:r>
              <a:rPr lang="ar-IQ" dirty="0"/>
              <a:t>من حيث المادة </a:t>
            </a:r>
            <a:r>
              <a:rPr lang="ar-IQ" dirty="0" smtClean="0"/>
              <a:t>الخاضعة </a:t>
            </a:r>
            <a:r>
              <a:rPr lang="ar-IQ" dirty="0"/>
              <a:t>لها الى  </a:t>
            </a:r>
            <a:r>
              <a:rPr lang="ar-IQ" dirty="0" smtClean="0"/>
              <a:t>ضرائب </a:t>
            </a:r>
            <a:r>
              <a:rPr lang="ar-IQ" dirty="0"/>
              <a:t>على الدخل والثروة </a:t>
            </a:r>
            <a:r>
              <a:rPr lang="ar-IQ" dirty="0" err="1"/>
              <a:t>فى</a:t>
            </a:r>
            <a:r>
              <a:rPr lang="ar-IQ" dirty="0"/>
              <a:t> جانب و </a:t>
            </a:r>
            <a:r>
              <a:rPr lang="ar-IQ" dirty="0" smtClean="0"/>
              <a:t>ضرائب على الانفاق </a:t>
            </a:r>
            <a:r>
              <a:rPr lang="ar-IQ" dirty="0"/>
              <a:t>والتداول </a:t>
            </a:r>
            <a:r>
              <a:rPr lang="ar-IQ" dirty="0" err="1"/>
              <a:t>فى</a:t>
            </a:r>
            <a:r>
              <a:rPr lang="ar-IQ" dirty="0"/>
              <a:t> جانب آخر</a:t>
            </a:r>
          </a:p>
        </p:txBody>
      </p:sp>
    </p:spTree>
    <p:extLst>
      <p:ext uri="{BB962C8B-B14F-4D97-AF65-F5344CB8AC3E}">
        <p14:creationId xmlns:p14="http://schemas.microsoft.com/office/powerpoint/2010/main" val="306761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مزايا وعيوب الضرائب المباشرة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sz="3400" dirty="0">
                <a:solidFill>
                  <a:srgbClr val="FF0000"/>
                </a:solidFill>
              </a:rPr>
              <a:t>مزايا الضرائب المباشرة</a:t>
            </a:r>
          </a:p>
          <a:p>
            <a:pPr marL="0" indent="0">
              <a:buNone/>
            </a:pPr>
            <a:r>
              <a:rPr lang="ar-IQ" dirty="0"/>
              <a:t> -1تراعى </a:t>
            </a:r>
            <a:r>
              <a:rPr lang="ar-IQ" dirty="0" smtClean="0"/>
              <a:t>مبادى  </a:t>
            </a:r>
            <a:r>
              <a:rPr lang="ar-IQ" dirty="0"/>
              <a:t>العدالة </a:t>
            </a:r>
            <a:r>
              <a:rPr lang="ar-IQ" dirty="0" smtClean="0"/>
              <a:t>الضريبية </a:t>
            </a:r>
            <a:r>
              <a:rPr lang="ar-IQ" dirty="0"/>
              <a:t>فكل ممول يدفع </a:t>
            </a:r>
            <a:r>
              <a:rPr lang="ar-IQ" dirty="0" smtClean="0"/>
              <a:t>بناء  </a:t>
            </a:r>
            <a:r>
              <a:rPr lang="ar-IQ" dirty="0"/>
              <a:t>على </a:t>
            </a:r>
            <a:r>
              <a:rPr lang="ar-IQ" dirty="0" smtClean="0"/>
              <a:t>مقدرته </a:t>
            </a:r>
            <a:r>
              <a:rPr lang="ar-IQ" dirty="0"/>
              <a:t>التكليفية 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-</a:t>
            </a:r>
            <a:r>
              <a:rPr lang="ar-IQ" dirty="0"/>
              <a:t>2حصيلتها </a:t>
            </a:r>
            <a:r>
              <a:rPr lang="ar-IQ" dirty="0" smtClean="0"/>
              <a:t>تتسم </a:t>
            </a:r>
            <a:r>
              <a:rPr lang="ar-IQ" dirty="0"/>
              <a:t>بالثبات </a:t>
            </a:r>
            <a:r>
              <a:rPr lang="ar-IQ" dirty="0" err="1"/>
              <a:t>النسبى</a:t>
            </a:r>
            <a:r>
              <a:rPr lang="ar-IQ" dirty="0"/>
              <a:t> </a:t>
            </a:r>
            <a:r>
              <a:rPr lang="ar-IQ" dirty="0" err="1"/>
              <a:t>لانها</a:t>
            </a:r>
            <a:r>
              <a:rPr lang="ar-IQ" dirty="0"/>
              <a:t> تفرض على مصادر تتميز بالثبات </a:t>
            </a:r>
            <a:r>
              <a:rPr lang="ar-IQ" dirty="0" err="1"/>
              <a:t>النسبى</a:t>
            </a:r>
            <a:r>
              <a:rPr lang="ar-IQ" dirty="0"/>
              <a:t> كالثروة</a:t>
            </a:r>
          </a:p>
          <a:p>
            <a:pPr marL="0" indent="0">
              <a:buNone/>
            </a:pPr>
            <a:r>
              <a:rPr lang="ar-IQ" dirty="0"/>
              <a:t>والدخل</a:t>
            </a:r>
          </a:p>
          <a:p>
            <a:pPr marL="0" indent="0">
              <a:buNone/>
            </a:pPr>
            <a:r>
              <a:rPr lang="ar-IQ" dirty="0"/>
              <a:t> -3قدرة الادارة </a:t>
            </a:r>
            <a:r>
              <a:rPr lang="ar-IQ" dirty="0" smtClean="0"/>
              <a:t>الضريبية </a:t>
            </a:r>
            <a:r>
              <a:rPr lang="ar-IQ" dirty="0"/>
              <a:t>على </a:t>
            </a:r>
            <a:r>
              <a:rPr lang="ar-IQ" dirty="0" smtClean="0"/>
              <a:t>تحقيق </a:t>
            </a:r>
            <a:r>
              <a:rPr lang="ar-IQ" dirty="0"/>
              <a:t>قاعدة </a:t>
            </a:r>
            <a:r>
              <a:rPr lang="ar-IQ" dirty="0" smtClean="0"/>
              <a:t>المقيمة </a:t>
            </a:r>
            <a:r>
              <a:rPr lang="ar-IQ" dirty="0" err="1"/>
              <a:t>فى</a:t>
            </a:r>
            <a:r>
              <a:rPr lang="ar-IQ" dirty="0"/>
              <a:t> الدفع أكبر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smtClean="0"/>
              <a:t>الضرائب </a:t>
            </a:r>
            <a:r>
              <a:rPr lang="ar-IQ" dirty="0"/>
              <a:t>المباشرة</a:t>
            </a:r>
          </a:p>
          <a:p>
            <a:pPr marL="0" indent="0">
              <a:buNone/>
            </a:pPr>
            <a:r>
              <a:rPr lang="ar-IQ" sz="3400" dirty="0">
                <a:solidFill>
                  <a:srgbClr val="FF0000"/>
                </a:solidFill>
              </a:rPr>
              <a:t>عيوب الضرائب مباشرة</a:t>
            </a:r>
          </a:p>
          <a:p>
            <a:pPr marL="0" indent="0">
              <a:buNone/>
            </a:pPr>
            <a:r>
              <a:rPr lang="ar-IQ" dirty="0"/>
              <a:t> -1ثفل وطبتها النفسية على الممول واحساسه بتدخل الدولة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smtClean="0"/>
              <a:t>شئونه </a:t>
            </a:r>
            <a:r>
              <a:rPr lang="ar-IQ" dirty="0"/>
              <a:t>الاقتصادية مما</a:t>
            </a:r>
          </a:p>
          <a:p>
            <a:pPr marL="0" indent="0">
              <a:buNone/>
            </a:pPr>
            <a:r>
              <a:rPr lang="ar-IQ" dirty="0"/>
              <a:t>يدفعه الى محاولة التهرب منها ، إلا ان هذا العيب يتوقا على مدى فاعلية الانفاق</a:t>
            </a:r>
          </a:p>
          <a:p>
            <a:pPr marL="0" indent="0">
              <a:buNone/>
            </a:pPr>
            <a:r>
              <a:rPr lang="ar-IQ" dirty="0"/>
              <a:t>العام ومدى الوعى </a:t>
            </a:r>
            <a:r>
              <a:rPr lang="ar-IQ" dirty="0" err="1" smtClean="0"/>
              <a:t>الضريبى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-2تراخى حصيلة </a:t>
            </a:r>
            <a:r>
              <a:rPr lang="ar-IQ" dirty="0" smtClean="0"/>
              <a:t>الضرائب </a:t>
            </a:r>
            <a:r>
              <a:rPr lang="ar-IQ" dirty="0"/>
              <a:t>مباشرة الى حين </a:t>
            </a:r>
            <a:r>
              <a:rPr lang="ar-IQ" dirty="0" smtClean="0"/>
              <a:t>انتهاء  </a:t>
            </a:r>
            <a:r>
              <a:rPr lang="ar-IQ" dirty="0"/>
              <a:t>السنة المالية وهو مالا يتوافق مع</a:t>
            </a:r>
          </a:p>
          <a:p>
            <a:pPr marL="0" indent="0">
              <a:buNone/>
            </a:pPr>
            <a:r>
              <a:rPr lang="ar-IQ" dirty="0" smtClean="0"/>
              <a:t>نفقات </a:t>
            </a:r>
            <a:r>
              <a:rPr lang="ar-IQ" dirty="0"/>
              <a:t>الدولة</a:t>
            </a:r>
          </a:p>
        </p:txBody>
      </p:sp>
    </p:spTree>
    <p:extLst>
      <p:ext uri="{BB962C8B-B14F-4D97-AF65-F5344CB8AC3E}">
        <p14:creationId xmlns:p14="http://schemas.microsoft.com/office/powerpoint/2010/main" val="31594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>
                <a:solidFill>
                  <a:srgbClr val="FF0000"/>
                </a:solidFill>
              </a:rPr>
              <a:t>مزايا </a:t>
            </a:r>
            <a:r>
              <a:rPr lang="ar-IQ" dirty="0" smtClean="0">
                <a:solidFill>
                  <a:srgbClr val="FF0000"/>
                </a:solidFill>
              </a:rPr>
              <a:t>وعيوب الضرائب غير المباشرة</a:t>
            </a:r>
            <a:r>
              <a:rPr lang="ar-IQ" dirty="0">
                <a:solidFill>
                  <a:srgbClr val="FF0000"/>
                </a:solidFill>
              </a:rPr>
              <a:t/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sz="4000" dirty="0" smtClean="0">
                <a:solidFill>
                  <a:srgbClr val="FF0000"/>
                </a:solidFill>
              </a:rPr>
              <a:t>المزايا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ar-IQ" dirty="0" smtClean="0"/>
              <a:t>1- سهولة </a:t>
            </a:r>
            <a:r>
              <a:rPr lang="ar-IQ" dirty="0"/>
              <a:t>دفعها اذ يتم </a:t>
            </a:r>
            <a:r>
              <a:rPr lang="ar-IQ" dirty="0" smtClean="0"/>
              <a:t>وضعها  </a:t>
            </a:r>
            <a:r>
              <a:rPr lang="ar-IQ" dirty="0"/>
              <a:t>من السلعة </a:t>
            </a:r>
            <a:r>
              <a:rPr lang="ar-IQ" dirty="0" err="1"/>
              <a:t>التى</a:t>
            </a:r>
            <a:r>
              <a:rPr lang="ar-IQ" dirty="0"/>
              <a:t> يشتريها الفرد</a:t>
            </a:r>
          </a:p>
          <a:p>
            <a:pPr marL="0" indent="0">
              <a:buNone/>
            </a:pPr>
            <a:r>
              <a:rPr lang="ar-IQ" dirty="0"/>
              <a:t> -2صعوبة التهرب منها و خامة حصيلتها</a:t>
            </a:r>
          </a:p>
          <a:p>
            <a:pPr marL="0" indent="0">
              <a:buNone/>
            </a:pPr>
            <a:r>
              <a:rPr lang="ar-IQ" dirty="0"/>
              <a:t> -</a:t>
            </a:r>
            <a:r>
              <a:rPr lang="ar-IQ" dirty="0" smtClean="0"/>
              <a:t>3اتساع  </a:t>
            </a:r>
            <a:r>
              <a:rPr lang="ar-IQ" dirty="0"/>
              <a:t>نطاقها ليشمل الانتاج </a:t>
            </a:r>
            <a:r>
              <a:rPr lang="ar-IQ" dirty="0" smtClean="0"/>
              <a:t>والاستهلاك لذلك </a:t>
            </a:r>
            <a:r>
              <a:rPr lang="ar-IQ" dirty="0" err="1"/>
              <a:t>فهى</a:t>
            </a:r>
            <a:r>
              <a:rPr lang="ar-IQ" dirty="0"/>
              <a:t> تناسب الدول المتخلفة ذات الاوعية</a:t>
            </a:r>
          </a:p>
          <a:p>
            <a:pPr marL="0" indent="0">
              <a:buNone/>
            </a:pPr>
            <a:r>
              <a:rPr lang="ar-IQ" dirty="0" smtClean="0"/>
              <a:t>الضريبية القليلة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العيوب </a:t>
            </a:r>
          </a:p>
          <a:p>
            <a:pPr marL="0" indent="0">
              <a:buNone/>
            </a:pPr>
            <a:r>
              <a:rPr lang="ar-IQ" dirty="0" smtClean="0"/>
              <a:t>- </a:t>
            </a:r>
            <a:r>
              <a:rPr lang="ar-IQ" dirty="0"/>
              <a:t>1لا تراعى مبدأ العدالة </a:t>
            </a:r>
            <a:r>
              <a:rPr lang="ar-IQ" dirty="0" smtClean="0"/>
              <a:t>الضريبية </a:t>
            </a:r>
            <a:r>
              <a:rPr lang="ar-IQ" dirty="0" err="1"/>
              <a:t>فهى</a:t>
            </a:r>
            <a:r>
              <a:rPr lang="ar-IQ" dirty="0"/>
              <a:t> تفرض على السلع دون التمييز بين دافعيها إلا انه من</a:t>
            </a:r>
          </a:p>
          <a:p>
            <a:pPr marL="0" indent="0">
              <a:buNone/>
            </a:pPr>
            <a:r>
              <a:rPr lang="ar-IQ" dirty="0"/>
              <a:t>الممكن تقفى هذا العيب عن طريق فرض  </a:t>
            </a:r>
            <a:r>
              <a:rPr lang="ar-IQ" dirty="0" smtClean="0"/>
              <a:t>ضرائب منخفضة </a:t>
            </a:r>
            <a:r>
              <a:rPr lang="ar-IQ" dirty="0"/>
              <a:t>على السلع </a:t>
            </a:r>
            <a:r>
              <a:rPr lang="ar-IQ" dirty="0" smtClean="0"/>
              <a:t>الضرورية </a:t>
            </a:r>
            <a:r>
              <a:rPr lang="ar-IQ" dirty="0"/>
              <a:t>وفرض  </a:t>
            </a:r>
            <a:r>
              <a:rPr lang="ar-IQ" dirty="0" err="1" smtClean="0"/>
              <a:t>ضرابب</a:t>
            </a:r>
            <a:r>
              <a:rPr lang="ar-IQ" dirty="0" smtClean="0"/>
              <a:t> مرتفعة </a:t>
            </a:r>
            <a:r>
              <a:rPr lang="ar-IQ" dirty="0"/>
              <a:t>على السلع الكمالية</a:t>
            </a:r>
          </a:p>
          <a:p>
            <a:pPr marL="0" indent="0">
              <a:buNone/>
            </a:pPr>
            <a:r>
              <a:rPr lang="ar-IQ" dirty="0"/>
              <a:t> -2تتسم حصيلتها </a:t>
            </a:r>
            <a:r>
              <a:rPr lang="ar-IQ" dirty="0" err="1" smtClean="0"/>
              <a:t>باللتذبذب</a:t>
            </a:r>
            <a:r>
              <a:rPr lang="ar-IQ" dirty="0" smtClean="0"/>
              <a:t> </a:t>
            </a:r>
            <a:r>
              <a:rPr lang="ar-IQ" dirty="0"/>
              <a:t>وعدم الثبات خاصة </a:t>
            </a:r>
            <a:r>
              <a:rPr lang="ar-IQ" dirty="0" err="1"/>
              <a:t>فى</a:t>
            </a:r>
            <a:r>
              <a:rPr lang="ar-IQ" dirty="0"/>
              <a:t> اوقات الكساد والازمات الاقتصادية .</a:t>
            </a:r>
          </a:p>
          <a:p>
            <a:pPr marL="0" indent="0">
              <a:buNone/>
            </a:pPr>
            <a:r>
              <a:rPr lang="ar-IQ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12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2- الضرائب </a:t>
            </a:r>
            <a:r>
              <a:rPr lang="ar-IQ" dirty="0"/>
              <a:t>الوحيدة والضرائب المتعددة</a:t>
            </a:r>
            <a:br>
              <a:rPr lang="ar-IQ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dirty="0" smtClean="0"/>
              <a:t>-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الوحيدة معناها ان النظام </a:t>
            </a:r>
            <a:r>
              <a:rPr lang="ar-IQ" dirty="0" err="1" smtClean="0"/>
              <a:t>الضريبى</a:t>
            </a:r>
            <a:r>
              <a:rPr lang="ar-IQ" dirty="0" smtClean="0"/>
              <a:t> </a:t>
            </a:r>
            <a:r>
              <a:rPr lang="ar-IQ" dirty="0"/>
              <a:t>للدولة لا يحتوى إلا على  </a:t>
            </a:r>
            <a:r>
              <a:rPr lang="ar-IQ" dirty="0" smtClean="0"/>
              <a:t>ضريبة واحدة تستخدمها </a:t>
            </a:r>
            <a:r>
              <a:rPr lang="ar-IQ" dirty="0"/>
              <a:t>الدولة </a:t>
            </a:r>
            <a:r>
              <a:rPr lang="ar-IQ" dirty="0" err="1"/>
              <a:t>وتحفق</a:t>
            </a:r>
            <a:r>
              <a:rPr lang="ar-IQ" dirty="0"/>
              <a:t> من </a:t>
            </a:r>
            <a:r>
              <a:rPr lang="ar-IQ" dirty="0" err="1"/>
              <a:t>خقلها</a:t>
            </a:r>
            <a:r>
              <a:rPr lang="ar-IQ" dirty="0"/>
              <a:t> اهدافها المالية والاقتصادية والاجتماعية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المتعددة ومعناها ان يتكون النظام </a:t>
            </a:r>
            <a:r>
              <a:rPr lang="ar-IQ" dirty="0" err="1" smtClean="0"/>
              <a:t>الضريبى</a:t>
            </a:r>
            <a:r>
              <a:rPr lang="ar-IQ" dirty="0" smtClean="0"/>
              <a:t> </a:t>
            </a:r>
            <a:r>
              <a:rPr lang="ar-IQ" dirty="0"/>
              <a:t>من مجموعة  </a:t>
            </a:r>
            <a:r>
              <a:rPr lang="ar-IQ" dirty="0" err="1" smtClean="0"/>
              <a:t>ضرابب</a:t>
            </a:r>
            <a:r>
              <a:rPr lang="ar-IQ" dirty="0" smtClean="0"/>
              <a:t> مختلفة تستخدمها </a:t>
            </a:r>
            <a:r>
              <a:rPr lang="ar-IQ" dirty="0"/>
              <a:t>الدولة </a:t>
            </a:r>
            <a:r>
              <a:rPr lang="ar-IQ" dirty="0" smtClean="0"/>
              <a:t>ايضا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err="1"/>
              <a:t>تحفيق</a:t>
            </a:r>
            <a:r>
              <a:rPr lang="ar-IQ" dirty="0"/>
              <a:t> </a:t>
            </a:r>
            <a:r>
              <a:rPr lang="ar-IQ" dirty="0" smtClean="0"/>
              <a:t>اهدافها </a:t>
            </a:r>
            <a:endParaRPr lang="ar-IQ" dirty="0"/>
          </a:p>
          <a:p>
            <a:pPr marL="0" indent="0">
              <a:buNone/>
            </a:pPr>
            <a:r>
              <a:rPr lang="ar-IQ" sz="4500" dirty="0">
                <a:solidFill>
                  <a:srgbClr val="FF0000"/>
                </a:solidFill>
              </a:rPr>
              <a:t>مزايا الضريبة الوحيدة</a:t>
            </a:r>
          </a:p>
          <a:p>
            <a:pPr marL="0" indent="0">
              <a:buNone/>
            </a:pPr>
            <a:r>
              <a:rPr lang="ar-IQ" dirty="0"/>
              <a:t> -1بساطة </a:t>
            </a:r>
            <a:r>
              <a:rPr lang="ar-IQ" dirty="0" err="1"/>
              <a:t>اجرابتها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-2تحفق العدالة ال ريبية من وجه نظر مؤيديها</a:t>
            </a:r>
          </a:p>
          <a:p>
            <a:pPr marL="0" indent="0">
              <a:buNone/>
            </a:pPr>
            <a:r>
              <a:rPr lang="ar-IQ" dirty="0"/>
              <a:t> -3صعوبة التهرب منها وانخفاض </a:t>
            </a:r>
            <a:r>
              <a:rPr lang="ar-IQ" dirty="0" smtClean="0"/>
              <a:t>تكاليف تحصيلها</a:t>
            </a:r>
            <a:endParaRPr lang="ar-IQ" dirty="0"/>
          </a:p>
          <a:p>
            <a:pPr marL="0" indent="0">
              <a:buNone/>
            </a:pPr>
            <a:r>
              <a:rPr lang="ar-IQ" sz="3800" dirty="0">
                <a:solidFill>
                  <a:srgbClr val="FF0000"/>
                </a:solidFill>
              </a:rPr>
              <a:t>عيوب الضريبة الوحيدة</a:t>
            </a:r>
          </a:p>
          <a:p>
            <a:pPr marL="0" indent="0">
              <a:buNone/>
            </a:pPr>
            <a:r>
              <a:rPr lang="ar-IQ" dirty="0"/>
              <a:t> -1لا تتمتع بالعدالة </a:t>
            </a:r>
            <a:r>
              <a:rPr lang="ar-IQ" dirty="0" smtClean="0"/>
              <a:t>الضريبية </a:t>
            </a:r>
            <a:r>
              <a:rPr lang="ar-IQ" dirty="0"/>
              <a:t>لان </a:t>
            </a:r>
            <a:r>
              <a:rPr lang="ar-IQ" dirty="0" err="1"/>
              <a:t>الوعا</a:t>
            </a:r>
            <a:r>
              <a:rPr lang="ar-IQ" dirty="0"/>
              <a:t> </a:t>
            </a:r>
            <a:r>
              <a:rPr lang="ar-IQ" dirty="0" smtClean="0"/>
              <a:t>ء </a:t>
            </a:r>
            <a:r>
              <a:rPr lang="ar-IQ" dirty="0"/>
              <a:t>المحدد </a:t>
            </a:r>
            <a:r>
              <a:rPr lang="ar-IQ" dirty="0" smtClean="0"/>
              <a:t>للضريبة </a:t>
            </a:r>
            <a:r>
              <a:rPr lang="ar-IQ" dirty="0"/>
              <a:t>يتم اختياره بأسلوب </a:t>
            </a:r>
            <a:r>
              <a:rPr lang="ar-IQ" dirty="0" err="1"/>
              <a:t>تحكمى</a:t>
            </a:r>
            <a:r>
              <a:rPr lang="ar-IQ" dirty="0"/>
              <a:t> </a:t>
            </a:r>
            <a:r>
              <a:rPr lang="ar-IQ" dirty="0" smtClean="0"/>
              <a:t>من الدولة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-2يمكن ان تنخفض حصيلتها جداد نتيجة التهرب </a:t>
            </a:r>
            <a:r>
              <a:rPr lang="ar-IQ" dirty="0" err="1" smtClean="0"/>
              <a:t>الضريبى</a:t>
            </a:r>
            <a:r>
              <a:rPr lang="ar-IQ" dirty="0" smtClean="0"/>
              <a:t> </a:t>
            </a:r>
            <a:r>
              <a:rPr lang="ar-IQ" dirty="0"/>
              <a:t>او انخفاض </a:t>
            </a:r>
            <a:r>
              <a:rPr lang="ar-IQ" dirty="0" smtClean="0"/>
              <a:t>وعائها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-3عببها </a:t>
            </a:r>
            <a:r>
              <a:rPr lang="ar-IQ" dirty="0" err="1"/>
              <a:t>ثفيل</a:t>
            </a:r>
            <a:r>
              <a:rPr lang="ar-IQ" dirty="0"/>
              <a:t> على الممول </a:t>
            </a:r>
            <a:r>
              <a:rPr lang="ar-IQ" dirty="0" err="1"/>
              <a:t>لانها</a:t>
            </a:r>
            <a:r>
              <a:rPr lang="ar-IQ" dirty="0"/>
              <a:t> تفرض عليه كلها مرة واحدة</a:t>
            </a:r>
          </a:p>
          <a:p>
            <a:pPr marL="0" indent="0">
              <a:buNone/>
            </a:pPr>
            <a:r>
              <a:rPr lang="ar-IQ" dirty="0"/>
              <a:t> -4لا </a:t>
            </a:r>
            <a:r>
              <a:rPr lang="ar-IQ" dirty="0" err="1"/>
              <a:t>تحفق</a:t>
            </a:r>
            <a:r>
              <a:rPr lang="ar-IQ" dirty="0"/>
              <a:t> </a:t>
            </a:r>
            <a:r>
              <a:rPr lang="ar-IQ" dirty="0" smtClean="0"/>
              <a:t>اهداف </a:t>
            </a:r>
            <a:r>
              <a:rPr lang="ar-IQ" dirty="0"/>
              <a:t>الدولة المتنوعة مثل </a:t>
            </a:r>
            <a:r>
              <a:rPr lang="ar-IQ" dirty="0" smtClean="0"/>
              <a:t>الضريبة </a:t>
            </a:r>
            <a:r>
              <a:rPr lang="ar-IQ" dirty="0"/>
              <a:t>المتعددة</a:t>
            </a:r>
          </a:p>
        </p:txBody>
      </p:sp>
    </p:spTree>
    <p:extLst>
      <p:ext uri="{BB962C8B-B14F-4D97-AF65-F5344CB8AC3E}">
        <p14:creationId xmlns:p14="http://schemas.microsoft.com/office/powerpoint/2010/main" val="26306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>
                <a:solidFill>
                  <a:srgbClr val="00B0F0"/>
                </a:solidFill>
              </a:rPr>
              <a:t>الآثار الاقتصادية للضرائب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/>
              <a:t>أولا أثر الضريبة على الإنتاج و الاستثمار :</a:t>
            </a:r>
          </a:p>
          <a:p>
            <a:pPr marL="0" indent="0">
              <a:buNone/>
            </a:pPr>
            <a:r>
              <a:rPr lang="ar-IQ" dirty="0"/>
              <a:t>تؤثر </a:t>
            </a:r>
            <a:r>
              <a:rPr lang="ar-IQ" dirty="0" smtClean="0"/>
              <a:t>الضريبة </a:t>
            </a:r>
            <a:r>
              <a:rPr lang="ar-IQ" dirty="0"/>
              <a:t>على الإنتاج من </a:t>
            </a:r>
            <a:r>
              <a:rPr lang="ar-IQ" dirty="0" smtClean="0"/>
              <a:t>خلال </a:t>
            </a:r>
            <a:r>
              <a:rPr lang="ar-IQ" dirty="0"/>
              <a:t>تأثيرها على </a:t>
            </a:r>
            <a:r>
              <a:rPr lang="ar-IQ" dirty="0" smtClean="0"/>
              <a:t>نفقة </a:t>
            </a:r>
            <a:r>
              <a:rPr lang="ar-IQ" dirty="0"/>
              <a:t>الانتاج وهو ما يؤدى إلى التأثير </a:t>
            </a:r>
            <a:r>
              <a:rPr lang="ar-IQ" dirty="0" smtClean="0"/>
              <a:t>على حافز </a:t>
            </a:r>
            <a:r>
              <a:rPr lang="ar-IQ" dirty="0"/>
              <a:t>الربح الذي </a:t>
            </a:r>
            <a:r>
              <a:rPr lang="ar-IQ" dirty="0" smtClean="0"/>
              <a:t>يتحقق </a:t>
            </a:r>
            <a:r>
              <a:rPr lang="ar-IQ" dirty="0" err="1"/>
              <a:t>فى</a:t>
            </a:r>
            <a:r>
              <a:rPr lang="ar-IQ" dirty="0"/>
              <a:t> السوق فكلما زادت </a:t>
            </a:r>
            <a:r>
              <a:rPr lang="ar-IQ" dirty="0" smtClean="0"/>
              <a:t>الضريبة </a:t>
            </a:r>
            <a:r>
              <a:rPr lang="ar-IQ" dirty="0"/>
              <a:t>زادت </a:t>
            </a:r>
            <a:r>
              <a:rPr lang="ar-IQ" dirty="0" smtClean="0"/>
              <a:t>نفقة </a:t>
            </a:r>
            <a:r>
              <a:rPr lang="ar-IQ" dirty="0"/>
              <a:t>الانتاج </a:t>
            </a:r>
            <a:r>
              <a:rPr lang="ar-IQ" dirty="0" smtClean="0"/>
              <a:t>وانخفضت </a:t>
            </a:r>
            <a:r>
              <a:rPr lang="ar-IQ" dirty="0"/>
              <a:t>الارباح</a:t>
            </a:r>
          </a:p>
          <a:p>
            <a:pPr marL="0" indent="0">
              <a:buNone/>
            </a:pPr>
            <a:r>
              <a:rPr lang="ar-IQ" dirty="0"/>
              <a:t>الآثار الاقتصادية </a:t>
            </a:r>
            <a:r>
              <a:rPr lang="ar-IQ" dirty="0" smtClean="0"/>
              <a:t>للضرائب مما </a:t>
            </a:r>
            <a:r>
              <a:rPr lang="ar-IQ" dirty="0"/>
              <a:t>يؤثر على الاستثمار والانتاج </a:t>
            </a:r>
            <a:r>
              <a:rPr lang="ar-IQ" dirty="0" smtClean="0"/>
              <a:t>ويختلف </a:t>
            </a:r>
            <a:r>
              <a:rPr lang="ar-IQ" dirty="0"/>
              <a:t>التأثير من سوق إلى </a:t>
            </a:r>
            <a:r>
              <a:rPr lang="ar-IQ" dirty="0" smtClean="0"/>
              <a:t>أخر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6606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أثر الضريبة على الادخار والاستثمار:</a:t>
            </a:r>
            <a:br>
              <a:rPr lang="ar-IQ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 smtClean="0"/>
              <a:t>تؤثر الضريبة </a:t>
            </a:r>
            <a:r>
              <a:rPr lang="ar-IQ" dirty="0"/>
              <a:t>على الدخل مما يؤثر على كل من </a:t>
            </a:r>
            <a:r>
              <a:rPr lang="ar-IQ" dirty="0" smtClean="0"/>
              <a:t>الاستهلاك </a:t>
            </a:r>
            <a:r>
              <a:rPr lang="ar-IQ" dirty="0"/>
              <a:t>والادخار </a:t>
            </a:r>
            <a:r>
              <a:rPr lang="ar-IQ" dirty="0" err="1"/>
              <a:t>أى</a:t>
            </a:r>
            <a:r>
              <a:rPr lang="ar-IQ" dirty="0"/>
              <a:t> أن الادخار الخاص</a:t>
            </a:r>
          </a:p>
          <a:p>
            <a:pPr marL="0" indent="0">
              <a:buNone/>
            </a:pPr>
            <a:r>
              <a:rPr lang="ar-IQ" dirty="0"/>
              <a:t>للأفراد </a:t>
            </a:r>
            <a:r>
              <a:rPr lang="ar-IQ" dirty="0" smtClean="0"/>
              <a:t>سواء </a:t>
            </a:r>
            <a:r>
              <a:rPr lang="ar-IQ" dirty="0"/>
              <a:t>ينخفض نتيجة  </a:t>
            </a:r>
            <a:r>
              <a:rPr lang="ar-IQ" dirty="0" smtClean="0"/>
              <a:t>عامل </a:t>
            </a:r>
            <a:r>
              <a:rPr lang="ar-IQ" dirty="0"/>
              <a:t>مرونة </a:t>
            </a:r>
            <a:r>
              <a:rPr lang="ar-IQ" dirty="0" smtClean="0"/>
              <a:t>الاستهلاك </a:t>
            </a:r>
            <a:r>
              <a:rPr lang="ar-IQ" dirty="0"/>
              <a:t>وعدم </a:t>
            </a:r>
            <a:r>
              <a:rPr lang="ar-IQ" dirty="0" smtClean="0"/>
              <a:t>القدرة </a:t>
            </a:r>
            <a:r>
              <a:rPr lang="ar-IQ" dirty="0"/>
              <a:t>على </a:t>
            </a:r>
            <a:r>
              <a:rPr lang="ar-IQ" dirty="0" smtClean="0"/>
              <a:t>تخفيضه </a:t>
            </a:r>
            <a:r>
              <a:rPr lang="ar-IQ" dirty="0"/>
              <a:t>بسهولة .</a:t>
            </a:r>
          </a:p>
          <a:p>
            <a:pPr marL="0" indent="0">
              <a:buNone/>
            </a:pPr>
            <a:r>
              <a:rPr lang="ar-IQ" dirty="0"/>
              <a:t>وهنا نجد ان الادخار الخاص ينخفض ولكن يزداد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smtClean="0"/>
              <a:t>نفس  </a:t>
            </a:r>
            <a:r>
              <a:rPr lang="ar-IQ" dirty="0"/>
              <a:t>الوقت الادخار العام نتيجة زيادة</a:t>
            </a:r>
          </a:p>
          <a:p>
            <a:pPr marL="0" indent="0">
              <a:buNone/>
            </a:pPr>
            <a:r>
              <a:rPr lang="ar-IQ" dirty="0"/>
              <a:t>حصيلة </a:t>
            </a:r>
            <a:r>
              <a:rPr lang="ar-IQ" dirty="0" smtClean="0"/>
              <a:t>الضرائب </a:t>
            </a:r>
            <a:r>
              <a:rPr lang="ar-IQ" dirty="0"/>
              <a:t>ولما كان الاستثمار الخاص الناتج من الادخار الخاص </a:t>
            </a:r>
            <a:r>
              <a:rPr lang="ar-IQ" dirty="0" err="1"/>
              <a:t>أكا</a:t>
            </a:r>
            <a:r>
              <a:rPr lang="ar-IQ" dirty="0"/>
              <a:t> </a:t>
            </a:r>
            <a:r>
              <a:rPr lang="ar-IQ" dirty="0" smtClean="0"/>
              <a:t>غالبا </a:t>
            </a:r>
            <a:r>
              <a:rPr lang="ar-IQ" dirty="0"/>
              <a:t>من</a:t>
            </a:r>
          </a:p>
          <a:p>
            <a:pPr marL="0" indent="0">
              <a:buNone/>
            </a:pPr>
            <a:r>
              <a:rPr lang="ar-IQ" dirty="0"/>
              <a:t>الاستثمار العام فنجد ان التأثير الكلى على الاستثمار غالبا </a:t>
            </a:r>
            <a:r>
              <a:rPr lang="ar-IQ" dirty="0" smtClean="0"/>
              <a:t>النقصان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إلا أن هذا التأثير على الاستثمار والادخار </a:t>
            </a:r>
            <a:r>
              <a:rPr lang="ar-IQ" dirty="0" smtClean="0"/>
              <a:t>يتوقف </a:t>
            </a:r>
            <a:r>
              <a:rPr lang="ar-IQ" dirty="0"/>
              <a:t>على </a:t>
            </a:r>
            <a:r>
              <a:rPr lang="ar-IQ" dirty="0" smtClean="0"/>
              <a:t>نوع  الضريبة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الغير مباشرة على الإنفاق </a:t>
            </a:r>
            <a:r>
              <a:rPr lang="ar-IQ" dirty="0" smtClean="0"/>
              <a:t>الاستهلاكي والضرائب </a:t>
            </a:r>
            <a:r>
              <a:rPr lang="ar-IQ" dirty="0"/>
              <a:t>الجمركية تعمل بصورة غير</a:t>
            </a:r>
          </a:p>
          <a:p>
            <a:pPr marL="0" indent="0">
              <a:buNone/>
            </a:pPr>
            <a:r>
              <a:rPr lang="ar-IQ" dirty="0"/>
              <a:t>مباشرة على زيادة حجم الادخار.- تؤثر </a:t>
            </a:r>
            <a:r>
              <a:rPr lang="ar-IQ" dirty="0" smtClean="0"/>
              <a:t>الضريبة </a:t>
            </a:r>
            <a:r>
              <a:rPr lang="ar-IQ" dirty="0"/>
              <a:t>على الاستثمار من </a:t>
            </a:r>
            <a:r>
              <a:rPr lang="ar-IQ" dirty="0" smtClean="0"/>
              <a:t>خلال </a:t>
            </a:r>
            <a:r>
              <a:rPr lang="ar-IQ" dirty="0"/>
              <a:t>الميل </a:t>
            </a:r>
            <a:r>
              <a:rPr lang="ar-IQ" dirty="0" smtClean="0"/>
              <a:t>للاستثمار </a:t>
            </a:r>
            <a:r>
              <a:rPr lang="ar-IQ" dirty="0"/>
              <a:t>حيث تؤدى فرض </a:t>
            </a:r>
            <a:r>
              <a:rPr lang="ar-IQ" dirty="0" smtClean="0"/>
              <a:t>الضريبة إلى </a:t>
            </a:r>
            <a:r>
              <a:rPr lang="ar-IQ" dirty="0"/>
              <a:t>خفض الكفاية الحدية </a:t>
            </a:r>
            <a:r>
              <a:rPr lang="ar-IQ" dirty="0" err="1"/>
              <a:t>لرأ</a:t>
            </a:r>
            <a:r>
              <a:rPr lang="ar-IQ" dirty="0"/>
              <a:t> </a:t>
            </a:r>
            <a:r>
              <a:rPr lang="ar-IQ" dirty="0" smtClean="0"/>
              <a:t>س </a:t>
            </a:r>
            <a:r>
              <a:rPr lang="ar-IQ" dirty="0"/>
              <a:t>المال ومن ثم خفض حجم الاستثمار .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على الدخل تؤدى إلى خفض الاستثمار بصفة عامة .</a:t>
            </a:r>
          </a:p>
        </p:txBody>
      </p:sp>
    </p:spTree>
    <p:extLst>
      <p:ext uri="{BB962C8B-B14F-4D97-AF65-F5344CB8AC3E}">
        <p14:creationId xmlns:p14="http://schemas.microsoft.com/office/powerpoint/2010/main" val="17994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sz="3600" dirty="0">
                <a:solidFill>
                  <a:srgbClr val="00B0F0"/>
                </a:solidFill>
              </a:rPr>
              <a:t>أثر الضريبة على مستوى التشغيل </a:t>
            </a:r>
            <a:r>
              <a:rPr lang="ar-IQ" sz="3600" dirty="0" err="1">
                <a:solidFill>
                  <a:srgbClr val="00B0F0"/>
                </a:solidFill>
              </a:rPr>
              <a:t>فى</a:t>
            </a:r>
            <a:r>
              <a:rPr lang="ar-IQ" sz="3600" dirty="0">
                <a:solidFill>
                  <a:srgbClr val="00B0F0"/>
                </a:solidFill>
              </a:rPr>
              <a:t> النشاط الاقتصادي:</a:t>
            </a:r>
            <a:br>
              <a:rPr lang="ar-IQ" sz="3600" dirty="0">
                <a:solidFill>
                  <a:srgbClr val="00B0F0"/>
                </a:solidFill>
              </a:rPr>
            </a:br>
            <a:endParaRPr lang="ar-IQ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dirty="0" smtClean="0"/>
              <a:t>نجد </a:t>
            </a:r>
            <a:r>
              <a:rPr lang="ar-IQ" dirty="0"/>
              <a:t>ان </a:t>
            </a:r>
            <a:r>
              <a:rPr lang="ar-IQ" dirty="0" smtClean="0"/>
              <a:t>للضريبة </a:t>
            </a:r>
            <a:r>
              <a:rPr lang="ar-IQ" dirty="0"/>
              <a:t>دور كبير </a:t>
            </a:r>
            <a:r>
              <a:rPr lang="ar-IQ" dirty="0" err="1"/>
              <a:t>فى</a:t>
            </a:r>
            <a:r>
              <a:rPr lang="ar-IQ" dirty="0"/>
              <a:t> التأثير على مستوى النشاط </a:t>
            </a:r>
            <a:r>
              <a:rPr lang="ar-IQ" dirty="0" err="1"/>
              <a:t>الاقتصادى</a:t>
            </a:r>
            <a:r>
              <a:rPr lang="ar-IQ" dirty="0"/>
              <a:t> فاقتصاديات </a:t>
            </a:r>
            <a:r>
              <a:rPr lang="ar-IQ" dirty="0" smtClean="0"/>
              <a:t>الدول الرأسمالية </a:t>
            </a:r>
            <a:r>
              <a:rPr lang="ar-IQ" dirty="0"/>
              <a:t>تمر بدورات اقتصادية </a:t>
            </a:r>
            <a:r>
              <a:rPr lang="ar-IQ" dirty="0" smtClean="0"/>
              <a:t>يتقلب </a:t>
            </a:r>
            <a:r>
              <a:rPr lang="ar-IQ" dirty="0"/>
              <a:t>فيها الاقتصاد بين حالة كساد وحالة </a:t>
            </a:r>
            <a:r>
              <a:rPr lang="ar-IQ" dirty="0" smtClean="0"/>
              <a:t>تضخم وتستخدم السياسة الضريبة </a:t>
            </a:r>
            <a:r>
              <a:rPr lang="ar-IQ" dirty="0" err="1"/>
              <a:t>فى</a:t>
            </a:r>
            <a:r>
              <a:rPr lang="ar-IQ" dirty="0"/>
              <a:t> الحد من مخاطر كل منها كما يلى</a:t>
            </a:r>
          </a:p>
          <a:p>
            <a:pPr marL="0" indent="0">
              <a:buNone/>
            </a:pPr>
            <a:r>
              <a:rPr lang="ar-IQ" dirty="0"/>
              <a:t>أ- </a:t>
            </a:r>
            <a:r>
              <a:rPr lang="ar-IQ" dirty="0" err="1"/>
              <a:t>فى</a:t>
            </a:r>
            <a:r>
              <a:rPr lang="ar-IQ" dirty="0"/>
              <a:t> حالة الكساد:</a:t>
            </a:r>
          </a:p>
          <a:p>
            <a:pPr marL="0" indent="0">
              <a:buNone/>
            </a:pPr>
            <a:r>
              <a:rPr lang="ar-IQ" dirty="0"/>
              <a:t>- يتم تخفيض العب  </a:t>
            </a:r>
            <a:r>
              <a:rPr lang="ar-IQ" dirty="0" err="1" smtClean="0"/>
              <a:t>الضريبت</a:t>
            </a:r>
            <a:r>
              <a:rPr lang="ar-IQ" dirty="0" smtClean="0"/>
              <a:t> </a:t>
            </a:r>
            <a:r>
              <a:rPr lang="ar-IQ" dirty="0"/>
              <a:t>على الدخل حتى يتحرر جز </a:t>
            </a:r>
            <a:r>
              <a:rPr lang="ar-IQ" dirty="0" smtClean="0"/>
              <a:t>ء </a:t>
            </a:r>
            <a:r>
              <a:rPr lang="ar-IQ" dirty="0"/>
              <a:t>من الدخل يوجه إلى </a:t>
            </a:r>
            <a:r>
              <a:rPr lang="ar-IQ" dirty="0" smtClean="0"/>
              <a:t>الاستهلاك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.</a:t>
            </a:r>
          </a:p>
          <a:p>
            <a:pPr marL="0" indent="0">
              <a:buNone/>
            </a:pPr>
            <a:r>
              <a:rPr lang="ar-IQ" dirty="0"/>
              <a:t>- يتم زيادة </a:t>
            </a:r>
            <a:r>
              <a:rPr lang="ar-IQ" dirty="0" smtClean="0"/>
              <a:t>الأعباء الضريبية </a:t>
            </a:r>
            <a:r>
              <a:rPr lang="ar-IQ" dirty="0"/>
              <a:t>على الأرباح الغير موزعة حتى </a:t>
            </a:r>
            <a:r>
              <a:rPr lang="ar-IQ" dirty="0" err="1"/>
              <a:t>يفوم</a:t>
            </a:r>
            <a:r>
              <a:rPr lang="ar-IQ" dirty="0"/>
              <a:t> المستثمر باستثمارها .</a:t>
            </a:r>
          </a:p>
          <a:p>
            <a:pPr marL="0" indent="0">
              <a:buNone/>
            </a:pPr>
            <a:r>
              <a:rPr lang="ar-IQ" dirty="0"/>
              <a:t>- يتم تخفيض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على الأرباح لتشجيع الإنتاج.</a:t>
            </a:r>
          </a:p>
          <a:p>
            <a:pPr marL="0" indent="0">
              <a:buNone/>
            </a:pPr>
            <a:r>
              <a:rPr lang="ar-IQ" dirty="0"/>
              <a:t>ب-</a:t>
            </a:r>
            <a:r>
              <a:rPr lang="ar-IQ" dirty="0" err="1"/>
              <a:t>فى</a:t>
            </a:r>
            <a:r>
              <a:rPr lang="ar-IQ" dirty="0"/>
              <a:t> حالة </a:t>
            </a:r>
            <a:r>
              <a:rPr lang="ar-IQ" dirty="0" smtClean="0"/>
              <a:t>التضخم</a:t>
            </a:r>
            <a:r>
              <a:rPr lang="ar-IQ" dirty="0"/>
              <a:t>:</a:t>
            </a:r>
          </a:p>
          <a:p>
            <a:pPr marL="0" indent="0">
              <a:buNone/>
            </a:pPr>
            <a:r>
              <a:rPr lang="ar-IQ" dirty="0"/>
              <a:t>يتم اتبا  سياسات تهدا الى زيادة </a:t>
            </a:r>
            <a:r>
              <a:rPr lang="ar-IQ" dirty="0" smtClean="0"/>
              <a:t>العبء  </a:t>
            </a:r>
            <a:r>
              <a:rPr lang="ar-IQ" dirty="0" err="1" smtClean="0"/>
              <a:t>الضريبى</a:t>
            </a:r>
            <a:r>
              <a:rPr lang="ar-IQ" dirty="0" smtClean="0"/>
              <a:t> </a:t>
            </a:r>
            <a:r>
              <a:rPr lang="ar-IQ" dirty="0"/>
              <a:t>حتى يتم امتصاص </a:t>
            </a:r>
            <a:r>
              <a:rPr lang="ar-IQ" dirty="0" smtClean="0"/>
              <a:t>جزء  </a:t>
            </a:r>
            <a:r>
              <a:rPr lang="ar-IQ" dirty="0"/>
              <a:t>من </a:t>
            </a:r>
            <a:r>
              <a:rPr lang="ar-IQ" dirty="0" smtClean="0"/>
              <a:t>القوة الشرائية </a:t>
            </a:r>
            <a:r>
              <a:rPr lang="ar-IQ" dirty="0" err="1"/>
              <a:t>فى</a:t>
            </a:r>
            <a:r>
              <a:rPr lang="ar-IQ" dirty="0"/>
              <a:t> المجتمع للحد من </a:t>
            </a:r>
            <a:r>
              <a:rPr lang="ar-IQ" dirty="0" smtClean="0"/>
              <a:t>التضخم </a:t>
            </a:r>
            <a:r>
              <a:rPr lang="ar-IQ" dirty="0"/>
              <a:t>إلا أنه يجب اختيار </a:t>
            </a:r>
            <a:r>
              <a:rPr lang="ar-IQ" dirty="0" smtClean="0"/>
              <a:t>التوقيت  </a:t>
            </a:r>
            <a:r>
              <a:rPr lang="ar-IQ" dirty="0"/>
              <a:t>المناسب من </a:t>
            </a:r>
            <a:r>
              <a:rPr lang="ar-IQ" dirty="0" err="1" smtClean="0"/>
              <a:t>الضرابب</a:t>
            </a:r>
            <a:r>
              <a:rPr lang="ar-IQ" dirty="0" smtClean="0"/>
              <a:t> المستخدمة </a:t>
            </a:r>
            <a:r>
              <a:rPr lang="ar-IQ" dirty="0"/>
              <a:t>فنجد </a:t>
            </a:r>
            <a:r>
              <a:rPr lang="ar-IQ" dirty="0" smtClean="0"/>
              <a:t>ان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المباشرة  </a:t>
            </a:r>
            <a:r>
              <a:rPr lang="ar-IQ" dirty="0" smtClean="0"/>
              <a:t>تؤدي الى خفض الدخول والاستهلاك واضعاف حوافز </a:t>
            </a:r>
            <a:r>
              <a:rPr lang="ar-IQ" dirty="0"/>
              <a:t>الاستثمار.</a:t>
            </a:r>
          </a:p>
          <a:p>
            <a:pPr marL="0" indent="0">
              <a:buNone/>
            </a:pP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الغير مباشرة  </a:t>
            </a:r>
            <a:r>
              <a:rPr lang="ar-IQ" dirty="0" smtClean="0"/>
              <a:t>تؤدى </a:t>
            </a:r>
            <a:r>
              <a:rPr lang="ar-IQ" dirty="0"/>
              <a:t>إلى  </a:t>
            </a:r>
            <a:r>
              <a:rPr lang="ar-IQ" dirty="0" smtClean="0"/>
              <a:t>ضغط الاستهلاك  </a:t>
            </a:r>
            <a:r>
              <a:rPr lang="ar-IQ" dirty="0"/>
              <a:t>والحد من </a:t>
            </a:r>
            <a:r>
              <a:rPr lang="ar-IQ" dirty="0" smtClean="0"/>
              <a:t>التضخم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إلا انه </a:t>
            </a:r>
            <a:r>
              <a:rPr lang="ar-IQ" dirty="0" smtClean="0"/>
              <a:t>هناك </a:t>
            </a:r>
            <a:r>
              <a:rPr lang="ar-IQ" dirty="0"/>
              <a:t>أثر معاك  نتيجة رفع الأسعار ومن ثم خفض الإنتاج وهو الأمر يؤدى إلى مزيد من</a:t>
            </a:r>
          </a:p>
          <a:p>
            <a:pPr marL="0" indent="0">
              <a:buNone/>
            </a:pPr>
            <a:r>
              <a:rPr lang="ar-IQ" dirty="0" smtClean="0"/>
              <a:t>التضخم </a:t>
            </a:r>
            <a:r>
              <a:rPr lang="ar-IQ" dirty="0"/>
              <a:t>وخفض </a:t>
            </a:r>
            <a:r>
              <a:rPr lang="ar-IQ" dirty="0" smtClean="0"/>
              <a:t>القوة الشرائية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9870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>
                <a:solidFill>
                  <a:srgbClr val="00B0F0"/>
                </a:solidFill>
              </a:rPr>
              <a:t>4أثر الضريبة على إعادة توزيع الدخل القومي:</a:t>
            </a:r>
            <a:br>
              <a:rPr lang="ar-IQ" dirty="0">
                <a:solidFill>
                  <a:srgbClr val="00B0F0"/>
                </a:solidFill>
              </a:rPr>
            </a:br>
            <a:endParaRPr lang="ar-IQ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 smtClean="0"/>
              <a:t>تتدخل </a:t>
            </a:r>
            <a:r>
              <a:rPr lang="ar-IQ" dirty="0"/>
              <a:t>الدولة </a:t>
            </a:r>
            <a:r>
              <a:rPr lang="ar-IQ" dirty="0" err="1"/>
              <a:t>فى</a:t>
            </a:r>
            <a:r>
              <a:rPr lang="ar-IQ" dirty="0"/>
              <a:t> التأثير على توزيع الدخل </a:t>
            </a:r>
            <a:r>
              <a:rPr lang="ar-IQ" dirty="0" err="1" smtClean="0"/>
              <a:t>القومى</a:t>
            </a:r>
            <a:r>
              <a:rPr lang="ar-IQ" dirty="0" smtClean="0"/>
              <a:t> </a:t>
            </a:r>
            <a:r>
              <a:rPr lang="ar-IQ" dirty="0"/>
              <a:t>على مرحلتين</a:t>
            </a:r>
          </a:p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</a:rPr>
              <a:t>المرحلة الاولى </a:t>
            </a:r>
            <a:r>
              <a:rPr lang="ar-IQ" dirty="0"/>
              <a:t>وهى مرحلة توزيع الدخل الاولى بين </a:t>
            </a:r>
            <a:r>
              <a:rPr lang="ar-IQ" dirty="0" smtClean="0"/>
              <a:t>الفئات </a:t>
            </a:r>
            <a:r>
              <a:rPr lang="ar-IQ" dirty="0"/>
              <a:t>صاحبة عناصر الإنتاج وهنا نجد </a:t>
            </a:r>
            <a:r>
              <a:rPr lang="ar-IQ" dirty="0" smtClean="0"/>
              <a:t>ان الدولة </a:t>
            </a:r>
            <a:r>
              <a:rPr lang="ar-IQ" dirty="0"/>
              <a:t>تتدخل من </a:t>
            </a:r>
            <a:r>
              <a:rPr lang="ar-IQ" dirty="0" smtClean="0"/>
              <a:t>خلال القرارات </a:t>
            </a:r>
            <a:r>
              <a:rPr lang="ar-IQ" dirty="0"/>
              <a:t>المالية والادوات الادارية المباشرة ولا تستخدم </a:t>
            </a:r>
            <a:r>
              <a:rPr lang="ar-IQ" dirty="0" smtClean="0"/>
              <a:t>الضرائب </a:t>
            </a:r>
            <a:r>
              <a:rPr lang="ar-IQ" dirty="0" err="1"/>
              <a:t>فى</a:t>
            </a:r>
            <a:r>
              <a:rPr lang="ar-IQ" dirty="0"/>
              <a:t> </a:t>
            </a:r>
            <a:r>
              <a:rPr lang="ar-IQ" dirty="0" smtClean="0"/>
              <a:t>هذا التوزيع </a:t>
            </a:r>
            <a:r>
              <a:rPr lang="ar-IQ" dirty="0"/>
              <a:t>.</a:t>
            </a:r>
          </a:p>
          <a:p>
            <a:pPr marL="0" indent="0">
              <a:buNone/>
            </a:pPr>
            <a:r>
              <a:rPr lang="ar-IQ" dirty="0">
                <a:solidFill>
                  <a:srgbClr val="FF0000"/>
                </a:solidFill>
              </a:rPr>
              <a:t>المرحلة الثانية </a:t>
            </a:r>
            <a:r>
              <a:rPr lang="ar-IQ" dirty="0"/>
              <a:t>وهى إعادة التوزيع الأولى للدخل </a:t>
            </a:r>
            <a:r>
              <a:rPr lang="ar-IQ" dirty="0" err="1"/>
              <a:t>فى</a:t>
            </a:r>
            <a:r>
              <a:rPr lang="ar-IQ" dirty="0"/>
              <a:t> حالة شعورها بعدم العدالة </a:t>
            </a:r>
            <a:r>
              <a:rPr lang="ar-IQ" dirty="0" err="1"/>
              <a:t>فى</a:t>
            </a:r>
            <a:r>
              <a:rPr lang="ar-IQ" dirty="0"/>
              <a:t> التوزيع </a:t>
            </a:r>
            <a:r>
              <a:rPr lang="ar-IQ" dirty="0" smtClean="0"/>
              <a:t>الاول للدخل </a:t>
            </a:r>
            <a:r>
              <a:rPr lang="ar-IQ" dirty="0"/>
              <a:t>ويتم </a:t>
            </a:r>
            <a:r>
              <a:rPr lang="ar-IQ" dirty="0" smtClean="0"/>
              <a:t>ذلك </a:t>
            </a:r>
            <a:r>
              <a:rPr lang="ar-IQ" dirty="0"/>
              <a:t>عن طريق توزيع الإنتاج بين المستهلكين فتؤثر الدولة على الدخول </a:t>
            </a:r>
            <a:r>
              <a:rPr lang="ar-IQ" dirty="0" smtClean="0"/>
              <a:t>النقدية والحقيقية </a:t>
            </a:r>
            <a:r>
              <a:rPr lang="ar-IQ" dirty="0"/>
              <a:t>وعلى اثمان السلع والخدمات وتستخدم الدولة </a:t>
            </a:r>
            <a:r>
              <a:rPr lang="ar-IQ" dirty="0" smtClean="0"/>
              <a:t>الضرائب </a:t>
            </a:r>
            <a:r>
              <a:rPr lang="ar-IQ" dirty="0" err="1"/>
              <a:t>فى</a:t>
            </a:r>
            <a:r>
              <a:rPr lang="ar-IQ" dirty="0"/>
              <a:t> هذه المرحلة فنجد ان دور</a:t>
            </a:r>
          </a:p>
          <a:p>
            <a:pPr marL="0" indent="0">
              <a:buNone/>
            </a:pPr>
            <a:r>
              <a:rPr lang="ar-IQ" dirty="0" smtClean="0"/>
              <a:t>الضرائب </a:t>
            </a:r>
            <a:r>
              <a:rPr lang="ar-IQ" dirty="0" err="1"/>
              <a:t>فى</a:t>
            </a:r>
            <a:r>
              <a:rPr lang="ar-IQ" dirty="0"/>
              <a:t> إعادة توزيع الدخل يكون غير مباشر </a:t>
            </a:r>
            <a:r>
              <a:rPr lang="ar-IQ" dirty="0" smtClean="0"/>
              <a:t>ذلك </a:t>
            </a:r>
            <a:r>
              <a:rPr lang="ar-IQ" dirty="0"/>
              <a:t>بتخفيض دخول عوامل الإنتاج ورفع </a:t>
            </a:r>
            <a:r>
              <a:rPr lang="ar-IQ" dirty="0" smtClean="0"/>
              <a:t>الأثمان وهناك </a:t>
            </a:r>
            <a:r>
              <a:rPr lang="ar-IQ" dirty="0"/>
              <a:t>اتجاهات </a:t>
            </a:r>
            <a:r>
              <a:rPr lang="ar-IQ" dirty="0" smtClean="0"/>
              <a:t>ثلاثة رئيسية </a:t>
            </a:r>
            <a:r>
              <a:rPr lang="ar-IQ" dirty="0"/>
              <a:t>تمار  </a:t>
            </a:r>
            <a:r>
              <a:rPr lang="ar-IQ" dirty="0" smtClean="0"/>
              <a:t>الضرائب </a:t>
            </a:r>
            <a:r>
              <a:rPr lang="ar-IQ" dirty="0"/>
              <a:t>فيها أثارها التوزيعية على الدخل </a:t>
            </a:r>
            <a:r>
              <a:rPr lang="ar-IQ" dirty="0" smtClean="0"/>
              <a:t>القومي : </a:t>
            </a:r>
          </a:p>
          <a:p>
            <a:pPr marL="0" indent="0">
              <a:buNone/>
            </a:pPr>
            <a:r>
              <a:rPr lang="ar-IQ" dirty="0"/>
              <a:t>أولها توزيع الدخل على </a:t>
            </a:r>
            <a:r>
              <a:rPr lang="ar-IQ" dirty="0" smtClean="0"/>
              <a:t>الفئات </a:t>
            </a:r>
            <a:r>
              <a:rPr lang="ar-IQ" dirty="0"/>
              <a:t>أو </a:t>
            </a:r>
            <a:r>
              <a:rPr lang="ar-IQ" dirty="0" smtClean="0"/>
              <a:t>الطبقات </a:t>
            </a:r>
            <a:r>
              <a:rPr lang="ar-IQ" dirty="0"/>
              <a:t>الاجتماعية المختلفة .</a:t>
            </a:r>
          </a:p>
          <a:p>
            <a:pPr marL="0" indent="0">
              <a:buNone/>
            </a:pPr>
            <a:r>
              <a:rPr lang="ar-IQ" dirty="0"/>
              <a:t>ثانيها توزيعه كميا بين عوامل الإنتاج.</a:t>
            </a:r>
          </a:p>
          <a:p>
            <a:pPr marL="0" indent="0">
              <a:buNone/>
            </a:pPr>
            <a:r>
              <a:rPr lang="ar-IQ" dirty="0" err="1"/>
              <a:t>الثالثتوزيعه</a:t>
            </a:r>
            <a:r>
              <a:rPr lang="ar-IQ" dirty="0"/>
              <a:t> نوعيا على ألوان النشاط الاقتصادي أو إقليميا على مناطق الدولة المختلفة</a:t>
            </a:r>
          </a:p>
        </p:txBody>
      </p:sp>
    </p:spTree>
    <p:extLst>
      <p:ext uri="{BB962C8B-B14F-4D97-AF65-F5344CB8AC3E}">
        <p14:creationId xmlns:p14="http://schemas.microsoft.com/office/powerpoint/2010/main" val="43668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sz="3600" dirty="0">
                <a:solidFill>
                  <a:srgbClr val="FF0000"/>
                </a:solidFill>
              </a:rPr>
              <a:t>دور كل من الضرائب المختلفة </a:t>
            </a:r>
            <a:r>
              <a:rPr lang="ar-IQ" sz="3600" dirty="0" err="1">
                <a:solidFill>
                  <a:srgbClr val="FF0000"/>
                </a:solidFill>
              </a:rPr>
              <a:t>فى</a:t>
            </a:r>
            <a:r>
              <a:rPr lang="ar-IQ" sz="3600" dirty="0">
                <a:solidFill>
                  <a:srgbClr val="FF0000"/>
                </a:solidFill>
              </a:rPr>
              <a:t> اعادة توزيع الدخل </a:t>
            </a:r>
            <a:r>
              <a:rPr lang="ar-IQ" sz="3600" dirty="0" err="1">
                <a:solidFill>
                  <a:srgbClr val="FF0000"/>
                </a:solidFill>
              </a:rPr>
              <a:t>القومى</a:t>
            </a:r>
            <a:r>
              <a:rPr lang="ar-IQ" sz="3600" dirty="0">
                <a:solidFill>
                  <a:srgbClr val="FF0000"/>
                </a:solidFill>
              </a:rPr>
              <a:t>:</a:t>
            </a:r>
            <a:br>
              <a:rPr lang="ar-IQ" sz="3600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-</a:t>
            </a:r>
            <a:r>
              <a:rPr lang="ar-IQ" dirty="0"/>
              <a:t>1اعادة توزيع الدخل عن طريق الضرائب المباشرة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الضرائب </a:t>
            </a:r>
            <a:r>
              <a:rPr lang="ar-IQ" dirty="0"/>
              <a:t>على الدخل إذا كانت </a:t>
            </a:r>
            <a:r>
              <a:rPr lang="ar-IQ" dirty="0" smtClean="0"/>
              <a:t>مقرور </a:t>
            </a:r>
            <a:r>
              <a:rPr lang="ar-IQ" dirty="0"/>
              <a:t>ة بسعر نسبى على ذوى الدخول المرتفعة </a:t>
            </a:r>
            <a:r>
              <a:rPr lang="ar-IQ" dirty="0" smtClean="0"/>
              <a:t>تزيد من اختلال </a:t>
            </a:r>
            <a:r>
              <a:rPr lang="ar-IQ" dirty="0"/>
              <a:t>توزيع الدخل ، أما إذا كانت بسعر تصاعدي فغالبا ما يكون تأثيره </a:t>
            </a:r>
            <a:r>
              <a:rPr lang="ar-IQ" dirty="0" err="1" smtClean="0"/>
              <a:t>فى</a:t>
            </a:r>
            <a:r>
              <a:rPr lang="ar-IQ" dirty="0" smtClean="0"/>
              <a:t> إعادة </a:t>
            </a:r>
            <a:r>
              <a:rPr lang="ar-IQ" dirty="0"/>
              <a:t>توزيع الدخل </a:t>
            </a:r>
            <a:r>
              <a:rPr lang="ar-IQ" dirty="0" smtClean="0"/>
              <a:t>القومي </a:t>
            </a:r>
            <a:r>
              <a:rPr lang="ar-IQ" dirty="0"/>
              <a:t>لصالح أصحاب الدخول الصغيرة.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الضرائب </a:t>
            </a:r>
            <a:r>
              <a:rPr lang="ar-IQ" dirty="0"/>
              <a:t>على </a:t>
            </a:r>
            <a:r>
              <a:rPr lang="ar-IQ" dirty="0" smtClean="0"/>
              <a:t>رأس  </a:t>
            </a:r>
            <a:r>
              <a:rPr lang="ar-IQ" dirty="0"/>
              <a:t>المال تؤدى إلى توزيع الدخل </a:t>
            </a:r>
            <a:r>
              <a:rPr lang="ar-IQ" dirty="0" err="1"/>
              <a:t>فى</a:t>
            </a:r>
            <a:r>
              <a:rPr lang="ar-IQ" dirty="0"/>
              <a:t> غير صالح </a:t>
            </a:r>
            <a:r>
              <a:rPr lang="ar-IQ" dirty="0" smtClean="0"/>
              <a:t>الطبقات الغنية </a:t>
            </a:r>
            <a:r>
              <a:rPr lang="ar-IQ" dirty="0"/>
              <a:t> </a:t>
            </a:r>
            <a:r>
              <a:rPr lang="ar-IQ" dirty="0" smtClean="0"/>
              <a:t>مالكة رأس  </a:t>
            </a:r>
            <a:r>
              <a:rPr lang="ar-IQ" dirty="0"/>
              <a:t>المال</a:t>
            </a:r>
          </a:p>
        </p:txBody>
      </p:sp>
    </p:spTree>
    <p:extLst>
      <p:ext uri="{BB962C8B-B14F-4D97-AF65-F5344CB8AC3E}">
        <p14:creationId xmlns:p14="http://schemas.microsoft.com/office/powerpoint/2010/main" val="95958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z="4400" b="1" dirty="0">
                <a:solidFill>
                  <a:srgbClr val="000000"/>
                </a:solidFill>
                <a:latin typeface="Times New Roman"/>
              </a:rPr>
              <a:t>من حيث الموازنة العامة</a:t>
            </a:r>
            <a:br>
              <a:rPr lang="ar-IQ" sz="4400" b="1" dirty="0">
                <a:solidFill>
                  <a:srgbClr val="000000"/>
                </a:solidFill>
                <a:latin typeface="Times New Roman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 ومن جهة الموازنة بين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النففات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والايرادات تبدا الدولة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بتفرير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اوجة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الانفاق المختلفة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ثم يتبع ذللك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تدبير الايرادات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اللازمة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لتغطية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هذة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النففات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/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بينما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يبدأ الأفراد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بتفدير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ايراداتهم ثم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يقدرون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اوجه الانفاق على وجه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لايؤدى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لتجاوزها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للايرادات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بقدر الامكان </a:t>
            </a: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0032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sz="4000" dirty="0">
                <a:solidFill>
                  <a:srgbClr val="FF0000"/>
                </a:solidFill>
              </a:rPr>
              <a:t>اعادة توزيع الدخل عن طريق الضرائب الغير المباشرة:</a:t>
            </a:r>
            <a:br>
              <a:rPr lang="ar-IQ" sz="4000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غير المباشرة بوجه عام تؤدى إلى إعادة توزيع الدخل </a:t>
            </a:r>
            <a:r>
              <a:rPr lang="ar-IQ" dirty="0" err="1" smtClean="0"/>
              <a:t>الفومي</a:t>
            </a:r>
            <a:r>
              <a:rPr lang="ar-IQ" dirty="0" smtClean="0"/>
              <a:t> </a:t>
            </a:r>
            <a:r>
              <a:rPr lang="ar-IQ" dirty="0" err="1"/>
              <a:t>فى</a:t>
            </a:r>
            <a:r>
              <a:rPr lang="ar-IQ" dirty="0"/>
              <a:t> غير صالح </a:t>
            </a:r>
            <a:r>
              <a:rPr lang="ar-IQ" dirty="0" err="1"/>
              <a:t>الطبفات</a:t>
            </a:r>
            <a:r>
              <a:rPr lang="ar-IQ" dirty="0"/>
              <a:t> </a:t>
            </a:r>
            <a:r>
              <a:rPr lang="ar-IQ" dirty="0" smtClean="0"/>
              <a:t>ذات الدخول </a:t>
            </a:r>
            <a:r>
              <a:rPr lang="ar-IQ" dirty="0"/>
              <a:t>المحدودة إلا ان فاعلية تأثير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الغير مباشرة يرتبط بعاملين هما :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smtClean="0"/>
              <a:t>نوع  </a:t>
            </a:r>
            <a:r>
              <a:rPr lang="ar-IQ" dirty="0"/>
              <a:t>السلعة المفروض عليها </a:t>
            </a:r>
            <a:r>
              <a:rPr lang="ar-IQ" dirty="0" smtClean="0"/>
              <a:t>الضريبة</a:t>
            </a:r>
            <a:r>
              <a:rPr lang="ar-IQ" dirty="0"/>
              <a:t>.</a:t>
            </a:r>
          </a:p>
          <a:p>
            <a:pPr marL="0" indent="0">
              <a:buNone/>
            </a:pPr>
            <a:r>
              <a:rPr lang="ar-IQ" dirty="0"/>
              <a:t>السلع </a:t>
            </a:r>
            <a:r>
              <a:rPr lang="ar-IQ" dirty="0" err="1"/>
              <a:t>الكماليةالأثر</a:t>
            </a:r>
            <a:r>
              <a:rPr lang="ar-IQ" dirty="0"/>
              <a:t> </a:t>
            </a:r>
            <a:r>
              <a:rPr lang="ar-IQ" dirty="0" smtClean="0"/>
              <a:t>لتوزيعي للضريبة </a:t>
            </a:r>
            <a:r>
              <a:rPr lang="ar-IQ" dirty="0" err="1"/>
              <a:t>فى</a:t>
            </a:r>
            <a:r>
              <a:rPr lang="ar-IQ" dirty="0"/>
              <a:t> صالح </a:t>
            </a:r>
            <a:r>
              <a:rPr lang="ar-IQ" dirty="0" smtClean="0"/>
              <a:t>الطبقات </a:t>
            </a:r>
            <a:r>
              <a:rPr lang="ar-IQ" dirty="0"/>
              <a:t>محدودة الدخل لأن </a:t>
            </a:r>
            <a:r>
              <a:rPr lang="ar-IQ" dirty="0" smtClean="0"/>
              <a:t>الأغنياء هم المشتريين لتلك </a:t>
            </a:r>
            <a:r>
              <a:rPr lang="ar-IQ" dirty="0"/>
              <a:t>السلعة وهم </a:t>
            </a:r>
            <a:r>
              <a:rPr lang="ar-IQ" dirty="0" smtClean="0"/>
              <a:t>دافعي الضريبة </a:t>
            </a:r>
            <a:r>
              <a:rPr lang="ar-IQ" dirty="0"/>
              <a:t>الغير مباشرة .</a:t>
            </a:r>
          </a:p>
          <a:p>
            <a:pPr marL="0" indent="0">
              <a:buNone/>
            </a:pPr>
            <a:r>
              <a:rPr lang="ar-IQ" dirty="0"/>
              <a:t>السلع </a:t>
            </a:r>
            <a:r>
              <a:rPr lang="ar-IQ" dirty="0" smtClean="0"/>
              <a:t>الضرورية </a:t>
            </a:r>
            <a:r>
              <a:rPr lang="ar-IQ" dirty="0"/>
              <a:t>التوزيع </a:t>
            </a:r>
            <a:r>
              <a:rPr lang="ar-IQ" dirty="0" err="1"/>
              <a:t>فى</a:t>
            </a:r>
            <a:r>
              <a:rPr lang="ar-IQ" dirty="0"/>
              <a:t> غير صالح </a:t>
            </a:r>
            <a:r>
              <a:rPr lang="ar-IQ" dirty="0" smtClean="0"/>
              <a:t>الطبقة </a:t>
            </a:r>
            <a:r>
              <a:rPr lang="ar-IQ" dirty="0"/>
              <a:t>محدودة الدخل لأنه </a:t>
            </a:r>
            <a:r>
              <a:rPr lang="ar-IQ" dirty="0" smtClean="0"/>
              <a:t>يقوم بشرائها </a:t>
            </a:r>
            <a:r>
              <a:rPr lang="ar-IQ" dirty="0"/>
              <a:t>ومن </a:t>
            </a:r>
            <a:r>
              <a:rPr lang="ar-IQ" dirty="0" smtClean="0"/>
              <a:t>ثم يدفع الضريبة </a:t>
            </a:r>
            <a:r>
              <a:rPr lang="ar-IQ" dirty="0"/>
              <a:t>الغير مباشر</a:t>
            </a:r>
          </a:p>
        </p:txBody>
      </p:sp>
    </p:spTree>
    <p:extLst>
      <p:ext uri="{BB962C8B-B14F-4D97-AF65-F5344CB8AC3E}">
        <p14:creationId xmlns:p14="http://schemas.microsoft.com/office/powerpoint/2010/main" val="24357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ومن حيث أسلوب فرض </a:t>
            </a:r>
            <a:r>
              <a:rPr lang="ar-IQ" dirty="0" smtClean="0"/>
              <a:t>الضريبة</a:t>
            </a: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- </a:t>
            </a:r>
            <a:r>
              <a:rPr lang="ar-IQ" dirty="0" err="1" smtClean="0"/>
              <a:t>الضرابب</a:t>
            </a:r>
            <a:r>
              <a:rPr lang="ar-IQ" dirty="0" smtClean="0"/>
              <a:t> </a:t>
            </a:r>
            <a:r>
              <a:rPr lang="ar-IQ" dirty="0"/>
              <a:t>غير المباشرة ذات أثر أقوى على إعادة التوزيع لصالح </a:t>
            </a:r>
            <a:r>
              <a:rPr lang="ar-IQ" dirty="0" smtClean="0"/>
              <a:t>الطبقات </a:t>
            </a:r>
            <a:r>
              <a:rPr lang="ar-IQ" dirty="0"/>
              <a:t>محدودة </a:t>
            </a:r>
            <a:r>
              <a:rPr lang="ar-IQ" dirty="0" smtClean="0"/>
              <a:t>الدخل كلما </a:t>
            </a:r>
            <a:r>
              <a:rPr lang="ar-IQ" dirty="0"/>
              <a:t>كانت على </a:t>
            </a:r>
            <a:r>
              <a:rPr lang="ar-IQ" dirty="0" smtClean="0"/>
              <a:t>أساس  قيمة </a:t>
            </a:r>
            <a:r>
              <a:rPr lang="ar-IQ" dirty="0" err="1"/>
              <a:t>أى</a:t>
            </a:r>
            <a:r>
              <a:rPr lang="ar-IQ" dirty="0"/>
              <a:t> تحسب على قيمة </a:t>
            </a:r>
            <a:r>
              <a:rPr lang="ar-IQ" dirty="0" smtClean="0"/>
              <a:t>الشراء لأنه  </a:t>
            </a:r>
            <a:r>
              <a:rPr lang="ar-IQ" dirty="0"/>
              <a:t>قيمة </a:t>
            </a:r>
            <a:r>
              <a:rPr lang="ar-IQ" dirty="0" smtClean="0"/>
              <a:t>شراء  </a:t>
            </a:r>
            <a:r>
              <a:rPr lang="ar-IQ" dirty="0" err="1" smtClean="0"/>
              <a:t>الففراء</a:t>
            </a:r>
            <a:r>
              <a:rPr lang="ar-IQ" dirty="0" smtClean="0"/>
              <a:t>  </a:t>
            </a:r>
            <a:r>
              <a:rPr lang="ar-IQ" dirty="0"/>
              <a:t>تكون قليلة</a:t>
            </a:r>
          </a:p>
          <a:p>
            <a:pPr marL="0" indent="0">
              <a:buNone/>
            </a:pPr>
            <a:r>
              <a:rPr lang="ar-IQ" dirty="0" smtClean="0"/>
              <a:t>أما </a:t>
            </a:r>
            <a:r>
              <a:rPr lang="ar-IQ" dirty="0"/>
              <a:t>إذا </a:t>
            </a:r>
            <a:r>
              <a:rPr lang="ar-IQ" dirty="0" smtClean="0"/>
              <a:t>فرضت الضريبة </a:t>
            </a:r>
            <a:r>
              <a:rPr lang="ar-IQ" dirty="0"/>
              <a:t>غير المباشرة على </a:t>
            </a:r>
            <a:r>
              <a:rPr lang="ar-IQ" dirty="0" smtClean="0"/>
              <a:t>أساس  </a:t>
            </a:r>
            <a:r>
              <a:rPr lang="ar-IQ" dirty="0"/>
              <a:t>نوعى فأنها لا تساعد على </a:t>
            </a:r>
            <a:r>
              <a:rPr lang="ar-IQ" dirty="0" smtClean="0"/>
              <a:t>تقليل حدة التفاوت </a:t>
            </a:r>
            <a:r>
              <a:rPr lang="ar-IQ" dirty="0"/>
              <a:t>بين </a:t>
            </a:r>
            <a:r>
              <a:rPr lang="ar-IQ" dirty="0" smtClean="0"/>
              <a:t>الطبقات </a:t>
            </a:r>
            <a:r>
              <a:rPr lang="ar-IQ" dirty="0"/>
              <a:t>من حيث الدخل بالنظر لتسويتها </a:t>
            </a:r>
            <a:r>
              <a:rPr lang="ar-IQ" dirty="0" smtClean="0"/>
              <a:t>للعبء  الضريبي </a:t>
            </a:r>
            <a:r>
              <a:rPr lang="ar-IQ" dirty="0"/>
              <a:t>بين السلع </a:t>
            </a:r>
            <a:r>
              <a:rPr lang="ar-IQ" dirty="0" smtClean="0"/>
              <a:t>غالية الثمن </a:t>
            </a:r>
            <a:r>
              <a:rPr lang="ar-IQ" dirty="0"/>
              <a:t>من </a:t>
            </a:r>
            <a:r>
              <a:rPr lang="ar-IQ" dirty="0" smtClean="0"/>
              <a:t>استهلاك الطبقات القادرة </a:t>
            </a:r>
            <a:r>
              <a:rPr lang="ar-IQ" dirty="0"/>
              <a:t>والسلع الرخيصة الثمن الغالبة على </a:t>
            </a:r>
            <a:r>
              <a:rPr lang="ar-IQ" dirty="0" smtClean="0"/>
              <a:t>استهلاك الطبقات الفقيرة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8739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83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32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solidFill>
                  <a:srgbClr val="C00000"/>
                </a:solidFill>
                <a:latin typeface="Times New Roman"/>
              </a:rPr>
              <a:t>مفهوم </a:t>
            </a:r>
            <a:r>
              <a:rPr lang="ar-IQ" b="1" dirty="0">
                <a:solidFill>
                  <a:srgbClr val="C00000"/>
                </a:solidFill>
                <a:latin typeface="Times New Roman"/>
              </a:rPr>
              <a:t>النفقة العامة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sz="3600" b="1" dirty="0" smtClean="0">
                <a:solidFill>
                  <a:srgbClr val="000000"/>
                </a:solidFill>
                <a:latin typeface="Times New Roman"/>
              </a:rPr>
              <a:t> هي </a:t>
            </a:r>
            <a:r>
              <a:rPr lang="ar-IQ" sz="3600" b="1" dirty="0" smtClean="0">
                <a:solidFill>
                  <a:srgbClr val="000000"/>
                </a:solidFill>
                <a:latin typeface="Simplified Arabic"/>
              </a:rPr>
              <a:t>مبلغ </a:t>
            </a:r>
            <a:r>
              <a:rPr lang="ar-IQ" sz="3600" b="1" dirty="0">
                <a:solidFill>
                  <a:srgbClr val="000000"/>
                </a:solidFill>
                <a:latin typeface="Simplified Arabic"/>
              </a:rPr>
              <a:t>من النفود يدفعه شخص من أشخاص </a:t>
            </a:r>
            <a:r>
              <a:rPr lang="ar-IQ" sz="3600" b="1" dirty="0" smtClean="0">
                <a:solidFill>
                  <a:srgbClr val="000000"/>
                </a:solidFill>
                <a:latin typeface="Simplified Arabic"/>
              </a:rPr>
              <a:t>القانون </a:t>
            </a:r>
            <a:r>
              <a:rPr lang="ar-IQ" sz="3600" b="1" dirty="0">
                <a:solidFill>
                  <a:srgbClr val="000000"/>
                </a:solidFill>
                <a:latin typeface="Simplified Arabic"/>
              </a:rPr>
              <a:t>العام </a:t>
            </a:r>
            <a:r>
              <a:rPr lang="ar-IQ" sz="3600" b="1" dirty="0" err="1" smtClean="0">
                <a:solidFill>
                  <a:srgbClr val="000000"/>
                </a:solidFill>
                <a:latin typeface="Simplified Arabic"/>
              </a:rPr>
              <a:t>لاشباع</a:t>
            </a:r>
            <a:r>
              <a:rPr lang="ar-IQ" sz="3600" b="1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sz="3600" b="1" dirty="0">
                <a:solidFill>
                  <a:srgbClr val="000000"/>
                </a:solidFill>
                <a:latin typeface="Simplified Arabic"/>
              </a:rPr>
              <a:t>حاجة </a:t>
            </a:r>
            <a:r>
              <a:rPr lang="ar-IQ" sz="3600" b="1" dirty="0" smtClean="0">
                <a:solidFill>
                  <a:srgbClr val="000000"/>
                </a:solidFill>
                <a:latin typeface="Simplified Arabic"/>
              </a:rPr>
              <a:t>عامة . </a:t>
            </a:r>
            <a:r>
              <a:rPr lang="ar-IQ" sz="3600" b="1" dirty="0">
                <a:solidFill>
                  <a:srgbClr val="000000"/>
                </a:solidFill>
                <a:latin typeface="Simplified Arabic"/>
              </a:rPr>
              <a:t/>
            </a:r>
            <a:br>
              <a:rPr lang="ar-IQ" sz="3600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</a:t>
            </a:r>
            <a:r>
              <a:rPr lang="ar-IQ" b="1" dirty="0">
                <a:solidFill>
                  <a:srgbClr val="000000"/>
                </a:solidFill>
                <a:latin typeface="Times New Roman"/>
              </a:rPr>
              <a:t>1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النففة العامة مبلغ نفدى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انه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فى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حالة انفاق الدولة لمبلغ من النفود نستطيع ان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نقر بانها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نففة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عامة ، إلا انه ما تحصل عليه الدولة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بدون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مقابال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نتيجة اعمال السخرة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أو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التأمييم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أو الاستيلاء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على الممتلكات دون دفع تعويض كل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ذلك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لا يعد من قبيل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النففات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العامة</a:t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</a:t>
            </a:r>
            <a:r>
              <a:rPr lang="ar-IQ" b="1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النففة العامة يدفعها أحد اشخاص الفانون العام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انه لابد وان تكون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النففة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من قبل الدولة او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احد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هياتها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او احد الاشخاص العاملين بالدولة.</a:t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>
                <a:solidFill>
                  <a:srgbClr val="000000"/>
                </a:solidFill>
                <a:latin typeface="Simplified Arabic"/>
              </a:rPr>
              <a:t>-</a:t>
            </a:r>
            <a:r>
              <a:rPr lang="ar-IQ" b="1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النففة العامة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تستهدف اشباع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حاجة عامة واحداث المساوة والعدالة بين افراد المجتمع</a:t>
            </a:r>
            <a:r>
              <a:rPr lang="ar-IQ" dirty="0"/>
              <a:t> </a:t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6204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>
                <a:solidFill>
                  <a:srgbClr val="C00000"/>
                </a:solidFill>
              </a:rPr>
              <a:t>انواع النفقات العامة 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sz="4100" b="1" dirty="0">
                <a:solidFill>
                  <a:srgbClr val="00B050"/>
                </a:solidFill>
                <a:latin typeface="Times New Roman"/>
              </a:rPr>
              <a:t>أولاً من حيث الشكل واجراء الانفاق</a:t>
            </a:r>
            <a:r>
              <a:rPr lang="ar-IQ" sz="3600" b="1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ar-IQ" sz="3600" b="1" dirty="0">
                <a:solidFill>
                  <a:srgbClr val="000000"/>
                </a:solidFill>
                <a:latin typeface="Times New Roman"/>
              </a:rPr>
            </a:br>
            <a:r>
              <a:rPr lang="ar-IQ" sz="4000" b="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ar-IQ" sz="4000" b="1" dirty="0">
                <a:solidFill>
                  <a:srgbClr val="FF0000"/>
                </a:solidFill>
                <a:latin typeface="Times New Roman"/>
              </a:rPr>
              <a:t>1من حيث جهة الانفاق</a:t>
            </a:r>
            <a:r>
              <a:rPr lang="ar-IQ" sz="4000" b="1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ar-IQ" sz="4000" b="1" dirty="0">
                <a:solidFill>
                  <a:srgbClr val="000000"/>
                </a:solidFill>
                <a:latin typeface="Times New Roman"/>
              </a:rPr>
            </a:b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تنفسم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النففة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الى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نففات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قومية و مركزية )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ونففات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err="1" smtClean="0">
                <a:solidFill>
                  <a:srgbClr val="000000"/>
                </a:solidFill>
                <a:latin typeface="Simplified Arabic"/>
              </a:rPr>
              <a:t>الهيئت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المحلية و لامركزية )</a:t>
            </a:r>
            <a:br>
              <a:rPr lang="ar-IQ" b="1" dirty="0">
                <a:solidFill>
                  <a:srgbClr val="000000"/>
                </a:solidFill>
                <a:latin typeface="Simplified Arabic"/>
              </a:rPr>
            </a:br>
            <a:r>
              <a:rPr lang="ar-IQ" b="1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ar-IQ" b="1" dirty="0">
                <a:solidFill>
                  <a:srgbClr val="000000"/>
                </a:solidFill>
                <a:latin typeface="Times New Roman"/>
              </a:rPr>
            </a:br>
            <a:r>
              <a:rPr lang="ar-IQ" b="1" dirty="0">
                <a:solidFill>
                  <a:srgbClr val="000000"/>
                </a:solidFill>
                <a:latin typeface="Times New Roman"/>
              </a:rPr>
              <a:t>نطاق النفقات العامة وبنيانها</a:t>
            </a:r>
            <a:br>
              <a:rPr lang="ar-IQ" b="1" dirty="0">
                <a:solidFill>
                  <a:srgbClr val="000000"/>
                </a:solidFill>
                <a:latin typeface="Times New Roman"/>
              </a:rPr>
            </a:br>
            <a:r>
              <a:rPr lang="ar-IQ" sz="4400" dirty="0">
                <a:solidFill>
                  <a:srgbClr val="000000"/>
                </a:solidFill>
                <a:latin typeface="Times New Roman"/>
              </a:rPr>
              <a:t>انواع النفقات العامة</a:t>
            </a:r>
            <a:r>
              <a:rPr lang="ar-IQ" dirty="0"/>
              <a:t/>
            </a:r>
            <a:br>
              <a:rPr lang="ar-IQ" dirty="0"/>
            </a:b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هناك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دول تؤيد سياسة الادارة المركزية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وهناك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دول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تفضل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سياسة الادارة المحلية مثل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الولايات المتحدة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والمانيا الاتحادية ، إلا انه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كان ما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تفضله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الدولة من طريفة الادارة فان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هناك بعض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النففات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التى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يجب وان تكون مركزية مثل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نففات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الدفاع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الخارجى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او الامن </a:t>
            </a:r>
            <a:r>
              <a:rPr lang="ar-IQ" b="1" dirty="0" err="1">
                <a:solidFill>
                  <a:srgbClr val="000000"/>
                </a:solidFill>
                <a:latin typeface="Simplified Arabic"/>
              </a:rPr>
              <a:t>الداخلى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IQ" b="1" dirty="0" smtClean="0">
                <a:solidFill>
                  <a:srgbClr val="000000"/>
                </a:solidFill>
                <a:latin typeface="Simplified Arabic"/>
              </a:rPr>
              <a:t>او الابحاث </a:t>
            </a:r>
            <a:r>
              <a:rPr lang="ar-IQ" b="1" dirty="0">
                <a:solidFill>
                  <a:srgbClr val="000000"/>
                </a:solidFill>
                <a:latin typeface="Simplified Arabic"/>
              </a:rPr>
              <a:t>العلمية والمختبرات </a:t>
            </a: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095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2- من </a:t>
            </a:r>
            <a:r>
              <a:rPr lang="ar-IQ" dirty="0">
                <a:solidFill>
                  <a:srgbClr val="FF0000"/>
                </a:solidFill>
              </a:rPr>
              <a:t>حيث التكرار </a:t>
            </a:r>
            <a:r>
              <a:rPr lang="ar-IQ" dirty="0" err="1">
                <a:solidFill>
                  <a:srgbClr val="FF0000"/>
                </a:solidFill>
              </a:rPr>
              <a:t>الدورى</a:t>
            </a:r>
            <a:r>
              <a:rPr lang="ar-IQ" dirty="0">
                <a:solidFill>
                  <a:srgbClr val="FF0000"/>
                </a:solidFill>
              </a:rPr>
              <a:t/>
            </a:r>
            <a:br>
              <a:rPr lang="ar-IQ" dirty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- </a:t>
            </a:r>
            <a:r>
              <a:rPr lang="ar-IQ" dirty="0" err="1">
                <a:solidFill>
                  <a:srgbClr val="FF0000"/>
                </a:solidFill>
              </a:rPr>
              <a:t>نففات</a:t>
            </a:r>
            <a:r>
              <a:rPr lang="ar-IQ" dirty="0">
                <a:solidFill>
                  <a:srgbClr val="FF0000"/>
                </a:solidFill>
              </a:rPr>
              <a:t> عادية </a:t>
            </a:r>
            <a:r>
              <a:rPr lang="ar-IQ" dirty="0"/>
              <a:t>تتجدد كل فترة زمنية كسنة الميزانية مثل رواتب الموظفين وهى تمول</a:t>
            </a:r>
          </a:p>
          <a:p>
            <a:r>
              <a:rPr lang="ar-IQ" dirty="0"/>
              <a:t>من ايرادات عادية مثل ال </a:t>
            </a:r>
            <a:r>
              <a:rPr lang="ar-IQ" dirty="0" err="1"/>
              <a:t>رابب</a:t>
            </a:r>
            <a:r>
              <a:rPr lang="ar-IQ" dirty="0"/>
              <a:t> والرسوم .</a:t>
            </a:r>
          </a:p>
          <a:p>
            <a:r>
              <a:rPr lang="ar-IQ" dirty="0"/>
              <a:t>- </a:t>
            </a:r>
            <a:r>
              <a:rPr lang="ar-IQ" dirty="0" err="1">
                <a:solidFill>
                  <a:srgbClr val="FF0000"/>
                </a:solidFill>
              </a:rPr>
              <a:t>نففات</a:t>
            </a:r>
            <a:r>
              <a:rPr lang="ar-IQ" dirty="0">
                <a:solidFill>
                  <a:srgbClr val="FF0000"/>
                </a:solidFill>
              </a:rPr>
              <a:t> غير عادية </a:t>
            </a:r>
            <a:r>
              <a:rPr lang="ar-IQ" dirty="0"/>
              <a:t>وهى </a:t>
            </a:r>
            <a:r>
              <a:rPr lang="ar-IQ" dirty="0" err="1"/>
              <a:t>التى</a:t>
            </a:r>
            <a:r>
              <a:rPr lang="ar-IQ" dirty="0"/>
              <a:t> تلزم لمواجه </a:t>
            </a:r>
            <a:r>
              <a:rPr lang="ar-IQ" dirty="0" err="1"/>
              <a:t>ظروا</a:t>
            </a:r>
            <a:r>
              <a:rPr lang="ar-IQ" dirty="0"/>
              <a:t> </a:t>
            </a:r>
            <a:r>
              <a:rPr lang="ar-IQ" dirty="0" err="1"/>
              <a:t>طاربة</a:t>
            </a:r>
            <a:r>
              <a:rPr lang="ar-IQ" dirty="0"/>
              <a:t> ولا يلزم تكرارها مثل اعانات</a:t>
            </a:r>
          </a:p>
          <a:p>
            <a:r>
              <a:rPr lang="ar-IQ" dirty="0" err="1"/>
              <a:t>منكوبى</a:t>
            </a:r>
            <a:r>
              <a:rPr lang="ar-IQ" dirty="0"/>
              <a:t> الزلازل او الفي انات او تمويل حرب وهى تمول من ايرادات غير عادية مثل</a:t>
            </a:r>
          </a:p>
          <a:p>
            <a:r>
              <a:rPr lang="ar-IQ" dirty="0" smtClean="0"/>
              <a:t>القروض </a:t>
            </a:r>
            <a:r>
              <a:rPr lang="ar-IQ" dirty="0"/>
              <a:t>.</a:t>
            </a:r>
          </a:p>
          <a:p>
            <a:r>
              <a:rPr lang="ar-IQ" dirty="0">
                <a:solidFill>
                  <a:srgbClr val="FF0000"/>
                </a:solidFill>
                <a:cs typeface="PT Bold Heading" panose="02010400000000000000" pitchFamily="2" charset="-78"/>
              </a:rPr>
              <a:t> </a:t>
            </a:r>
            <a:r>
              <a:rPr lang="ar-IQ" dirty="0" smtClean="0">
                <a:solidFill>
                  <a:srgbClr val="FF0000"/>
                </a:solidFill>
                <a:cs typeface="PT Bold Heading" panose="02010400000000000000" pitchFamily="2" charset="-78"/>
              </a:rPr>
              <a:t>- 3من </a:t>
            </a:r>
            <a:r>
              <a:rPr lang="ar-IQ" dirty="0">
                <a:solidFill>
                  <a:srgbClr val="FF0000"/>
                </a:solidFill>
                <a:cs typeface="PT Bold Heading" panose="02010400000000000000" pitchFamily="2" charset="-78"/>
              </a:rPr>
              <a:t>حيث الشكل</a:t>
            </a:r>
          </a:p>
          <a:p>
            <a:r>
              <a:rPr lang="ar-IQ" dirty="0"/>
              <a:t>- الاجور والمرتبات </a:t>
            </a:r>
            <a:r>
              <a:rPr lang="ar-IQ" dirty="0" err="1"/>
              <a:t>لموظفى</a:t>
            </a:r>
            <a:r>
              <a:rPr lang="ar-IQ" dirty="0"/>
              <a:t> الدولة ويشمل البدلات والحوافز والمعاشات لمن انتهت خدمتهم.</a:t>
            </a:r>
          </a:p>
          <a:p>
            <a:r>
              <a:rPr lang="ar-IQ" dirty="0"/>
              <a:t>- اثمان </a:t>
            </a:r>
            <a:r>
              <a:rPr lang="ar-IQ" dirty="0" smtClean="0"/>
              <a:t>الاشياء  </a:t>
            </a:r>
            <a:r>
              <a:rPr lang="ar-IQ" dirty="0" err="1"/>
              <a:t>التى</a:t>
            </a:r>
            <a:r>
              <a:rPr lang="ar-IQ" dirty="0"/>
              <a:t> تشتريها الدولة </a:t>
            </a:r>
            <a:r>
              <a:rPr lang="ar-IQ" dirty="0" err="1"/>
              <a:t>كالآثاث</a:t>
            </a:r>
            <a:r>
              <a:rPr lang="ar-IQ" dirty="0"/>
              <a:t> والادوات المكتبية .</a:t>
            </a:r>
          </a:p>
          <a:p>
            <a:r>
              <a:rPr lang="ar-IQ" dirty="0"/>
              <a:t>- الاعانات </a:t>
            </a:r>
            <a:r>
              <a:rPr lang="ar-IQ" dirty="0" err="1"/>
              <a:t>التى</a:t>
            </a:r>
            <a:r>
              <a:rPr lang="ar-IQ" dirty="0"/>
              <a:t> تمنح لدعم الصناعات الوطنية او دعم الافراد كإعانات </a:t>
            </a:r>
            <a:r>
              <a:rPr lang="ar-IQ" dirty="0" smtClean="0"/>
              <a:t>الغلاء والشيخوخة</a:t>
            </a:r>
            <a:r>
              <a:rPr lang="ar-IQ" dirty="0"/>
              <a:t>.</a:t>
            </a:r>
          </a:p>
          <a:p>
            <a:r>
              <a:rPr lang="ar-IQ" dirty="0"/>
              <a:t>- خدمة الدين العام </a:t>
            </a:r>
            <a:r>
              <a:rPr lang="ar-IQ" dirty="0" err="1"/>
              <a:t>اى</a:t>
            </a:r>
            <a:r>
              <a:rPr lang="ar-IQ" dirty="0"/>
              <a:t> سداد الديون </a:t>
            </a:r>
            <a:r>
              <a:rPr lang="ar-IQ" dirty="0" err="1"/>
              <a:t>سوا</a:t>
            </a:r>
            <a:r>
              <a:rPr lang="ar-IQ" dirty="0"/>
              <a:t> </a:t>
            </a:r>
            <a:r>
              <a:rPr lang="ar-IQ" dirty="0" smtClean="0"/>
              <a:t>ء </a:t>
            </a:r>
            <a:r>
              <a:rPr lang="ar-IQ" dirty="0"/>
              <a:t>كانت ديون خارجية او ديون داخلية </a:t>
            </a:r>
          </a:p>
        </p:txBody>
      </p:sp>
    </p:spTree>
    <p:extLst>
      <p:ext uri="{BB962C8B-B14F-4D97-AF65-F5344CB8AC3E}">
        <p14:creationId xmlns:p14="http://schemas.microsoft.com/office/powerpoint/2010/main" val="24832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>ثالثا: تقسيمات </a:t>
            </a:r>
            <a:r>
              <a:rPr lang="ar-IQ" dirty="0"/>
              <a:t>النفقات من حيث الغرض أو الأثر المترتب للنفقة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>
                <a:solidFill>
                  <a:srgbClr val="FF0000"/>
                </a:solidFill>
              </a:rPr>
              <a:t>1- من </a:t>
            </a:r>
            <a:r>
              <a:rPr lang="ar-IQ" dirty="0">
                <a:solidFill>
                  <a:srgbClr val="FF0000"/>
                </a:solidFill>
              </a:rPr>
              <a:t>حيث الاغراض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err="1"/>
              <a:t>نففات</a:t>
            </a:r>
            <a:r>
              <a:rPr lang="ar-IQ" dirty="0"/>
              <a:t> عمومية وهى تغطى ما يلزم الادارات الحكومية كالوزارات والاجهزة </a:t>
            </a:r>
            <a:r>
              <a:rPr lang="ar-IQ" dirty="0" smtClean="0"/>
              <a:t>المركزية للتنظيم </a:t>
            </a:r>
            <a:r>
              <a:rPr lang="ar-IQ" dirty="0"/>
              <a:t>والمحاسبات </a:t>
            </a:r>
            <a:r>
              <a:rPr lang="ar-IQ" dirty="0" smtClean="0"/>
              <a:t>ونفقات </a:t>
            </a:r>
            <a:r>
              <a:rPr lang="ar-IQ" dirty="0"/>
              <a:t>الدين العام .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err="1"/>
              <a:t>نففات</a:t>
            </a:r>
            <a:r>
              <a:rPr lang="ar-IQ" dirty="0"/>
              <a:t> </a:t>
            </a:r>
            <a:r>
              <a:rPr lang="ar-IQ" dirty="0" smtClean="0"/>
              <a:t>الرخاء  </a:t>
            </a:r>
            <a:r>
              <a:rPr lang="ar-IQ" dirty="0"/>
              <a:t>العام وهى </a:t>
            </a:r>
            <a:r>
              <a:rPr lang="ar-IQ" dirty="0" err="1"/>
              <a:t>التى</a:t>
            </a:r>
            <a:r>
              <a:rPr lang="ar-IQ" dirty="0"/>
              <a:t> توجه الى اغراض </a:t>
            </a:r>
            <a:r>
              <a:rPr lang="ar-IQ" dirty="0" smtClean="0"/>
              <a:t>رفع مستوى </a:t>
            </a:r>
            <a:r>
              <a:rPr lang="ar-IQ" dirty="0"/>
              <a:t>معيشة الافراد </a:t>
            </a:r>
            <a:r>
              <a:rPr lang="ar-IQ" dirty="0" smtClean="0"/>
              <a:t>الصحية والتعليمية كنفقات إنشاء  المدارس  </a:t>
            </a:r>
            <a:r>
              <a:rPr lang="ar-IQ" dirty="0"/>
              <a:t>والمعاهد والمستشفيات .</a:t>
            </a:r>
          </a:p>
          <a:p>
            <a:pPr marL="0" indent="0">
              <a:buNone/>
            </a:pPr>
            <a:r>
              <a:rPr lang="ar-IQ" dirty="0"/>
              <a:t>- </a:t>
            </a:r>
            <a:r>
              <a:rPr lang="ar-IQ" dirty="0" err="1"/>
              <a:t>نففات</a:t>
            </a:r>
            <a:r>
              <a:rPr lang="ar-IQ" dirty="0"/>
              <a:t> الأمن العام وهى </a:t>
            </a:r>
            <a:r>
              <a:rPr lang="ar-IQ" dirty="0" err="1"/>
              <a:t>التى</a:t>
            </a:r>
            <a:r>
              <a:rPr lang="ar-IQ" dirty="0"/>
              <a:t> تكفل حماية الدولة </a:t>
            </a:r>
            <a:r>
              <a:rPr lang="ar-IQ" dirty="0" smtClean="0"/>
              <a:t>خارجيا وداخليا </a:t>
            </a:r>
            <a:r>
              <a:rPr lang="ar-IQ" dirty="0"/>
              <a:t>وكفالة العدالة</a:t>
            </a:r>
          </a:p>
        </p:txBody>
      </p:sp>
    </p:spTree>
    <p:extLst>
      <p:ext uri="{BB962C8B-B14F-4D97-AF65-F5344CB8AC3E}">
        <p14:creationId xmlns:p14="http://schemas.microsoft.com/office/powerpoint/2010/main" val="119968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4964</Words>
  <Application>Microsoft Office PowerPoint</Application>
  <PresentationFormat>On-screen Show (4:3)</PresentationFormat>
  <Paragraphs>354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سمة Office</vt:lpstr>
      <vt:lpstr>المالية العامة </vt:lpstr>
      <vt:lpstr>المالية العامة والنظرية الاقتصادية</vt:lpstr>
      <vt:lpstr>تعريف المالية العامة </vt:lpstr>
      <vt:lpstr>  التمييز بين المالية العامة والمالية الخاصة  </vt:lpstr>
      <vt:lpstr>PowerPoint Presentation</vt:lpstr>
      <vt:lpstr>مفهوم النفقة العامة</vt:lpstr>
      <vt:lpstr>انواع النفقات العامة </vt:lpstr>
      <vt:lpstr>2- من حيث التكرار الدورى </vt:lpstr>
      <vt:lpstr>ثالثا: تقسيمات النفقات من حيث الغرض أو الأثر المترتب للنفقة </vt:lpstr>
      <vt:lpstr>من حيث الآثار الاقتصادية </vt:lpstr>
      <vt:lpstr>محددات الانفاق العام</vt:lpstr>
      <vt:lpstr>قدرة الدولة على تحقيق الايرادات العامة</vt:lpstr>
      <vt:lpstr>3- مستوى النشاط الاقتصادى</vt:lpstr>
      <vt:lpstr>  أسباب نمو النفقات العامة  أولاً : الاسباب الحقيقية لزيادة الانفاق العام   </vt:lpstr>
      <vt:lpstr>PowerPoint Presentation</vt:lpstr>
      <vt:lpstr>ثانيا : الاسباب الظاهرية لزيادة النفقات العامة </vt:lpstr>
      <vt:lpstr>الآثار المباشرة للانفاق العام أولاً : الآثار المباشرة على الإنتاج القومي</vt:lpstr>
      <vt:lpstr>2- الاعانات الاقتصادية </vt:lpstr>
      <vt:lpstr>3- النفقات العسكرية </vt:lpstr>
      <vt:lpstr>ثانياً : الآثار المباشرة على الاستهلاك القومي </vt:lpstr>
      <vt:lpstr>ثالثأ : اثر النفقات العامة على توزيع الدخل القومى </vt:lpstr>
      <vt:lpstr>المرحلة الثانية : دور الدولة في اعادة توزيع الدخل القومي </vt:lpstr>
      <vt:lpstr>الجزء الثاني : الايرادات العامة </vt:lpstr>
      <vt:lpstr>أولاً ً : الرســــوم </vt:lpstr>
      <vt:lpstr>ثانياً : ايرادات الدولة من ممتلكاتها ( الدومين) </vt:lpstr>
      <vt:lpstr> انواع الدومين الخاص</vt:lpstr>
      <vt:lpstr>أولاً : تعريف الضريبة واركانها </vt:lpstr>
      <vt:lpstr>PowerPoint Presentation</vt:lpstr>
      <vt:lpstr>ثانياً : قواعد الضريبة</vt:lpstr>
      <vt:lpstr>PowerPoint Presentation</vt:lpstr>
      <vt:lpstr> ثالثا : أنواع الضرائب </vt:lpstr>
      <vt:lpstr>PowerPoint Presentation</vt:lpstr>
      <vt:lpstr>PowerPoint Presentation</vt:lpstr>
      <vt:lpstr>انواع الضرائب على الدخل </vt:lpstr>
      <vt:lpstr>PowerPoint Presentation</vt:lpstr>
      <vt:lpstr>3- الضرائب على الانفاق </vt:lpstr>
      <vt:lpstr>4- الضرائب الجمركية </vt:lpstr>
      <vt:lpstr>بعض الانظمة الملحقة بالضرائب الجمركية </vt:lpstr>
      <vt:lpstr> رابعاً : تقسيمات رئيسية لأنواع الضرائب </vt:lpstr>
      <vt:lpstr>PowerPoint Presentation</vt:lpstr>
      <vt:lpstr>PowerPoint Presentation</vt:lpstr>
      <vt:lpstr>مزايا وعيوب الضرائب المباشرة </vt:lpstr>
      <vt:lpstr>مزايا وعيوب الضرائب غير المباشرة </vt:lpstr>
      <vt:lpstr>2- الضرائب الوحيدة والضرائب المتعددة </vt:lpstr>
      <vt:lpstr>الآثار الاقتصادية للضرائب</vt:lpstr>
      <vt:lpstr>أثر الضريبة على الادخار والاستثمار: </vt:lpstr>
      <vt:lpstr>أثر الضريبة على مستوى التشغيل فى النشاط الاقتصادي: </vt:lpstr>
      <vt:lpstr>4أثر الضريبة على إعادة توزيع الدخل القومي: </vt:lpstr>
      <vt:lpstr>دور كل من الضرائب المختلفة فى اعادة توزيع الدخل القومى: </vt:lpstr>
      <vt:lpstr>اعادة توزيع الدخل عن طريق الضرائب الغير المباشرة: </vt:lpstr>
      <vt:lpstr>ومن حيث أسلوب فرض الضريبة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المالية العامة </dc:title>
  <dc:creator>SONY</dc:creator>
  <cp:lastModifiedBy>SONY</cp:lastModifiedBy>
  <cp:revision>58</cp:revision>
  <dcterms:created xsi:type="dcterms:W3CDTF">2022-07-18T21:46:19Z</dcterms:created>
  <dcterms:modified xsi:type="dcterms:W3CDTF">2022-07-19T02:50:32Z</dcterms:modified>
</cp:coreProperties>
</file>