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IQ"/>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C51B8014-5D64-47BE-AB75-6FA1D27DF36C}" type="datetimeFigureOut">
              <a:rPr lang="ar-IQ" smtClean="0"/>
              <a:t>27/11/1443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29209195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51B8014-5D64-47BE-AB75-6FA1D27DF36C}" type="datetimeFigureOut">
              <a:rPr lang="ar-IQ" smtClean="0"/>
              <a:t>27/11/1443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4190918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51B8014-5D64-47BE-AB75-6FA1D27DF36C}" type="datetimeFigureOut">
              <a:rPr lang="ar-IQ" smtClean="0"/>
              <a:t>27/11/1443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1861999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51B8014-5D64-47BE-AB75-6FA1D27DF36C}" type="datetimeFigureOut">
              <a:rPr lang="ar-IQ" smtClean="0"/>
              <a:t>27/11/1443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16017931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IQ"/>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51B8014-5D64-47BE-AB75-6FA1D27DF36C}" type="datetimeFigureOut">
              <a:rPr lang="ar-IQ" smtClean="0"/>
              <a:t>27/11/1443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37302352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C51B8014-5D64-47BE-AB75-6FA1D27DF36C}" type="datetimeFigureOut">
              <a:rPr lang="ar-IQ" smtClean="0"/>
              <a:t>27/11/1443</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2486245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IQ"/>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C51B8014-5D64-47BE-AB75-6FA1D27DF36C}" type="datetimeFigureOut">
              <a:rPr lang="ar-IQ" smtClean="0"/>
              <a:t>27/11/1443</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20342999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C51B8014-5D64-47BE-AB75-6FA1D27DF36C}" type="datetimeFigureOut">
              <a:rPr lang="ar-IQ" smtClean="0"/>
              <a:t>27/11/1443</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4021061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1B8014-5D64-47BE-AB75-6FA1D27DF36C}" type="datetimeFigureOut">
              <a:rPr lang="ar-IQ" smtClean="0"/>
              <a:t>27/11/1443</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14673309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51B8014-5D64-47BE-AB75-6FA1D27DF36C}" type="datetimeFigureOut">
              <a:rPr lang="ar-IQ" smtClean="0"/>
              <a:t>27/11/1443</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39500315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51B8014-5D64-47BE-AB75-6FA1D27DF36C}" type="datetimeFigureOut">
              <a:rPr lang="ar-IQ" smtClean="0"/>
              <a:t>27/11/1443</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36882465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1B8014-5D64-47BE-AB75-6FA1D27DF36C}" type="datetimeFigureOut">
              <a:rPr lang="ar-IQ" smtClean="0"/>
              <a:t>27/11/1443</a:t>
            </a:fld>
            <a:endParaRPr lang="ar-IQ"/>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ECAFB8-0E7C-4A58-BD6D-8047CAE46919}" type="slidenum">
              <a:rPr lang="ar-IQ" smtClean="0"/>
              <a:t>‹#›</a:t>
            </a:fld>
            <a:endParaRPr lang="ar-IQ"/>
          </a:p>
        </p:txBody>
      </p:sp>
    </p:spTree>
    <p:extLst>
      <p:ext uri="{BB962C8B-B14F-4D97-AF65-F5344CB8AC3E}">
        <p14:creationId xmlns:p14="http://schemas.microsoft.com/office/powerpoint/2010/main" val="25039504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dirty="0" smtClean="0"/>
              <a:t>محاضرة دولي 20</a:t>
            </a:r>
            <a:endParaRPr lang="ar-IQ" dirty="0"/>
          </a:p>
        </p:txBody>
      </p:sp>
      <p:sp>
        <p:nvSpPr>
          <p:cNvPr id="3" name="Subtitle 2"/>
          <p:cNvSpPr>
            <a:spLocks noGrp="1"/>
          </p:cNvSpPr>
          <p:nvPr>
            <p:ph type="subTitle" idx="1"/>
          </p:nvPr>
        </p:nvSpPr>
        <p:spPr/>
        <p:txBody>
          <a:bodyPr>
            <a:normAutofit/>
          </a:bodyPr>
          <a:lstStyle/>
          <a:p>
            <a:r>
              <a:rPr lang="ar-IQ" sz="4000" dirty="0" smtClean="0"/>
              <a:t>د. عبير محمد جاسم</a:t>
            </a:r>
            <a:endParaRPr lang="ar-IQ" sz="4000" dirty="0"/>
          </a:p>
        </p:txBody>
      </p:sp>
    </p:spTree>
    <p:extLst>
      <p:ext uri="{BB962C8B-B14F-4D97-AF65-F5344CB8AC3E}">
        <p14:creationId xmlns:p14="http://schemas.microsoft.com/office/powerpoint/2010/main" val="2421472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4717" y="492541"/>
            <a:ext cx="11491414" cy="3108543"/>
          </a:xfrm>
          <a:prstGeom prst="rect">
            <a:avLst/>
          </a:prstGeom>
        </p:spPr>
        <p:txBody>
          <a:bodyPr wrap="square">
            <a:spAutoFit/>
          </a:bodyPr>
          <a:lstStyle/>
          <a:p>
            <a:pPr algn="r" rtl="1"/>
            <a:r>
              <a:rPr lang="ar-IQ" sz="2800" dirty="0"/>
              <a:t> لقد انعكست كفاءة البلد (</a:t>
            </a:r>
            <a:r>
              <a:rPr lang="en-US" sz="2800" dirty="0"/>
              <a:t>x</a:t>
            </a:r>
            <a:r>
              <a:rPr lang="ar-IQ" sz="2800" dirty="0"/>
              <a:t>) في انتاج سلعة القمح من خلال انخفاض الوقت الذي يُبذل في انتاجها بالمقارنة مع ما يبذله بقية العالم في انتاجها ، فوزنة القمح تُنتج في البلد (</a:t>
            </a:r>
            <a:r>
              <a:rPr lang="en-US" sz="2800" dirty="0"/>
              <a:t>x</a:t>
            </a:r>
            <a:r>
              <a:rPr lang="ar-IQ" sz="2800" dirty="0"/>
              <a:t>) بست دقائق ( كلفتها) في حين تنتج ( تكلف ) 7,5  دقيقة في بقية العالم . وبالمثل يمكن ملاحظة الفرق بين كلفة انتاج ياردة النسيج في بقية العالم ( 6) دقائق مع كلفة انتاجها في (</a:t>
            </a:r>
            <a:r>
              <a:rPr lang="en-US" sz="2800" dirty="0"/>
              <a:t>x</a:t>
            </a:r>
            <a:r>
              <a:rPr lang="ar-IQ" sz="2800" dirty="0"/>
              <a:t>) وهي (8,5) دقيقة . </a:t>
            </a:r>
            <a:endParaRPr lang="en-US" sz="2800" dirty="0"/>
          </a:p>
          <a:p>
            <a:pPr algn="r" rtl="1"/>
            <a:r>
              <a:rPr lang="ar-IQ" sz="2800" dirty="0"/>
              <a:t>     وهكذا صار بمقدورنا أن نعبر عن الفروق في الانتاجية (الميزات) بالكلف وبالعكس ، وهذا يفسر التعبير عن النظرية بالميزات أو الكلف المطلقة ، لأن كلا الأمرين يعبران عن حقيقة واحدة وهي الانتاجية . وعليه فإن التخصص في البلدين سيكون على اساس الكلفة الأقل ، أي الانتاجية الأعلى . </a:t>
            </a:r>
            <a:endParaRPr lang="en-US" sz="2800" dirty="0"/>
          </a:p>
        </p:txBody>
      </p:sp>
    </p:spTree>
    <p:extLst>
      <p:ext uri="{BB962C8B-B14F-4D97-AF65-F5344CB8AC3E}">
        <p14:creationId xmlns:p14="http://schemas.microsoft.com/office/powerpoint/2010/main" val="5602707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09934" y="245364"/>
            <a:ext cx="10317708" cy="4154984"/>
          </a:xfrm>
          <a:prstGeom prst="rect">
            <a:avLst/>
          </a:prstGeom>
        </p:spPr>
        <p:txBody>
          <a:bodyPr wrap="square">
            <a:spAutoFit/>
          </a:bodyPr>
          <a:lstStyle/>
          <a:p>
            <a:pPr algn="r" rtl="1"/>
            <a:r>
              <a:rPr lang="ar-KW" sz="2400" b="1" u="sng" dirty="0"/>
              <a:t>نقد النظرية ( المطلقة ) الكلاسيكية </a:t>
            </a:r>
            <a:endParaRPr lang="en-US" sz="2400" dirty="0"/>
          </a:p>
          <a:p>
            <a:pPr lvl="0" algn="r" rtl="1"/>
            <a:r>
              <a:rPr lang="ar-KW" sz="2400" dirty="0"/>
              <a:t>إن آدم سميث لم يعالج حالات الدول المتخلفة التي لا تساعد عوامل الإنتاج فيها على أن يكون لها ميزة مطلقة ، كما لم يفسر ريكاردو الأسباب التي تدعو لاختلاف النفقات النسبية بين الدول </a:t>
            </a:r>
            <a:endParaRPr lang="en-US" sz="2400" dirty="0" smtClean="0">
              <a:effectLst/>
            </a:endParaRPr>
          </a:p>
          <a:p>
            <a:pPr lvl="0" algn="r" rtl="1"/>
            <a:r>
              <a:rPr lang="ar-KW" sz="2400" dirty="0"/>
              <a:t>من سمات هذه النظرية أنها ذات طابع سكوني أو ستاتيكي وتفترض أن كل دولة تتمتع بكمية معينة من عناصر الإنتاج وأن تلك الكمية ثابتة لا تتغير ، وكذلك الإنتاجية ، لذلك عليها التخصص إلى الأبد ، فالدول الزراعية يجب أن تبقى زراعية وكذلك الصناعية . </a:t>
            </a:r>
            <a:endParaRPr lang="en-US" sz="2400" dirty="0" smtClean="0">
              <a:effectLst/>
            </a:endParaRPr>
          </a:p>
          <a:p>
            <a:pPr lvl="0" algn="r" rtl="1"/>
            <a:r>
              <a:rPr lang="ar-KW" sz="2400" dirty="0"/>
              <a:t>إن النظرية الكلاسيكية متحيزة لصالح الدول الرأسمالية المتقدمة صناعياً .</a:t>
            </a:r>
            <a:endParaRPr lang="en-US" sz="2400" dirty="0" smtClean="0">
              <a:effectLst/>
            </a:endParaRPr>
          </a:p>
          <a:p>
            <a:pPr lvl="0" algn="r" rtl="1"/>
            <a:r>
              <a:rPr lang="ar-KW" sz="2400" dirty="0"/>
              <a:t>إن التخصيص في تقسيم العمل الدولي مع حرية التبادل التجاري وفق هذه النظرية لا يخدم جميع الدول على حد سواء بل يخدم الدول المتطورة صناعياً في حين تبقى الدول المتخلفة دول نامية وإن التطور التكنولوجي والصناعي في الدول المتقدمة ينعكس على أسعار السلع فيخفض تكلفة إنتاجها وهذا غير متوفر في الدول النامية.</a:t>
            </a:r>
            <a:endParaRPr lang="en-US" sz="2400" dirty="0">
              <a:effectLst/>
            </a:endParaRPr>
          </a:p>
        </p:txBody>
      </p:sp>
    </p:spTree>
    <p:extLst>
      <p:ext uri="{BB962C8B-B14F-4D97-AF65-F5344CB8AC3E}">
        <p14:creationId xmlns:p14="http://schemas.microsoft.com/office/powerpoint/2010/main" val="11952790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TotalTime>
  <Words>289</Words>
  <Application>Microsoft Office PowerPoint</Application>
  <PresentationFormat>Widescreen</PresentationFormat>
  <Paragraphs>9</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Times New Roman</vt:lpstr>
      <vt:lpstr>Office Theme</vt:lpstr>
      <vt:lpstr>محاضرة دولي 20</vt:lpstr>
      <vt:lpstr>PowerPoint Presentation</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محاضرة دولي 1</dc:title>
  <dc:creator>د.مصطفى</dc:creator>
  <cp:lastModifiedBy>د.مصطفى</cp:lastModifiedBy>
  <cp:revision>38</cp:revision>
  <dcterms:created xsi:type="dcterms:W3CDTF">2022-06-26T19:58:55Z</dcterms:created>
  <dcterms:modified xsi:type="dcterms:W3CDTF">2022-06-26T20:20:55Z</dcterms:modified>
</cp:coreProperties>
</file>