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IQ"/>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C51B8014-5D64-47BE-AB75-6FA1D27DF36C}" type="datetimeFigureOut">
              <a:rPr lang="ar-IQ" smtClean="0"/>
              <a:t>27/11/1443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29209195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51B8014-5D64-47BE-AB75-6FA1D27DF36C}" type="datetimeFigureOut">
              <a:rPr lang="ar-IQ" smtClean="0"/>
              <a:t>27/11/1443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4190918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51B8014-5D64-47BE-AB75-6FA1D27DF36C}" type="datetimeFigureOut">
              <a:rPr lang="ar-IQ" smtClean="0"/>
              <a:t>27/11/1443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18619998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51B8014-5D64-47BE-AB75-6FA1D27DF36C}" type="datetimeFigureOut">
              <a:rPr lang="ar-IQ" smtClean="0"/>
              <a:t>27/11/1443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16017931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IQ"/>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51B8014-5D64-47BE-AB75-6FA1D27DF36C}" type="datetimeFigureOut">
              <a:rPr lang="ar-IQ" smtClean="0"/>
              <a:t>27/11/1443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37302352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C51B8014-5D64-47BE-AB75-6FA1D27DF36C}" type="datetimeFigureOut">
              <a:rPr lang="ar-IQ" smtClean="0"/>
              <a:t>27/11/1443</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2486245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IQ"/>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C51B8014-5D64-47BE-AB75-6FA1D27DF36C}" type="datetimeFigureOut">
              <a:rPr lang="ar-IQ" smtClean="0"/>
              <a:t>27/11/1443</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20342999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C51B8014-5D64-47BE-AB75-6FA1D27DF36C}" type="datetimeFigureOut">
              <a:rPr lang="ar-IQ" smtClean="0"/>
              <a:t>27/11/1443</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4021061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1B8014-5D64-47BE-AB75-6FA1D27DF36C}" type="datetimeFigureOut">
              <a:rPr lang="ar-IQ" smtClean="0"/>
              <a:t>27/11/1443</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14673309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51B8014-5D64-47BE-AB75-6FA1D27DF36C}" type="datetimeFigureOut">
              <a:rPr lang="ar-IQ" smtClean="0"/>
              <a:t>27/11/1443</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39500315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51B8014-5D64-47BE-AB75-6FA1D27DF36C}" type="datetimeFigureOut">
              <a:rPr lang="ar-IQ" smtClean="0"/>
              <a:t>27/11/1443</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36882465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1B8014-5D64-47BE-AB75-6FA1D27DF36C}" type="datetimeFigureOut">
              <a:rPr lang="ar-IQ" smtClean="0"/>
              <a:t>27/11/1443</a:t>
            </a:fld>
            <a:endParaRPr lang="ar-IQ"/>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ECAFB8-0E7C-4A58-BD6D-8047CAE46919}" type="slidenum">
              <a:rPr lang="ar-IQ" smtClean="0"/>
              <a:t>‹#›</a:t>
            </a:fld>
            <a:endParaRPr lang="ar-IQ"/>
          </a:p>
        </p:txBody>
      </p:sp>
    </p:spTree>
    <p:extLst>
      <p:ext uri="{BB962C8B-B14F-4D97-AF65-F5344CB8AC3E}">
        <p14:creationId xmlns:p14="http://schemas.microsoft.com/office/powerpoint/2010/main" val="25039504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dirty="0" smtClean="0"/>
              <a:t>محاضرة دولي 24</a:t>
            </a:r>
            <a:endParaRPr lang="ar-IQ" dirty="0"/>
          </a:p>
        </p:txBody>
      </p:sp>
      <p:sp>
        <p:nvSpPr>
          <p:cNvPr id="3" name="Subtitle 2"/>
          <p:cNvSpPr>
            <a:spLocks noGrp="1"/>
          </p:cNvSpPr>
          <p:nvPr>
            <p:ph type="subTitle" idx="1"/>
          </p:nvPr>
        </p:nvSpPr>
        <p:spPr/>
        <p:txBody>
          <a:bodyPr>
            <a:normAutofit/>
          </a:bodyPr>
          <a:lstStyle/>
          <a:p>
            <a:r>
              <a:rPr lang="ar-IQ" sz="4000" dirty="0" smtClean="0"/>
              <a:t>د. عبير محمد جاسم</a:t>
            </a:r>
            <a:endParaRPr lang="ar-IQ" sz="4000" dirty="0"/>
          </a:p>
        </p:txBody>
      </p:sp>
    </p:spTree>
    <p:extLst>
      <p:ext uri="{BB962C8B-B14F-4D97-AF65-F5344CB8AC3E}">
        <p14:creationId xmlns:p14="http://schemas.microsoft.com/office/powerpoint/2010/main" val="2421472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4717" y="492541"/>
            <a:ext cx="11491414" cy="3693319"/>
          </a:xfrm>
          <a:prstGeom prst="rect">
            <a:avLst/>
          </a:prstGeom>
        </p:spPr>
        <p:txBody>
          <a:bodyPr wrap="square">
            <a:spAutoFit/>
          </a:bodyPr>
          <a:lstStyle/>
          <a:p>
            <a:pPr algn="r" rtl="1"/>
            <a:r>
              <a:rPr lang="ar-SA" dirty="0"/>
              <a:t>٧-تعتمد نظرية ريكاردو على فروض ساكنة حيث تفترض النظرية ان اذواق المستهلكين متشابهة في الدول المختلفة وهذا غير صحيح لان الاذواق تخضع الى تاثير عدة عوامل مثل الدخول النقدية والنمو والتطور الاقتصادي والتكنولوجي ،وهذه العوامل تختلف من دولة الى أخرى مما يؤدي الى اختلاف الاذواق بين الدول وعدم تشابهها ،</a:t>
            </a:r>
            <a:endParaRPr lang="en-US" dirty="0"/>
          </a:p>
          <a:p>
            <a:pPr algn="r" rtl="1"/>
            <a:r>
              <a:rPr lang="ar-SA" dirty="0"/>
              <a:t>كما تهمل النظرية التغيير والتطوير والتحديث الذي يطرأ على التكنولوجيا باستمرار مما يؤدي الى زيادة كبيرة في الإنتاج .</a:t>
            </a:r>
            <a:endParaRPr lang="en-US" dirty="0"/>
          </a:p>
          <a:p>
            <a:pPr algn="r" rtl="1"/>
            <a:r>
              <a:rPr lang="ar-SA" dirty="0"/>
              <a:t> </a:t>
            </a:r>
            <a:endParaRPr lang="en-US" dirty="0"/>
          </a:p>
          <a:p>
            <a:pPr algn="r" rtl="1"/>
            <a:r>
              <a:rPr lang="ar-SA" dirty="0"/>
              <a:t>٨-ركزت النظرية على جانب العرض واهملت جانب الطلب في النشاط التجاري الدولي .</a:t>
            </a:r>
            <a:endParaRPr lang="en-US" dirty="0"/>
          </a:p>
          <a:p>
            <a:pPr algn="r" rtl="1"/>
            <a:r>
              <a:rPr lang="ar-SA" dirty="0"/>
              <a:t> </a:t>
            </a:r>
            <a:endParaRPr lang="en-US" dirty="0"/>
          </a:p>
          <a:p>
            <a:pPr algn="r" rtl="1"/>
            <a:r>
              <a:rPr lang="ar-SA" dirty="0"/>
              <a:t>٩-افترض ريكاردو في نظريته ان التبادل التجاري يتم على أساس المقايضة بالسلع ،بينما الاقتصاد الحديث يستخدم النقود كوسيط في المبادلات التجارية ،وان التبادل الدولي يعتمد على اختلاف الاثمان النقدية للسلع التي تباع في الدول المختلفة .</a:t>
            </a:r>
            <a:endParaRPr lang="en-US" dirty="0"/>
          </a:p>
          <a:p>
            <a:pPr algn="r" rtl="1"/>
            <a:r>
              <a:rPr lang="ar-SA" dirty="0"/>
              <a:t> </a:t>
            </a:r>
            <a:endParaRPr lang="en-US" dirty="0"/>
          </a:p>
          <a:p>
            <a:pPr algn="r" rtl="1"/>
            <a:r>
              <a:rPr lang="ar-SA" dirty="0"/>
              <a:t>لقد استخدمت نظرية التكاليف النسبية لاكثر من قرن من الزمن لتفسير التجارة الدولية ،،الا ان التطور ونمو الاقتصاد العالمي جعل النظرية عاجزة عن القيام بالاهداف التي وجدت من اجلها مما دفع بعض الاقتصاديين الى تغيير وتطوير أسس التجارة الدولية التي بنيت عليها النظرية وجعلها اكثر قدرة على تفسير قيام التجارة الدولية.</a:t>
            </a:r>
            <a:endParaRPr lang="en-US" dirty="0"/>
          </a:p>
        </p:txBody>
      </p:sp>
    </p:spTree>
    <p:extLst>
      <p:ext uri="{BB962C8B-B14F-4D97-AF65-F5344CB8AC3E}">
        <p14:creationId xmlns:p14="http://schemas.microsoft.com/office/powerpoint/2010/main" val="5602707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09934" y="245364"/>
            <a:ext cx="10317708" cy="4247317"/>
          </a:xfrm>
          <a:prstGeom prst="rect">
            <a:avLst/>
          </a:prstGeom>
        </p:spPr>
        <p:txBody>
          <a:bodyPr wrap="square">
            <a:spAutoFit/>
          </a:bodyPr>
          <a:lstStyle/>
          <a:p>
            <a:pPr algn="r" rtl="1"/>
            <a:r>
              <a:rPr lang="ar-IQ" dirty="0"/>
              <a:t>ثالثا:</a:t>
            </a:r>
            <a:r>
              <a:rPr lang="ar-SA" b="1" u="sng" dirty="0"/>
              <a:t> جون ستيوارت ميل (نظرية القيم الدولية)</a:t>
            </a:r>
            <a:endParaRPr lang="en-US" dirty="0"/>
          </a:p>
          <a:p>
            <a:pPr algn="r" rtl="1"/>
            <a:r>
              <a:rPr lang="ar-SA" b="1" dirty="0"/>
              <a:t>س/ ماهو مضمون نظرية القيم الدولية لستيوارت ميل ؟</a:t>
            </a:r>
            <a:endParaRPr lang="en-US" dirty="0"/>
          </a:p>
          <a:p>
            <a:pPr algn="r" rtl="1"/>
            <a:r>
              <a:rPr lang="ar-SA" b="1" dirty="0"/>
              <a:t>الجواب:</a:t>
            </a:r>
            <a:endParaRPr lang="en-US" dirty="0"/>
          </a:p>
          <a:p>
            <a:pPr algn="r" rtl="1"/>
            <a:r>
              <a:rPr lang="ar-SA" dirty="0"/>
              <a:t>ان النظريات السابقة اكدت على جانب العرض فقط واهملت جانب الطلب في تفسير قيام التجارة الدولية ،كما ان الأسعار تتحدد بتفاعل الطلب (الاستيرادات) ،مع العرض (الصادرات) ،ومن هنا  جاءت نظرية ستيوارت ميل من خلال التساؤل (كيف تتحدد كمية الصادرات وكمية الاستيرادت ؟) ،</a:t>
            </a:r>
            <a:endParaRPr lang="en-US" dirty="0"/>
          </a:p>
          <a:p>
            <a:pPr algn="r" rtl="1"/>
            <a:r>
              <a:rPr lang="ar-SA" dirty="0"/>
              <a:t>أي  ماهي معدلات التبادل الدولي التي تتم وفقها التجارة الدولية لتكون مربحة لكلا الدولتين المتعاملتين بالتجارة؟.</a:t>
            </a:r>
            <a:endParaRPr lang="en-US" dirty="0"/>
          </a:p>
          <a:p>
            <a:pPr algn="r" rtl="1"/>
            <a:r>
              <a:rPr lang="ar-SA" dirty="0"/>
              <a:t>ان نسب التبادل الدولي تتحدد بقانون (الطلب المتبادل) ،أي ان طلب أي دولة على سلعة ما يمثل عرض الدولة الثانية من السلعة نفسها ،وفي نفس الوقت ،فان طلب الدولة الثانية على السلعة التي تنتجها الأولى ،هو بمثابة عرض الدولة الأولى من تلك السلعة (أي ان هناك طلب متبادل بين الدولتين) وان نسب التبادل بين هاتين الدولتين يتحدد عند تقاطع الطلب المتبادل بينهما .ويقصد بحجم التبادل ذلك الحجم من السلع التي يجب ان تستوردها الدولة لاشباع حاجات مقابل حجم السلع التي يتم تصديرها او بمعنى اخر ان معدل التبادل التجاري الدولي هو العلاقة بين الصادرات والواردات أي :</a:t>
            </a:r>
            <a:endParaRPr lang="en-US" dirty="0"/>
          </a:p>
          <a:p>
            <a:pPr algn="r" rtl="1"/>
            <a:r>
              <a:rPr lang="ar-SA" dirty="0"/>
              <a:t>معدل التبادل التجاري = ١ او.    قيمة الصادرات </a:t>
            </a:r>
            <a:r>
              <a:rPr lang="en-US" dirty="0"/>
              <a:t>=</a:t>
            </a:r>
            <a:r>
              <a:rPr lang="ar-SA" dirty="0"/>
              <a:t>  قيمة الواردات </a:t>
            </a:r>
            <a:endParaRPr lang="en-US" dirty="0"/>
          </a:p>
          <a:p>
            <a:pPr algn="r" rtl="1"/>
            <a:r>
              <a:rPr lang="ar-SA" dirty="0"/>
              <a:t>اذا معدل التبادل التجاري الدولي اكبر من  (١) ،،يعني ذلك ان قيمة الصادرات اكبر من قيمةالاستيرادات </a:t>
            </a:r>
            <a:endParaRPr lang="en-US" dirty="0"/>
          </a:p>
          <a:p>
            <a:pPr algn="r" rtl="1"/>
            <a:r>
              <a:rPr lang="ar-SA" dirty="0"/>
              <a:t>اذا معدل التبادل التجاري  اصغر من (١ ) ،،يعني قيمة الصادرات اصغر من قيمة الواردات ..</a:t>
            </a:r>
            <a:endParaRPr lang="en-US" dirty="0"/>
          </a:p>
        </p:txBody>
      </p:sp>
    </p:spTree>
    <p:extLst>
      <p:ext uri="{BB962C8B-B14F-4D97-AF65-F5344CB8AC3E}">
        <p14:creationId xmlns:p14="http://schemas.microsoft.com/office/powerpoint/2010/main" val="11952790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TotalTime>
  <Words>323</Words>
  <Application>Microsoft Office PowerPoint</Application>
  <PresentationFormat>Widescreen</PresentationFormat>
  <Paragraphs>19</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Times New Roman</vt:lpstr>
      <vt:lpstr>Office Theme</vt:lpstr>
      <vt:lpstr>محاضرة دولي 24</vt:lpstr>
      <vt:lpstr>PowerPoint Presentation</vt:lpstr>
      <vt:lpstr>PowerPoint Presentation</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محاضرة دولي 1</dc:title>
  <dc:creator>د.مصطفى</dc:creator>
  <cp:lastModifiedBy>د.مصطفى</cp:lastModifiedBy>
  <cp:revision>46</cp:revision>
  <dcterms:created xsi:type="dcterms:W3CDTF">2022-06-26T19:58:55Z</dcterms:created>
  <dcterms:modified xsi:type="dcterms:W3CDTF">2022-06-26T20:24:54Z</dcterms:modified>
</cp:coreProperties>
</file>