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091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091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199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79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02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62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429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106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7330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003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824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B8014-5D64-47BE-AB75-6FA1D27DF36C}" type="datetimeFigureOut">
              <a:rPr lang="ar-IQ" smtClean="0"/>
              <a:t>27/11/1443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CAFB8-0E7C-4A58-BD6D-8047CAE469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395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محاضرة دولي 19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000" dirty="0" smtClean="0"/>
              <a:t>د. عبير محمد جاسم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42147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717" y="492541"/>
            <a:ext cx="1149141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2400" dirty="0"/>
              <a:t>طالما ان عملية المبادلة تكون على اساس(2) وحدة لكل دولة</a:t>
            </a:r>
            <a:endParaRPr lang="en-US" sz="2400" dirty="0"/>
          </a:p>
          <a:p>
            <a:pPr algn="r"/>
            <a:r>
              <a:rPr lang="ar-SA" sz="2400" dirty="0"/>
              <a:t>فأن عملية التبادل التجاري لكل دولة تكون الاتي:</a:t>
            </a:r>
            <a:endParaRPr lang="en-US" sz="2400" dirty="0"/>
          </a:p>
          <a:p>
            <a:pPr algn="r"/>
            <a:r>
              <a:rPr lang="en-US" sz="2400" dirty="0"/>
              <a:t> </a:t>
            </a:r>
          </a:p>
          <a:p>
            <a:pPr algn="r"/>
            <a:r>
              <a:rPr lang="ar-SA" sz="2400" dirty="0"/>
              <a:t>1. المملكة المتحدة البريطانية يكون التبادل التجاري  فيها الاتي:</a:t>
            </a:r>
            <a:endParaRPr lang="en-US" sz="2400" dirty="0"/>
          </a:p>
          <a:p>
            <a:pPr algn="r"/>
            <a:r>
              <a:rPr lang="en-US" sz="2400" dirty="0"/>
              <a:t>3*2=6</a:t>
            </a:r>
          </a:p>
          <a:p>
            <a:pPr algn="r"/>
            <a:r>
              <a:rPr lang="ar-SA" sz="2400" dirty="0"/>
              <a:t>2. الولايات المتحدة الامريكية يكون التبادل التجاري فيها الاتي:</a:t>
            </a:r>
            <a:endParaRPr lang="en-US" sz="2400" dirty="0"/>
          </a:p>
          <a:p>
            <a:pPr algn="r"/>
            <a:r>
              <a:rPr lang="en-US" sz="2400" dirty="0"/>
              <a:t>6*2=12</a:t>
            </a:r>
          </a:p>
          <a:p>
            <a:pPr algn="r"/>
            <a:r>
              <a:rPr lang="ar-SA" sz="2400" dirty="0"/>
              <a:t>    وعلية فأن ربح المملكة المتحدة البريطانية يكون الاتي:</a:t>
            </a:r>
            <a:endParaRPr lang="en-US" sz="2400" dirty="0"/>
          </a:p>
          <a:p>
            <a:pPr algn="r"/>
            <a:r>
              <a:rPr lang="ar-SA" sz="2400" dirty="0"/>
              <a:t>   بعد التجارة – قبل التجارة</a:t>
            </a:r>
            <a:endParaRPr lang="en-US" sz="2400" dirty="0"/>
          </a:p>
          <a:p>
            <a:pPr algn="r"/>
            <a:r>
              <a:rPr lang="en-US" sz="2400" dirty="0"/>
              <a:t>    6-4=2</a:t>
            </a:r>
          </a:p>
          <a:p>
            <a:pPr algn="r"/>
            <a:r>
              <a:rPr lang="ar-SA" sz="2400" dirty="0"/>
              <a:t>   ربح الولايات المتحدة الامريكية يكون الاتي:</a:t>
            </a:r>
            <a:endParaRPr lang="en-US" sz="2400" dirty="0"/>
          </a:p>
          <a:p>
            <a:pPr algn="r"/>
            <a:r>
              <a:rPr lang="ar-SA" sz="2400" dirty="0"/>
              <a:t>       بعد التجارة – قبل التجارة</a:t>
            </a:r>
            <a:endParaRPr lang="en-US" sz="2400" dirty="0"/>
          </a:p>
          <a:p>
            <a:pPr algn="r"/>
            <a:r>
              <a:rPr lang="en-US" sz="2400" dirty="0"/>
              <a:t>      12-7=5</a:t>
            </a:r>
          </a:p>
          <a:p>
            <a:pPr algn="r"/>
            <a:r>
              <a:rPr lang="ar-SA" sz="2400" dirty="0"/>
              <a:t>   الربح العالمي:</a:t>
            </a:r>
            <a:endParaRPr lang="en-US" sz="2400" dirty="0"/>
          </a:p>
          <a:p>
            <a:pPr algn="r"/>
            <a:r>
              <a:rPr lang="ar-SA" sz="2400" dirty="0"/>
              <a:t>ربح المملكة المتحدة البريطانية +ربح الولايات المتحدة الامريكية</a:t>
            </a:r>
            <a:r>
              <a:rPr lang="en-US" sz="2400" dirty="0"/>
              <a:t>. </a:t>
            </a:r>
          </a:p>
          <a:p>
            <a:pPr algn="r"/>
            <a:r>
              <a:rPr lang="en-US" sz="2400" dirty="0"/>
              <a:t>(5+2=7). </a:t>
            </a:r>
          </a:p>
        </p:txBody>
      </p:sp>
    </p:spTree>
    <p:extLst>
      <p:ext uri="{BB962C8B-B14F-4D97-AF65-F5344CB8AC3E}">
        <p14:creationId xmlns:p14="http://schemas.microsoft.com/office/powerpoint/2010/main" val="56027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9934" y="245364"/>
            <a:ext cx="1031770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IQ" sz="3200" b="1" u="sng" dirty="0"/>
              <a:t>الميزات معبر عنها بالكلف </a:t>
            </a:r>
            <a:endParaRPr lang="en-US" sz="3200" dirty="0"/>
          </a:p>
          <a:p>
            <a:pPr algn="r" rtl="1"/>
            <a:r>
              <a:rPr lang="ar-IQ" sz="3200" dirty="0"/>
              <a:t>     إن المقصود بتعبير ( الميزة   </a:t>
            </a:r>
            <a:r>
              <a:rPr lang="en-US" sz="3200" dirty="0"/>
              <a:t>Advantage</a:t>
            </a:r>
            <a:r>
              <a:rPr lang="ar-IQ" sz="3200" dirty="0"/>
              <a:t> ) يمثل في الواقع مفهوم الانتاجية ، أي مقدار ما ينتج في ساعة عمل واحدة من السلعة . والوجه الآخر ( المعاكس) للإنتاجية هو الكلفة ، فكلما ارتفعت الانتاجية بقدر ما ، انخفضت الكلفة بالقدر نفسه والعكس صحيح . إذن يمكن التعبير عن مبدأ الميزات المطلقة بالكلف المطلقة لنصل الى النتيجة نفسها التي توصلنا اليها في المثال السابق . لنتأمل الجدول في أدناه الذي يمثل المعطيات نفسها في المثال السابق ولكن بصيغ الكلف 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527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190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محاضرة دولي 19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دولي 1</dc:title>
  <dc:creator>د.مصطفى</dc:creator>
  <cp:lastModifiedBy>د.مصطفى</cp:lastModifiedBy>
  <cp:revision>36</cp:revision>
  <dcterms:created xsi:type="dcterms:W3CDTF">2022-06-26T19:58:55Z</dcterms:created>
  <dcterms:modified xsi:type="dcterms:W3CDTF">2022-06-26T20:20:01Z</dcterms:modified>
</cp:coreProperties>
</file>