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920919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19091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861999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601793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730235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4862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51B8014-5D64-47BE-AB75-6FA1D27DF36C}" type="datetimeFigureOut">
              <a:rPr lang="ar-IQ" smtClean="0"/>
              <a:t>27/11/1443</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034299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51B8014-5D64-47BE-AB75-6FA1D27DF36C}" type="datetimeFigureOut">
              <a:rPr lang="ar-IQ" smtClean="0"/>
              <a:t>27/11/1443</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021061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1B8014-5D64-47BE-AB75-6FA1D27DF36C}" type="datetimeFigureOut">
              <a:rPr lang="ar-IQ" smtClean="0"/>
              <a:t>27/11/1443</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4673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950031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688246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1B8014-5D64-47BE-AB75-6FA1D27DF36C}" type="datetimeFigureOut">
              <a:rPr lang="ar-IQ" smtClean="0"/>
              <a:t>27/11/1443</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CAFB8-0E7C-4A58-BD6D-8047CAE46919}" type="slidenum">
              <a:rPr lang="ar-IQ" smtClean="0"/>
              <a:t>‹#›</a:t>
            </a:fld>
            <a:endParaRPr lang="ar-IQ"/>
          </a:p>
        </p:txBody>
      </p:sp>
    </p:spTree>
    <p:extLst>
      <p:ext uri="{BB962C8B-B14F-4D97-AF65-F5344CB8AC3E}">
        <p14:creationId xmlns:p14="http://schemas.microsoft.com/office/powerpoint/2010/main" val="2503950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محاضرة دولي 1</a:t>
            </a:r>
            <a:endParaRPr lang="ar-IQ" dirty="0"/>
          </a:p>
        </p:txBody>
      </p:sp>
      <p:sp>
        <p:nvSpPr>
          <p:cNvPr id="3" name="Subtitle 2"/>
          <p:cNvSpPr>
            <a:spLocks noGrp="1"/>
          </p:cNvSpPr>
          <p:nvPr>
            <p:ph type="subTitle" idx="1"/>
          </p:nvPr>
        </p:nvSpPr>
        <p:spPr/>
        <p:txBody>
          <a:bodyPr>
            <a:normAutofit/>
          </a:bodyPr>
          <a:lstStyle/>
          <a:p>
            <a:r>
              <a:rPr lang="ar-IQ" sz="4000" dirty="0" smtClean="0"/>
              <a:t>د. عبير محمد جاسم</a:t>
            </a:r>
            <a:endParaRPr lang="ar-IQ" sz="4000" dirty="0"/>
          </a:p>
        </p:txBody>
      </p:sp>
    </p:spTree>
    <p:extLst>
      <p:ext uri="{BB962C8B-B14F-4D97-AF65-F5344CB8AC3E}">
        <p14:creationId xmlns:p14="http://schemas.microsoft.com/office/powerpoint/2010/main" val="242147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717" y="492541"/>
            <a:ext cx="11491414" cy="5509200"/>
          </a:xfrm>
          <a:prstGeom prst="rect">
            <a:avLst/>
          </a:prstGeom>
        </p:spPr>
        <p:txBody>
          <a:bodyPr wrap="square">
            <a:spAutoFit/>
          </a:bodyPr>
          <a:lstStyle/>
          <a:p>
            <a:pPr algn="r" rtl="1">
              <a:spcAft>
                <a:spcPts val="0"/>
              </a:spcAft>
            </a:pPr>
            <a:r>
              <a:rPr lang="ar-SA" sz="3200" b="1" dirty="0">
                <a:latin typeface="Calibri" panose="020F0502020204030204" pitchFamily="34" charset="0"/>
                <a:ea typeface="PMingLiU" panose="02020500000000000000" pitchFamily="18" charset="-120"/>
              </a:rPr>
              <a:t>س كيف تنشأ العلاقات الاقتصادية الدولية ؟</a:t>
            </a:r>
            <a:endParaRPr lang="en-US" sz="3200" dirty="0" smtClean="0">
              <a:effectLst/>
              <a:latin typeface="Calibri" panose="020F0502020204030204" pitchFamily="34" charset="0"/>
              <a:ea typeface="PMingLiU" panose="02020500000000000000" pitchFamily="18" charset="-120"/>
              <a:cs typeface="Arial" panose="020B0604020202020204" pitchFamily="34" charset="0"/>
            </a:endParaRPr>
          </a:p>
          <a:p>
            <a:pPr algn="r" rtl="1">
              <a:spcAft>
                <a:spcPts val="0"/>
              </a:spcAft>
            </a:pPr>
            <a:r>
              <a:rPr lang="ar-SA" sz="3200" dirty="0">
                <a:latin typeface="Calibri" panose="020F0502020204030204" pitchFamily="34" charset="0"/>
                <a:ea typeface="PMingLiU" panose="02020500000000000000" pitchFamily="18" charset="-120"/>
              </a:rPr>
              <a:t>ج/تنشأ العلاقات الاقتصادية الدولية نتيجة لقيام التبادل الدولي في السلع والخدمات ،وانتقال عناصر الإنتاج ،وعمليات التسوية النقدية بين دول العالم والوحدات الاقتصادية العاملة فيها (حكومات ،مؤسسات ،افراد)</a:t>
            </a:r>
            <a:endParaRPr lang="en-US" sz="3200" dirty="0" smtClean="0">
              <a:effectLst/>
              <a:latin typeface="Calibri" panose="020F0502020204030204" pitchFamily="34" charset="0"/>
              <a:ea typeface="PMingLiU" panose="02020500000000000000" pitchFamily="18" charset="-120"/>
              <a:cs typeface="Arial" panose="020B0604020202020204" pitchFamily="34" charset="0"/>
            </a:endParaRPr>
          </a:p>
          <a:p>
            <a:pPr algn="r" rtl="1">
              <a:spcAft>
                <a:spcPts val="0"/>
              </a:spcAft>
            </a:pPr>
            <a:r>
              <a:rPr lang="ar-SA" sz="3200" dirty="0">
                <a:latin typeface="Calibri" panose="020F0502020204030204" pitchFamily="34" charset="0"/>
                <a:ea typeface="PMingLiU" panose="02020500000000000000" pitchFamily="18" charset="-120"/>
              </a:rPr>
              <a:t>والنتائج المترتبة على هذه العلاقات في اطارها العام تشكل البيئة الدولية التي يتم فيها التداخل الاقتصادي العالمي .</a:t>
            </a:r>
            <a:endParaRPr lang="en-US" sz="3200" dirty="0" smtClean="0">
              <a:effectLst/>
              <a:latin typeface="Calibri" panose="020F0502020204030204" pitchFamily="34" charset="0"/>
              <a:ea typeface="PMingLiU" panose="02020500000000000000" pitchFamily="18" charset="-120"/>
              <a:cs typeface="Arial" panose="020B0604020202020204" pitchFamily="34" charset="0"/>
            </a:endParaRPr>
          </a:p>
          <a:p>
            <a:pPr algn="r" rtl="1">
              <a:spcAft>
                <a:spcPts val="0"/>
              </a:spcAft>
            </a:pPr>
            <a:r>
              <a:rPr lang="ar-SA" sz="3200" dirty="0">
                <a:latin typeface="Calibri" panose="020F0502020204030204" pitchFamily="34" charset="0"/>
                <a:ea typeface="PMingLiU" panose="02020500000000000000" pitchFamily="18" charset="-120"/>
              </a:rPr>
              <a:t>وقد نشأت العلاقات الاقتصادية الدولية مع قيام المؤسسات السياسية وتطورت من حيث :</a:t>
            </a:r>
            <a:endParaRPr lang="en-US" sz="3200" dirty="0" smtClean="0">
              <a:effectLst/>
              <a:latin typeface="Calibri" panose="020F0502020204030204" pitchFamily="34" charset="0"/>
              <a:ea typeface="PMingLiU" panose="02020500000000000000" pitchFamily="18" charset="-120"/>
              <a:cs typeface="Arial" panose="020B0604020202020204" pitchFamily="34" charset="0"/>
            </a:endParaRPr>
          </a:p>
          <a:p>
            <a:pPr algn="r" rtl="1">
              <a:spcAft>
                <a:spcPts val="0"/>
              </a:spcAft>
            </a:pPr>
            <a:r>
              <a:rPr lang="ar-SA" sz="3200" dirty="0">
                <a:latin typeface="Calibri" panose="020F0502020204030204" pitchFamily="34" charset="0"/>
                <a:ea typeface="PMingLiU" panose="02020500000000000000" pitchFamily="18" charset="-120"/>
              </a:rPr>
              <a:t>-الكم ،أي تطورت مع تزايد النشاط الإنتاج</a:t>
            </a:r>
            <a:endParaRPr lang="en-US" sz="3200" dirty="0" smtClean="0">
              <a:effectLst/>
              <a:latin typeface="Calibri" panose="020F0502020204030204" pitchFamily="34" charset="0"/>
              <a:ea typeface="PMingLiU" panose="02020500000000000000" pitchFamily="18" charset="-120"/>
              <a:cs typeface="Arial" panose="020B0604020202020204" pitchFamily="34" charset="0"/>
            </a:endParaRPr>
          </a:p>
          <a:p>
            <a:pPr algn="r" rtl="1">
              <a:spcAft>
                <a:spcPts val="0"/>
              </a:spcAft>
            </a:pPr>
            <a:r>
              <a:rPr lang="ar-SA" sz="3200" dirty="0">
                <a:latin typeface="Calibri" panose="020F0502020204030204" pitchFamily="34" charset="0"/>
                <a:ea typeface="PMingLiU" panose="02020500000000000000" pitchFamily="18" charset="-120"/>
              </a:rPr>
              <a:t>-النوع ،حيث تكاثرت مع ارتفاع مستوى الحاجات</a:t>
            </a:r>
            <a:endParaRPr lang="en-US" sz="3200" dirty="0" smtClean="0">
              <a:effectLst/>
              <a:latin typeface="Calibri" panose="020F0502020204030204" pitchFamily="34" charset="0"/>
              <a:ea typeface="PMingLiU" panose="02020500000000000000" pitchFamily="18" charset="-120"/>
              <a:cs typeface="Arial" panose="020B0604020202020204" pitchFamily="34" charset="0"/>
            </a:endParaRPr>
          </a:p>
          <a:p>
            <a:pPr algn="r" rtl="1">
              <a:spcAft>
                <a:spcPts val="0"/>
              </a:spcAft>
            </a:pPr>
            <a:r>
              <a:rPr lang="ar-SA" sz="3200" dirty="0">
                <a:latin typeface="Calibri" panose="020F0502020204030204" pitchFamily="34" charset="0"/>
                <a:ea typeface="PMingLiU" panose="02020500000000000000" pitchFamily="18" charset="-120"/>
              </a:rPr>
              <a:t>-الاتجاه ،أي توسعت مع انتشار روح التعاون الاقتصادي وتعاظم العلاقات الاقتصادية الدولية</a:t>
            </a:r>
            <a:endParaRPr lang="en-US" sz="3200" dirty="0">
              <a:effectLst/>
              <a:latin typeface="Calibri" panose="020F0502020204030204" pitchFamily="34" charset="0"/>
              <a:ea typeface="PMingLiU" panose="02020500000000000000" pitchFamily="18" charset="-120"/>
              <a:cs typeface="Arial" panose="020B0604020202020204" pitchFamily="34" charset="0"/>
            </a:endParaRPr>
          </a:p>
        </p:txBody>
      </p:sp>
    </p:spTree>
    <p:extLst>
      <p:ext uri="{BB962C8B-B14F-4D97-AF65-F5344CB8AC3E}">
        <p14:creationId xmlns:p14="http://schemas.microsoft.com/office/powerpoint/2010/main" val="56027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5343" y="982344"/>
            <a:ext cx="10317708" cy="2677656"/>
          </a:xfrm>
          <a:prstGeom prst="rect">
            <a:avLst/>
          </a:prstGeom>
        </p:spPr>
        <p:txBody>
          <a:bodyPr wrap="square">
            <a:spAutoFit/>
          </a:bodyPr>
          <a:lstStyle/>
          <a:p>
            <a:pPr algn="r" rtl="1">
              <a:spcAft>
                <a:spcPts val="0"/>
              </a:spcAft>
            </a:pPr>
            <a:r>
              <a:rPr lang="ar-SA" sz="2800" b="1" dirty="0">
                <a:latin typeface="Calibri" panose="020F0502020204030204" pitchFamily="34" charset="0"/>
                <a:ea typeface="PMingLiU" panose="02020500000000000000" pitchFamily="18" charset="-120"/>
              </a:rPr>
              <a:t>س/ماالمقصود بالاقتصاد الدولي ؟</a:t>
            </a:r>
            <a:endParaRPr lang="en-US" sz="2800" dirty="0" smtClean="0">
              <a:effectLst/>
              <a:latin typeface="Calibri" panose="020F0502020204030204" pitchFamily="34" charset="0"/>
              <a:ea typeface="PMingLiU" panose="02020500000000000000" pitchFamily="18" charset="-120"/>
              <a:cs typeface="Arial" panose="020B0604020202020204" pitchFamily="34" charset="0"/>
            </a:endParaRPr>
          </a:p>
          <a:p>
            <a:pPr algn="r" rtl="1">
              <a:spcAft>
                <a:spcPts val="0"/>
              </a:spcAft>
            </a:pPr>
            <a:r>
              <a:rPr lang="ar-SA" sz="2800" dirty="0">
                <a:latin typeface="Calibri" panose="020F0502020204030204" pitchFamily="34" charset="0"/>
                <a:ea typeface="PMingLiU" panose="02020500000000000000" pitchFamily="18" charset="-120"/>
              </a:rPr>
              <a:t>ج/هو ذلك الفرع من فروع علم الاقتصاد الذي يبحث في أسباب قيام العلاقات الاقتصادية الدولية والتي تجري بين الوحدة السياسية (الدولة) وبين الوحدات السياسية الأخرى (الدول الأخرى) ،ويقدم نماذج لتنظير أسباب قيام هذه العلاقات ونتائجها وتاثيراتها الاقتصادية على الدول المتعاملة وعلى الوحدات الاقتصادية العاملة فيها سواء كانت هذه الوحدات افرادا ام مؤسسات عامة او خاصة .</a:t>
            </a:r>
            <a:endParaRPr lang="en-US" sz="2800" dirty="0">
              <a:effectLst/>
              <a:latin typeface="Calibri" panose="020F0502020204030204" pitchFamily="34" charset="0"/>
              <a:ea typeface="PMingLiU" panose="02020500000000000000" pitchFamily="18" charset="-120"/>
              <a:cs typeface="Arial" panose="020B0604020202020204" pitchFamily="34" charset="0"/>
            </a:endParaRPr>
          </a:p>
        </p:txBody>
      </p:sp>
    </p:spTree>
    <p:extLst>
      <p:ext uri="{BB962C8B-B14F-4D97-AF65-F5344CB8AC3E}">
        <p14:creationId xmlns:p14="http://schemas.microsoft.com/office/powerpoint/2010/main" val="1195279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176</Words>
  <Application>Microsoft Office PowerPoint</Application>
  <PresentationFormat>Widescreen</PresentationFormat>
  <Paragraphs>11</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PMingLiU</vt:lpstr>
      <vt:lpstr>Arial</vt:lpstr>
      <vt:lpstr>Calibri</vt:lpstr>
      <vt:lpstr>Calibri Light</vt:lpstr>
      <vt:lpstr>Times New Roman</vt:lpstr>
      <vt:lpstr>Office Theme</vt:lpstr>
      <vt:lpstr>محاضرة دولي 1</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دولي 1</dc:title>
  <dc:creator>د.مصطفى</dc:creator>
  <cp:lastModifiedBy>د.مصطفى</cp:lastModifiedBy>
  <cp:revision>2</cp:revision>
  <dcterms:created xsi:type="dcterms:W3CDTF">2022-06-26T19:58:55Z</dcterms:created>
  <dcterms:modified xsi:type="dcterms:W3CDTF">2022-06-26T20:00:31Z</dcterms:modified>
</cp:coreProperties>
</file>