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8" r:id="rId9"/>
    <p:sldId id="274" r:id="rId10"/>
    <p:sldId id="271" r:id="rId11"/>
    <p:sldId id="270" r:id="rId12"/>
    <p:sldId id="269" r:id="rId13"/>
    <p:sldId id="267" r:id="rId14"/>
    <p:sldId id="266" r:id="rId15"/>
    <p:sldId id="278" r:id="rId16"/>
    <p:sldId id="279" r:id="rId17"/>
    <p:sldId id="280" r:id="rId18"/>
    <p:sldId id="277" r:id="rId19"/>
    <p:sldId id="281" r:id="rId20"/>
    <p:sldId id="276" r:id="rId21"/>
    <p:sldId id="275"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5A06"/>
    <a:srgbClr val="7ABC32"/>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35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650640"/>
            <a:ext cx="7329840" cy="859205"/>
          </a:xfrm>
          <a:effectLst/>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5195" y="5566870"/>
            <a:ext cx="732984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29600" cy="458115"/>
          </a:xfrm>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296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374900"/>
            <a:ext cx="6558080" cy="763525"/>
          </a:xfrm>
        </p:spPr>
        <p:txBody>
          <a:bodyPr>
            <a:normAutofit/>
          </a:bodyPr>
          <a:lstStyle>
            <a:lvl1pPr algn="l">
              <a:defRPr sz="3600">
                <a:solidFill>
                  <a:srgbClr val="7ABC3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6558080"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532180"/>
          </a:xfrm>
        </p:spPr>
        <p:txBody>
          <a:bodyPr>
            <a:normAutofit/>
          </a:bodyPr>
          <a:lstStyle>
            <a:lvl1pPr algn="l">
              <a:defRPr sz="3600">
                <a:solidFill>
                  <a:schemeClr val="accent3">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882907"/>
            <a:ext cx="4040188"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0188"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882907"/>
            <a:ext cx="4041775"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12770"/>
            <a:ext cx="404177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ar.wikipedia.org/wiki/%D9%81%D9%82%D9%87_%D8%A5%D8%B3%D9%84%D8%A7%D9%85%D9%8A" TargetMode="External"/><Relationship Id="rId2" Type="http://schemas.openxmlformats.org/officeDocument/2006/relationships/hyperlink" Target="https://ar.wikipedia.org/wiki/%D8%A8%D9%8A%D8%B9"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295400"/>
            <a:ext cx="7329840" cy="859205"/>
          </a:xfrm>
        </p:spPr>
        <p:txBody>
          <a:bodyPr>
            <a:normAutofit fontScale="90000"/>
          </a:bodyPr>
          <a:lstStyle/>
          <a:p>
            <a:pPr algn="ctr"/>
            <a:r>
              <a:rPr lang="ar-SA" b="1" dirty="0" smtClean="0"/>
              <a:t>الآليات والوسائل المالية الخضراء</a:t>
            </a:r>
            <a:r>
              <a:rPr lang="ar-IQ" b="1" smtClean="0"/>
              <a:t> </a:t>
            </a:r>
            <a:r>
              <a:rPr lang="ar-SA" b="1" smtClean="0"/>
              <a:t>المعتمدة </a:t>
            </a:r>
            <a:r>
              <a:rPr lang="ar-SA" b="1" dirty="0" smtClean="0"/>
              <a:t>من قبل المصارف الإسلامية لدعم التنمية المستدامة</a:t>
            </a:r>
            <a:r>
              <a:rPr lang="en-US" dirty="0" smtClean="0"/>
              <a:t/>
            </a:r>
            <a:br>
              <a:rPr lang="en-US" dirty="0" smtClean="0"/>
            </a:br>
            <a:endParaRPr lang="en-US" dirty="0"/>
          </a:p>
        </p:txBody>
      </p:sp>
      <p:sp>
        <p:nvSpPr>
          <p:cNvPr id="3" name="Subtitle 2"/>
          <p:cNvSpPr>
            <a:spLocks noGrp="1"/>
          </p:cNvSpPr>
          <p:nvPr>
            <p:ph type="subTitle" idx="1"/>
          </p:nvPr>
        </p:nvSpPr>
        <p:spPr>
          <a:xfrm>
            <a:off x="609600" y="2819400"/>
            <a:ext cx="8077200" cy="3352800"/>
          </a:xfrm>
        </p:spPr>
        <p:txBody>
          <a:bodyPr>
            <a:normAutofit lnSpcReduction="10000"/>
          </a:bodyPr>
          <a:lstStyle/>
          <a:p>
            <a:r>
              <a:rPr lang="en-US" dirty="0" smtClean="0">
                <a:cs typeface="+mj-cs"/>
              </a:rPr>
              <a:t> </a:t>
            </a:r>
            <a:endParaRPr lang="ar-IQ" dirty="0" smtClean="0">
              <a:cs typeface="+mj-cs"/>
            </a:endParaRPr>
          </a:p>
          <a:p>
            <a:r>
              <a:rPr lang="ar-IQ" b="1" dirty="0" smtClean="0">
                <a:solidFill>
                  <a:srgbClr val="2A5A06"/>
                </a:solidFill>
                <a:cs typeface="+mj-cs"/>
              </a:rPr>
              <a:t>ورشــة عمـــل مقدمة من قبل  </a:t>
            </a:r>
          </a:p>
          <a:p>
            <a:r>
              <a:rPr lang="ar-IQ" b="1" dirty="0" err="1">
                <a:solidFill>
                  <a:srgbClr val="2A5A06"/>
                </a:solidFill>
                <a:cs typeface="+mj-cs"/>
              </a:rPr>
              <a:t>م</a:t>
            </a:r>
            <a:r>
              <a:rPr lang="ar-IQ" b="1" dirty="0" err="1" smtClean="0">
                <a:solidFill>
                  <a:srgbClr val="2A5A06"/>
                </a:solidFill>
                <a:cs typeface="+mj-cs"/>
              </a:rPr>
              <a:t>.د.عواطف</a:t>
            </a:r>
            <a:r>
              <a:rPr lang="ar-IQ" b="1" dirty="0" smtClean="0">
                <a:solidFill>
                  <a:srgbClr val="2A5A06"/>
                </a:solidFill>
                <a:cs typeface="+mj-cs"/>
              </a:rPr>
              <a:t> </a:t>
            </a:r>
            <a:r>
              <a:rPr lang="ar-IQ" b="1" dirty="0" smtClean="0">
                <a:solidFill>
                  <a:srgbClr val="2A5A06"/>
                </a:solidFill>
                <a:cs typeface="+mj-cs"/>
              </a:rPr>
              <a:t>جلوب محسن</a:t>
            </a:r>
          </a:p>
          <a:p>
            <a:r>
              <a:rPr lang="ar-IQ" b="1" dirty="0" smtClean="0">
                <a:solidFill>
                  <a:srgbClr val="2A5A06"/>
                </a:solidFill>
                <a:cs typeface="+mj-cs"/>
              </a:rPr>
              <a:t>أ.م.د.هدى محمد سليم محي</a:t>
            </a:r>
            <a:endParaRPr lang="en-US" b="1" dirty="0" smtClean="0">
              <a:solidFill>
                <a:srgbClr val="2A5A06"/>
              </a:solidFill>
              <a:cs typeface="+mj-cs"/>
            </a:endParaRPr>
          </a:p>
          <a:p>
            <a:pPr algn="r"/>
            <a:r>
              <a:rPr lang="ar-IQ" b="1" dirty="0" smtClean="0">
                <a:solidFill>
                  <a:srgbClr val="2A5A06"/>
                </a:solidFill>
                <a:latin typeface="Simplified Arabic" panose="02020603050405020304" pitchFamily="18" charset="-78"/>
                <a:cs typeface="Simplified Arabic" panose="02020603050405020304" pitchFamily="18" charset="-78"/>
              </a:rPr>
              <a:t>قسم العلوم المالية والمصرفية   </a:t>
            </a:r>
          </a:p>
          <a:p>
            <a:pPr algn="r"/>
            <a:r>
              <a:rPr lang="ar-IQ" b="1" dirty="0" smtClean="0">
                <a:solidFill>
                  <a:srgbClr val="2A5A06"/>
                </a:solidFill>
                <a:latin typeface="Simplified Arabic" panose="02020603050405020304" pitchFamily="18" charset="-78"/>
                <a:cs typeface="Simplified Arabic" panose="02020603050405020304" pitchFamily="18" charset="-78"/>
              </a:rPr>
              <a:t>كلية الإدارة والاقتصاد</a:t>
            </a:r>
            <a:r>
              <a:rPr lang="en-US" b="1" dirty="0" smtClean="0">
                <a:solidFill>
                  <a:srgbClr val="2A5A06"/>
                </a:solidFill>
                <a:latin typeface="Simplified Arabic" panose="02020603050405020304" pitchFamily="18" charset="-78"/>
                <a:cs typeface="Simplified Arabic" panose="02020603050405020304" pitchFamily="18" charset="-78"/>
              </a:rPr>
              <a:t>/</a:t>
            </a:r>
            <a:r>
              <a:rPr lang="ar-IQ" b="1" dirty="0" smtClean="0">
                <a:solidFill>
                  <a:srgbClr val="2A5A06"/>
                </a:solidFill>
                <a:latin typeface="Simplified Arabic" panose="02020603050405020304" pitchFamily="18" charset="-78"/>
                <a:cs typeface="Simplified Arabic" panose="02020603050405020304" pitchFamily="18" charset="-78"/>
              </a:rPr>
              <a:t> جامعة المستنصرية</a:t>
            </a:r>
            <a:endParaRPr lang="en-US" b="1" dirty="0" smtClean="0">
              <a:solidFill>
                <a:srgbClr val="2A5A06"/>
              </a:solidFill>
              <a:latin typeface="Simplified Arabic" panose="02020603050405020304" pitchFamily="18" charset="-78"/>
              <a:cs typeface="Simplified Arabic" panose="02020603050405020304" pitchFamily="18" charset="-78"/>
            </a:endParaRPr>
          </a:p>
          <a:p>
            <a:pPr algn="r"/>
            <a:r>
              <a:rPr lang="ar-IQ" b="1" dirty="0" smtClean="0">
                <a:solidFill>
                  <a:srgbClr val="2A5A06"/>
                </a:solidFill>
                <a:latin typeface="Simplified Arabic" panose="02020603050405020304" pitchFamily="18" charset="-78"/>
                <a:cs typeface="Simplified Arabic" panose="02020603050405020304" pitchFamily="18" charset="-78"/>
              </a:rPr>
              <a:t> الخميس 20/1/2022</a:t>
            </a:r>
          </a:p>
          <a:p>
            <a:pPr algn="ctr"/>
            <a:endParaRPr lang="en-US" b="1" dirty="0">
              <a:solidFill>
                <a:srgbClr val="2A5A06"/>
              </a:solidFill>
              <a:cs typeface="+mj-cs"/>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p:cNvSpPr>
          <p:nvPr>
            <p:ph idx="1"/>
          </p:nvPr>
        </p:nvSpPr>
        <p:spPr>
          <a:xfrm>
            <a:off x="609600" y="228600"/>
            <a:ext cx="7924800" cy="6801862"/>
          </a:xfrm>
          <a:prstGeom prst="rect">
            <a:avLst/>
          </a:prstGeom>
        </p:spPr>
        <p:txBody>
          <a:bodyPr wrap="square">
            <a:spAutoFit/>
          </a:bodyPr>
          <a:lstStyle/>
          <a:p>
            <a:pPr algn="r"/>
            <a:r>
              <a:rPr lang="ar-IQ" sz="2000" b="1" dirty="0" smtClean="0">
                <a:solidFill>
                  <a:srgbClr val="202122"/>
                </a:solidFill>
                <a:latin typeface="Simplified Arabic" panose="02020603050405020304" pitchFamily="18" charset="-78"/>
                <a:cs typeface="Simplified Arabic" panose="02020603050405020304" pitchFamily="18" charset="-78"/>
              </a:rPr>
              <a:t>الودائع لأجل : </a:t>
            </a:r>
            <a:r>
              <a:rPr lang="ar-IQ" sz="2000" dirty="0" smtClean="0">
                <a:solidFill>
                  <a:srgbClr val="202122"/>
                </a:solidFill>
                <a:latin typeface="Simplified Arabic" panose="02020603050405020304" pitchFamily="18" charset="-78"/>
                <a:cs typeface="Simplified Arabic" panose="02020603050405020304" pitchFamily="18" charset="-78"/>
              </a:rPr>
              <a:t>وهي </a:t>
            </a:r>
            <a:r>
              <a:rPr lang="ar-IQ" sz="2000" dirty="0">
                <a:solidFill>
                  <a:srgbClr val="202122"/>
                </a:solidFill>
                <a:latin typeface="Simplified Arabic" panose="02020603050405020304" pitchFamily="18" charset="-78"/>
                <a:cs typeface="Simplified Arabic" panose="02020603050405020304" pitchFamily="18" charset="-78"/>
              </a:rPr>
              <a:t>تختلف </a:t>
            </a:r>
            <a:r>
              <a:rPr lang="ar-IQ" sz="2000" dirty="0" smtClean="0">
                <a:solidFill>
                  <a:srgbClr val="202122"/>
                </a:solidFill>
                <a:latin typeface="Simplified Arabic" panose="02020603050405020304" pitchFamily="18" charset="-78"/>
                <a:cs typeface="Simplified Arabic" panose="02020603050405020304" pitchFamily="18" charset="-78"/>
              </a:rPr>
              <a:t>اختلاف </a:t>
            </a:r>
            <a:r>
              <a:rPr lang="ar-IQ" sz="2000" dirty="0">
                <a:solidFill>
                  <a:srgbClr val="202122"/>
                </a:solidFill>
                <a:latin typeface="Simplified Arabic" panose="02020603050405020304" pitchFamily="18" charset="-78"/>
                <a:cs typeface="Simplified Arabic" panose="02020603050405020304" pitchFamily="18" charset="-78"/>
              </a:rPr>
              <a:t>جذري عن مثيلاتها في المصارف العادية التي تضمن أصل الوديعة والفائدة عليها، حيث أن المصارف الإسلامية لا تضمن الأصل وغير مشروطه بنسبه محددة. وإنما يكون دور المصرف كوكيل للمودع في مواجهة </a:t>
            </a:r>
            <a:r>
              <a:rPr lang="ar-IQ" sz="2000" dirty="0" smtClean="0">
                <a:solidFill>
                  <a:srgbClr val="202122"/>
                </a:solidFill>
                <a:latin typeface="Simplified Arabic" panose="02020603050405020304" pitchFamily="18" charset="-78"/>
                <a:cs typeface="Simplified Arabic" panose="02020603050405020304" pitchFamily="18" charset="-78"/>
              </a:rPr>
              <a:t>المستخدمين </a:t>
            </a:r>
            <a:r>
              <a:rPr lang="ar-IQ" sz="2000" dirty="0">
                <a:solidFill>
                  <a:srgbClr val="202122"/>
                </a:solidFill>
                <a:latin typeface="Simplified Arabic" panose="02020603050405020304" pitchFamily="18" charset="-78"/>
                <a:cs typeface="Simplified Arabic" panose="02020603050405020304" pitchFamily="18" charset="-78"/>
              </a:rPr>
              <a:t>لهذا </a:t>
            </a:r>
            <a:r>
              <a:rPr lang="ar-IQ" sz="2000" dirty="0" smtClean="0">
                <a:solidFill>
                  <a:srgbClr val="202122"/>
                </a:solidFill>
                <a:latin typeface="Simplified Arabic" panose="02020603050405020304" pitchFamily="18" charset="-78"/>
                <a:cs typeface="Simplified Arabic" panose="02020603050405020304" pitchFamily="18" charset="-78"/>
              </a:rPr>
              <a:t>المال .</a:t>
            </a:r>
          </a:p>
          <a:p>
            <a:pPr algn="r"/>
            <a:r>
              <a:rPr lang="ar-IQ" sz="2000" dirty="0" smtClean="0">
                <a:solidFill>
                  <a:srgbClr val="202122"/>
                </a:solidFill>
                <a:latin typeface="Simplified Arabic" panose="02020603050405020304" pitchFamily="18" charset="-78"/>
                <a:cs typeface="Simplified Arabic" panose="02020603050405020304" pitchFamily="18" charset="-78"/>
              </a:rPr>
              <a:t>وهذه الوكالة على نوعين :</a:t>
            </a:r>
          </a:p>
          <a:p>
            <a:pPr algn="r"/>
            <a:r>
              <a:rPr lang="ar-IQ" sz="2000" b="1" dirty="0" smtClean="0">
                <a:solidFill>
                  <a:srgbClr val="000000"/>
                </a:solidFill>
                <a:latin typeface="Simplified Arabic" panose="02020603050405020304" pitchFamily="18" charset="-78"/>
                <a:cs typeface="Simplified Arabic" panose="02020603050405020304" pitchFamily="18" charset="-78"/>
              </a:rPr>
              <a:t>وكالة </a:t>
            </a:r>
            <a:r>
              <a:rPr lang="ar-IQ" sz="2000" b="1" dirty="0">
                <a:solidFill>
                  <a:srgbClr val="000000"/>
                </a:solidFill>
                <a:latin typeface="Simplified Arabic" panose="02020603050405020304" pitchFamily="18" charset="-78"/>
                <a:cs typeface="Simplified Arabic" panose="02020603050405020304" pitchFamily="18" charset="-78"/>
              </a:rPr>
              <a:t>فيها تفويض من المودعين باستثمار الودائع في أي </a:t>
            </a:r>
            <a:r>
              <a:rPr lang="ar-IQ" sz="2000" b="1" dirty="0" smtClean="0">
                <a:solidFill>
                  <a:srgbClr val="000000"/>
                </a:solidFill>
                <a:latin typeface="Simplified Arabic" panose="02020603050405020304" pitchFamily="18" charset="-78"/>
                <a:cs typeface="Simplified Arabic" panose="02020603050405020304" pitchFamily="18" charset="-78"/>
              </a:rPr>
              <a:t>مشروع :</a:t>
            </a:r>
          </a:p>
          <a:p>
            <a:pPr algn="r"/>
            <a:r>
              <a:rPr lang="ar-IQ" sz="2000" dirty="0">
                <a:solidFill>
                  <a:srgbClr val="202122"/>
                </a:solidFill>
                <a:latin typeface="Arial"/>
              </a:rPr>
              <a:t>وهو ما يسمى بالودائع العامة حيث تقوم المصارف الإسلامية </a:t>
            </a:r>
            <a:r>
              <a:rPr lang="ar-IQ" sz="2000" dirty="0" err="1">
                <a:solidFill>
                  <a:srgbClr val="202122"/>
                </a:solidFill>
                <a:latin typeface="Arial"/>
              </a:rPr>
              <a:t>يتقديم</a:t>
            </a:r>
            <a:r>
              <a:rPr lang="ar-IQ" sz="2000" dirty="0">
                <a:solidFill>
                  <a:srgbClr val="202122"/>
                </a:solidFill>
                <a:latin typeface="Arial"/>
              </a:rPr>
              <a:t> الخدمات </a:t>
            </a:r>
            <a:r>
              <a:rPr lang="ar-IQ" sz="2000" dirty="0" err="1">
                <a:solidFill>
                  <a:srgbClr val="202122"/>
                </a:solidFill>
                <a:latin typeface="Arial"/>
              </a:rPr>
              <a:t>الأتمانية</a:t>
            </a:r>
            <a:r>
              <a:rPr lang="ar-IQ" sz="2000" dirty="0">
                <a:solidFill>
                  <a:srgbClr val="202122"/>
                </a:solidFill>
                <a:latin typeface="Arial"/>
              </a:rPr>
              <a:t> السابقة الذكر حيث يتم إنشاء وعاء يتم وضع الأرباح فيه وتوزيعها على المودعين بنظام النمر (أي المبلغ مضروباً في المدة) بعد استقطاع حصة المصرف مقابل الوكالة أو </a:t>
            </a:r>
            <a:r>
              <a:rPr lang="ar-IQ" sz="2000" dirty="0" smtClean="0">
                <a:solidFill>
                  <a:srgbClr val="202122"/>
                </a:solidFill>
                <a:latin typeface="Arial"/>
              </a:rPr>
              <a:t>الاشراف .</a:t>
            </a:r>
          </a:p>
          <a:p>
            <a:pPr algn="r"/>
            <a:r>
              <a:rPr lang="ar-IQ" sz="2000" b="1" dirty="0" smtClean="0">
                <a:solidFill>
                  <a:srgbClr val="000000"/>
                </a:solidFill>
                <a:latin typeface="Simplified Arabic" panose="02020603050405020304" pitchFamily="18" charset="-78"/>
                <a:cs typeface="Simplified Arabic" panose="02020603050405020304" pitchFamily="18" charset="-78"/>
              </a:rPr>
              <a:t>وكالة </a:t>
            </a:r>
            <a:r>
              <a:rPr lang="ar-IQ" sz="2000" b="1" dirty="0">
                <a:solidFill>
                  <a:srgbClr val="000000"/>
                </a:solidFill>
                <a:latin typeface="Simplified Arabic" panose="02020603050405020304" pitchFamily="18" charset="-78"/>
                <a:cs typeface="Simplified Arabic" panose="02020603050405020304" pitchFamily="18" charset="-78"/>
              </a:rPr>
              <a:t>فيها تقييد من المودعين باستثمار ودائعهم في مشروعات </a:t>
            </a:r>
            <a:r>
              <a:rPr lang="ar-IQ" sz="2000" b="1" dirty="0" smtClean="0">
                <a:solidFill>
                  <a:srgbClr val="000000"/>
                </a:solidFill>
                <a:latin typeface="Simplified Arabic" panose="02020603050405020304" pitchFamily="18" charset="-78"/>
                <a:cs typeface="Simplified Arabic" panose="02020603050405020304" pitchFamily="18" charset="-78"/>
              </a:rPr>
              <a:t>محددة :</a:t>
            </a:r>
          </a:p>
          <a:p>
            <a:pPr algn="r"/>
            <a:r>
              <a:rPr lang="ar-IQ" sz="2000" dirty="0">
                <a:solidFill>
                  <a:srgbClr val="202122"/>
                </a:solidFill>
                <a:latin typeface="Simplified Arabic" panose="02020603050405020304" pitchFamily="18" charset="-78"/>
                <a:cs typeface="Simplified Arabic" panose="02020603050405020304" pitchFamily="18" charset="-78"/>
              </a:rPr>
              <a:t>يقومون بدراستها والموافقة عليها وتحمل </a:t>
            </a:r>
            <a:r>
              <a:rPr lang="ar-IQ" sz="2000" dirty="0" err="1">
                <a:solidFill>
                  <a:srgbClr val="202122"/>
                </a:solidFill>
                <a:latin typeface="Simplified Arabic" panose="02020603050405020304" pitchFamily="18" charset="-78"/>
                <a:cs typeface="Simplified Arabic" panose="02020603050405020304" pitchFamily="18" charset="-78"/>
              </a:rPr>
              <a:t>مخاطرها</a:t>
            </a:r>
            <a:r>
              <a:rPr lang="ar-IQ" sz="2000" dirty="0">
                <a:solidFill>
                  <a:srgbClr val="202122"/>
                </a:solidFill>
                <a:latin typeface="Simplified Arabic" panose="02020603050405020304" pitchFamily="18" charset="-78"/>
                <a:cs typeface="Simplified Arabic" panose="02020603050405020304" pitchFamily="18" charset="-78"/>
              </a:rPr>
              <a:t> وتعود إليهم أرباحها بعد استقطاع حصة المصرف مقابل الوكالة والإشراف، وهذا ما يسمى في مصطلح المصارف الإسلامية بالودائع المخصصة.</a:t>
            </a:r>
          </a:p>
          <a:p>
            <a:pPr algn="r"/>
            <a:r>
              <a:rPr lang="ar-IQ" sz="2000" dirty="0">
                <a:solidFill>
                  <a:srgbClr val="202122"/>
                </a:solidFill>
                <a:latin typeface="Simplified Arabic" panose="02020603050405020304" pitchFamily="18" charset="-78"/>
                <a:cs typeface="Simplified Arabic" panose="02020603050405020304" pitchFamily="18" charset="-78"/>
              </a:rPr>
              <a:t>قد يظهر أن هذا النوع يشكل زيادة في نسبة المخاطرة في الوديعة حيث أن المصرف ممكن ان يقوم </a:t>
            </a:r>
            <a:r>
              <a:rPr lang="ar-IQ" sz="2000" dirty="0" err="1">
                <a:solidFill>
                  <a:srgbClr val="202122"/>
                </a:solidFill>
                <a:latin typeface="Simplified Arabic" panose="02020603050405020304" pitchFamily="18" charset="-78"/>
                <a:cs typeface="Simplified Arabic" panose="02020603050405020304" pitchFamily="18" charset="-78"/>
              </a:rPr>
              <a:t>بأستثمار</a:t>
            </a:r>
            <a:r>
              <a:rPr lang="ar-IQ" sz="2000" dirty="0">
                <a:solidFill>
                  <a:srgbClr val="202122"/>
                </a:solidFill>
                <a:latin typeface="Simplified Arabic" panose="02020603050405020304" pitchFamily="18" charset="-78"/>
                <a:cs typeface="Simplified Arabic" panose="02020603050405020304" pitchFamily="18" charset="-78"/>
              </a:rPr>
              <a:t> المال في مشاريع خاسرة ويوجد حلول شرعية حيث يمكن أن يحتوى عقد الوديعة على عقد تأمين يؤمن على رأس المال وهو النظام المتبع في النظام المصرفي الإيراني. ويوجد حل آخر هو أيجاد طرف ثالث يكفل رأس المال المودع ويكون هذا الطرف مرتبط بالمصرف الإسلامي بشكل ما.</a:t>
            </a:r>
          </a:p>
          <a:p>
            <a:pPr algn="r"/>
            <a:endParaRPr lang="ar-IQ" sz="2000" b="1" dirty="0">
              <a:solidFill>
                <a:srgbClr val="000000"/>
              </a:solidFill>
              <a:latin typeface="Simplified Arabic" panose="02020603050405020304" pitchFamily="18" charset="-78"/>
              <a:cs typeface="Simplified Arabic" panose="02020603050405020304" pitchFamily="18" charset="-78"/>
            </a:endParaRPr>
          </a:p>
          <a:p>
            <a:pPr algn="r"/>
            <a:endParaRPr lang="ar-IQ" sz="2000" b="1" dirty="0">
              <a:solidFill>
                <a:srgbClr val="000000"/>
              </a:solidFill>
              <a:latin typeface="Simplified Arabic" panose="02020603050405020304" pitchFamily="18" charset="-78"/>
              <a:cs typeface="Simplified Arabic" panose="02020603050405020304" pitchFamily="18" charset="-78"/>
            </a:endParaRPr>
          </a:p>
          <a:p>
            <a:pPr algn="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p:cNvSpPr>
          <p:nvPr>
            <p:ph idx="1"/>
          </p:nvPr>
        </p:nvSpPr>
        <p:spPr>
          <a:xfrm>
            <a:off x="457200" y="533400"/>
            <a:ext cx="8077200" cy="6247864"/>
          </a:xfrm>
          <a:prstGeom prst="rect">
            <a:avLst/>
          </a:prstGeom>
        </p:spPr>
        <p:txBody>
          <a:bodyPr wrap="square">
            <a:spAutoFit/>
          </a:bodyPr>
          <a:lstStyle/>
          <a:p>
            <a:pPr algn="just" rtl="1"/>
            <a:r>
              <a:rPr lang="ar-IQ" sz="2000" b="1" dirty="0" smtClean="0">
                <a:solidFill>
                  <a:srgbClr val="202122"/>
                </a:solidFill>
                <a:latin typeface="Simplified Arabic" panose="02020603050405020304" pitchFamily="18" charset="-78"/>
                <a:cs typeface="Simplified Arabic" panose="02020603050405020304" pitchFamily="18" charset="-78"/>
              </a:rPr>
              <a:t>الاعتمادات </a:t>
            </a:r>
            <a:r>
              <a:rPr lang="ar-IQ" sz="2000" b="1" dirty="0" err="1" smtClean="0">
                <a:solidFill>
                  <a:srgbClr val="202122"/>
                </a:solidFill>
                <a:latin typeface="Simplified Arabic" panose="02020603050405020304" pitchFamily="18" charset="-78"/>
                <a:cs typeface="Simplified Arabic" panose="02020603050405020304" pitchFamily="18" charset="-78"/>
              </a:rPr>
              <a:t>المستندية</a:t>
            </a:r>
            <a:r>
              <a:rPr lang="ar-IQ" sz="2000" b="1" dirty="0" smtClean="0">
                <a:solidFill>
                  <a:srgbClr val="202122"/>
                </a:solidFill>
                <a:latin typeface="Simplified Arabic" panose="02020603050405020304" pitchFamily="18" charset="-78"/>
                <a:cs typeface="Simplified Arabic" panose="02020603050405020304" pitchFamily="18" charset="-78"/>
              </a:rPr>
              <a:t> : </a:t>
            </a:r>
            <a:r>
              <a:rPr lang="ar-IQ" sz="2000" dirty="0" smtClean="0">
                <a:solidFill>
                  <a:srgbClr val="202122"/>
                </a:solidFill>
                <a:latin typeface="Simplified Arabic" panose="02020603050405020304" pitchFamily="18" charset="-78"/>
                <a:cs typeface="Simplified Arabic" panose="02020603050405020304" pitchFamily="18" charset="-78"/>
              </a:rPr>
              <a:t>ويعرف </a:t>
            </a:r>
            <a:r>
              <a:rPr lang="ar-IQ" sz="2000" dirty="0">
                <a:solidFill>
                  <a:srgbClr val="202122"/>
                </a:solidFill>
                <a:latin typeface="Simplified Arabic" panose="02020603050405020304" pitchFamily="18" charset="-78"/>
                <a:cs typeface="Simplified Arabic" panose="02020603050405020304" pitchFamily="18" charset="-78"/>
              </a:rPr>
              <a:t>الاعتماد المستندي بأنه طلب يتقدم به المتعامل من أجل سداد ثمن مشتريات بضائع من الخارج. حيث تعد من أهم الخدمات المصرفية التي تقدمها المصارف، حيث تعد أساس الحركة التجارية (الاستيراد - التصدير) في كافة أنحاء العالم والتي تنفذ من خلال شبكة المراسلين للمصارف حول العالم.</a:t>
            </a:r>
          </a:p>
          <a:p>
            <a:pPr algn="just" rtl="1">
              <a:buNone/>
            </a:pPr>
            <a:r>
              <a:rPr lang="ar-IQ" sz="2000" dirty="0">
                <a:solidFill>
                  <a:srgbClr val="202122"/>
                </a:solidFill>
                <a:latin typeface="Simplified Arabic" panose="02020603050405020304" pitchFamily="18" charset="-78"/>
                <a:cs typeface="Simplified Arabic" panose="02020603050405020304" pitchFamily="18" charset="-78"/>
              </a:rPr>
              <a:t>المصارف الإسلامية تؤدي </a:t>
            </a:r>
            <a:r>
              <a:rPr lang="ar-IQ" sz="2000" dirty="0" err="1">
                <a:solidFill>
                  <a:srgbClr val="202122"/>
                </a:solidFill>
                <a:latin typeface="Simplified Arabic" panose="02020603050405020304" pitchFamily="18" charset="-78"/>
                <a:cs typeface="Simplified Arabic" panose="02020603050405020304" pitchFamily="18" charset="-78"/>
              </a:rPr>
              <a:t>هذة</a:t>
            </a:r>
            <a:r>
              <a:rPr lang="ar-IQ" sz="2000" dirty="0">
                <a:solidFill>
                  <a:srgbClr val="202122"/>
                </a:solidFill>
                <a:latin typeface="Simplified Arabic" panose="02020603050405020304" pitchFamily="18" charset="-78"/>
                <a:cs typeface="Simplified Arabic" panose="02020603050405020304" pitchFamily="18" charset="-78"/>
              </a:rPr>
              <a:t> الخدمة بأسلوبين:</a:t>
            </a:r>
          </a:p>
          <a:p>
            <a:pPr algn="just" rtl="1">
              <a:buNone/>
            </a:pPr>
            <a:r>
              <a:rPr lang="ar-IQ" sz="2000" dirty="0">
                <a:solidFill>
                  <a:srgbClr val="202122"/>
                </a:solidFill>
                <a:latin typeface="Simplified Arabic" panose="02020603050405020304" pitchFamily="18" charset="-78"/>
                <a:cs typeface="Simplified Arabic" panose="02020603050405020304" pitchFamily="18" charset="-78"/>
              </a:rPr>
              <a:t>الأسلوب الأول: أن يسدد العميل كامل المبلغ للمصرف ويتولى المصرف فتح </a:t>
            </a:r>
            <a:r>
              <a:rPr lang="ar-IQ" sz="2000" dirty="0" err="1">
                <a:solidFill>
                  <a:srgbClr val="202122"/>
                </a:solidFill>
                <a:latin typeface="Simplified Arabic" panose="02020603050405020304" pitchFamily="18" charset="-78"/>
                <a:cs typeface="Simplified Arabic" panose="02020603050405020304" pitchFamily="18" charset="-78"/>
              </a:rPr>
              <a:t>الأعتماد</a:t>
            </a:r>
            <a:r>
              <a:rPr lang="ar-IQ" sz="2000" dirty="0">
                <a:solidFill>
                  <a:srgbClr val="202122"/>
                </a:solidFill>
                <a:latin typeface="Simplified Arabic" panose="02020603050405020304" pitchFamily="18" charset="-78"/>
                <a:cs typeface="Simplified Arabic" panose="02020603050405020304" pitchFamily="18" charset="-78"/>
              </a:rPr>
              <a:t> وتسديد مبلغ قيمة </a:t>
            </a:r>
            <a:r>
              <a:rPr lang="ar-IQ" sz="2000" dirty="0" err="1">
                <a:solidFill>
                  <a:srgbClr val="202122"/>
                </a:solidFill>
                <a:latin typeface="Simplified Arabic" panose="02020603050405020304" pitchFamily="18" charset="-78"/>
                <a:cs typeface="Simplified Arabic" panose="02020603050405020304" pitchFamily="18" charset="-78"/>
              </a:rPr>
              <a:t>الأعتماد</a:t>
            </a:r>
            <a:r>
              <a:rPr lang="ar-IQ" sz="2000" dirty="0">
                <a:solidFill>
                  <a:srgbClr val="202122"/>
                </a:solidFill>
                <a:latin typeface="Simplified Arabic" panose="02020603050405020304" pitchFamily="18" charset="-78"/>
                <a:cs typeface="Simplified Arabic" panose="02020603050405020304" pitchFamily="18" charset="-78"/>
              </a:rPr>
              <a:t> بالعملة المطلوبة وهنا يتقاضى المصرف الإسلامي رسوم خدمة.</a:t>
            </a:r>
          </a:p>
          <a:p>
            <a:pPr algn="just" rtl="1">
              <a:buNone/>
            </a:pPr>
            <a:r>
              <a:rPr lang="ar-IQ" sz="2000" dirty="0">
                <a:solidFill>
                  <a:srgbClr val="202122"/>
                </a:solidFill>
                <a:latin typeface="Simplified Arabic" panose="02020603050405020304" pitchFamily="18" charset="-78"/>
                <a:cs typeface="Simplified Arabic" panose="02020603050405020304" pitchFamily="18" charset="-78"/>
              </a:rPr>
              <a:t>الأسلوب الثاني: وهو تنفيذ الاعتماد المستندي كائتمان مصرفي يتم بتسديد المتعامل جزء فقط من قيمة الاعتماد ويقوم المصرف الإسلامي باستكمال سداد قيمة الاعتماد كعملية ائتمانية إسلامية بأحد الأشكال سابقة </a:t>
            </a:r>
            <a:r>
              <a:rPr lang="ar-IQ" sz="2000" dirty="0" smtClean="0">
                <a:solidFill>
                  <a:srgbClr val="202122"/>
                </a:solidFill>
                <a:latin typeface="Simplified Arabic" panose="02020603050405020304" pitchFamily="18" charset="-78"/>
                <a:cs typeface="Simplified Arabic" panose="02020603050405020304" pitchFamily="18" charset="-78"/>
              </a:rPr>
              <a:t>الذكر .</a:t>
            </a:r>
          </a:p>
          <a:p>
            <a:pPr algn="just" rtl="1"/>
            <a:r>
              <a:rPr lang="ar-IQ" sz="2000" b="1" dirty="0" smtClean="0">
                <a:solidFill>
                  <a:srgbClr val="202122"/>
                </a:solidFill>
                <a:latin typeface="Simplified Arabic" panose="02020603050405020304" pitchFamily="18" charset="-78"/>
                <a:cs typeface="Simplified Arabic" panose="02020603050405020304" pitchFamily="18" charset="-78"/>
              </a:rPr>
              <a:t>خطابات الضمان : </a:t>
            </a:r>
            <a:r>
              <a:rPr lang="ar-IQ" sz="2000" dirty="0" smtClean="0">
                <a:solidFill>
                  <a:srgbClr val="202122"/>
                </a:solidFill>
                <a:latin typeface="Simplified Arabic" panose="02020603050405020304" pitchFamily="18" charset="-78"/>
                <a:cs typeface="Simplified Arabic" panose="02020603050405020304" pitchFamily="18" charset="-78"/>
              </a:rPr>
              <a:t>يعرف </a:t>
            </a:r>
            <a:r>
              <a:rPr lang="ar-IQ" sz="2000" dirty="0">
                <a:solidFill>
                  <a:srgbClr val="202122"/>
                </a:solidFill>
                <a:latin typeface="Simplified Arabic" panose="02020603050405020304" pitchFamily="18" charset="-78"/>
                <a:cs typeface="Simplified Arabic" panose="02020603050405020304" pitchFamily="18" charset="-78"/>
              </a:rPr>
              <a:t>خطاب الضمان بأنه { تعهد كتابي يصدر من المصرف بناء على طلب المتعامل بدفع مبلغ نقدي معين أو قابل للتعيين بمجرد أن يطلب المستفيد ذلك من المصرف خلال مدة محددة ويجوز امتداد الضمان لمدة أخرى وذلك قبل انتهاء المدة الأولى }. وهي لها أهمية كبيرة في التعاقدات والمقاولات </a:t>
            </a:r>
            <a:r>
              <a:rPr lang="ar-IQ" sz="2000" dirty="0" smtClean="0">
                <a:solidFill>
                  <a:srgbClr val="202122"/>
                </a:solidFill>
                <a:latin typeface="Simplified Arabic" panose="02020603050405020304" pitchFamily="18" charset="-78"/>
                <a:cs typeface="Simplified Arabic" panose="02020603050405020304" pitchFamily="18" charset="-78"/>
              </a:rPr>
              <a:t>والعطاءات. </a:t>
            </a:r>
            <a:r>
              <a:rPr lang="ar-IQ" sz="2000" dirty="0">
                <a:solidFill>
                  <a:srgbClr val="202122"/>
                </a:solidFill>
                <a:latin typeface="Simplified Arabic" panose="02020603050405020304" pitchFamily="18" charset="-78"/>
                <a:cs typeface="Simplified Arabic" panose="02020603050405020304" pitchFamily="18" charset="-78"/>
              </a:rPr>
              <a:t>وتوجد أنواع متعددة لخطابات الضمان منها: خطاب ضمان ابتدائي، خطاب ضمان نهائي، خطاب ضمان دفعة مقدمة. وينظر إلى خطابات الضمان من رؤيتين: الأولى إذا سدد العميل كامل المبلغ ولا يوجد عملية </a:t>
            </a:r>
            <a:r>
              <a:rPr lang="ar-IQ" sz="2000" dirty="0" err="1">
                <a:solidFill>
                  <a:srgbClr val="202122"/>
                </a:solidFill>
                <a:latin typeface="Simplified Arabic" panose="02020603050405020304" pitchFamily="18" charset="-78"/>
                <a:cs typeface="Simplified Arabic" panose="02020603050405020304" pitchFamily="18" charset="-78"/>
              </a:rPr>
              <a:t>أئتمانية</a:t>
            </a:r>
            <a:r>
              <a:rPr lang="ar-IQ" sz="2000" dirty="0">
                <a:solidFill>
                  <a:srgbClr val="202122"/>
                </a:solidFill>
                <a:latin typeface="Simplified Arabic" panose="02020603050405020304" pitchFamily="18" charset="-78"/>
                <a:cs typeface="Simplified Arabic" panose="02020603050405020304" pitchFamily="18" charset="-78"/>
              </a:rPr>
              <a:t> يصدر المصرف خطاب الضمان. الثانية إذا لم يسدد العميل كامل المبلغ يجب أن تتم المعاملة بأحد العمليات </a:t>
            </a:r>
            <a:r>
              <a:rPr lang="ar-IQ" sz="2000" dirty="0" err="1">
                <a:solidFill>
                  <a:srgbClr val="202122"/>
                </a:solidFill>
                <a:latin typeface="Simplified Arabic" panose="02020603050405020304" pitchFamily="18" charset="-78"/>
                <a:cs typeface="Simplified Arabic" panose="02020603050405020304" pitchFamily="18" charset="-78"/>
              </a:rPr>
              <a:t>الأستثمارية</a:t>
            </a:r>
            <a:r>
              <a:rPr lang="ar-IQ" sz="2000" dirty="0">
                <a:solidFill>
                  <a:srgbClr val="202122"/>
                </a:solidFill>
                <a:latin typeface="Simplified Arabic" panose="02020603050405020304" pitchFamily="18" charset="-78"/>
                <a:cs typeface="Simplified Arabic" panose="02020603050405020304" pitchFamily="18" charset="-78"/>
              </a:rPr>
              <a:t> الإسلامية سابقة </a:t>
            </a:r>
            <a:r>
              <a:rPr lang="ar-IQ" sz="2000" dirty="0" smtClean="0">
                <a:solidFill>
                  <a:srgbClr val="202122"/>
                </a:solidFill>
                <a:latin typeface="Simplified Arabic" panose="02020603050405020304" pitchFamily="18" charset="-78"/>
                <a:cs typeface="Simplified Arabic" panose="02020603050405020304" pitchFamily="18" charset="-78"/>
              </a:rPr>
              <a:t>الذكر .</a:t>
            </a:r>
          </a:p>
          <a:p>
            <a:pPr algn="just" rtl="1"/>
            <a:endParaRPr lang="ar-IQ" sz="2000" b="0" i="0" dirty="0">
              <a:solidFill>
                <a:srgbClr val="202122"/>
              </a:solidFill>
              <a:effectLst/>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p:cNvSpPr>
          <p:nvPr>
            <p:ph idx="1"/>
          </p:nvPr>
        </p:nvSpPr>
        <p:spPr>
          <a:xfrm>
            <a:off x="533400" y="533400"/>
            <a:ext cx="8001000" cy="4690515"/>
          </a:xfrm>
          <a:prstGeom prst="rect">
            <a:avLst/>
          </a:prstGeom>
        </p:spPr>
        <p:txBody>
          <a:bodyPr wrap="square">
            <a:spAutoFit/>
          </a:bodyPr>
          <a:lstStyle/>
          <a:p>
            <a:pPr algn="just" rtl="1">
              <a:buNone/>
            </a:pPr>
            <a:r>
              <a:rPr lang="ar-IQ" sz="1800" b="1" dirty="0" smtClean="0">
                <a:solidFill>
                  <a:srgbClr val="202122"/>
                </a:solidFill>
                <a:latin typeface="Simplified Arabic" panose="02020603050405020304" pitchFamily="18" charset="-78"/>
                <a:cs typeface="Simplified Arabic" panose="02020603050405020304" pitchFamily="18" charset="-78"/>
              </a:rPr>
              <a:t>الاوراق المالية </a:t>
            </a:r>
            <a:r>
              <a:rPr lang="ar-IQ" sz="1800" dirty="0" smtClean="0">
                <a:solidFill>
                  <a:srgbClr val="202122"/>
                </a:solidFill>
                <a:latin typeface="Simplified Arabic" panose="02020603050405020304" pitchFamily="18" charset="-78"/>
                <a:cs typeface="Simplified Arabic" panose="02020603050405020304" pitchFamily="18" charset="-78"/>
              </a:rPr>
              <a:t>: وهي </a:t>
            </a:r>
            <a:r>
              <a:rPr lang="ar-IQ" sz="1800" dirty="0">
                <a:solidFill>
                  <a:srgbClr val="202122"/>
                </a:solidFill>
                <a:latin typeface="Simplified Arabic" panose="02020603050405020304" pitchFamily="18" charset="-78"/>
                <a:cs typeface="Simplified Arabic" panose="02020603050405020304" pitchFamily="18" charset="-78"/>
              </a:rPr>
              <a:t>الأسهم والسندات، والأسهم هي نصيب في شركات مساهمة عامة على شكل وحدات كل وحدة اسمها </a:t>
            </a:r>
            <a:r>
              <a:rPr lang="ar-IQ" sz="1800" dirty="0" smtClean="0">
                <a:solidFill>
                  <a:srgbClr val="202122"/>
                </a:solidFill>
                <a:latin typeface="Simplified Arabic" panose="02020603050405020304" pitchFamily="18" charset="-78"/>
                <a:cs typeface="Simplified Arabic" panose="02020603050405020304" pitchFamily="18" charset="-78"/>
              </a:rPr>
              <a:t>سهم</a:t>
            </a:r>
            <a:r>
              <a:rPr lang="ar-IQ" sz="1800" dirty="0">
                <a:solidFill>
                  <a:srgbClr val="202122"/>
                </a:solidFill>
                <a:latin typeface="Simplified Arabic" panose="02020603050405020304" pitchFamily="18" charset="-78"/>
                <a:cs typeface="Simplified Arabic" panose="02020603050405020304" pitchFamily="18" charset="-78"/>
              </a:rPr>
              <a:t> </a:t>
            </a:r>
            <a:r>
              <a:rPr lang="ar-IQ" sz="1800" dirty="0" smtClean="0">
                <a:solidFill>
                  <a:srgbClr val="202122"/>
                </a:solidFill>
                <a:latin typeface="Simplified Arabic" panose="02020603050405020304" pitchFamily="18" charset="-78"/>
                <a:cs typeface="Simplified Arabic" panose="02020603050405020304" pitchFamily="18" charset="-78"/>
              </a:rPr>
              <a:t>والخدمات </a:t>
            </a:r>
            <a:r>
              <a:rPr lang="ar-IQ" sz="1800" dirty="0">
                <a:solidFill>
                  <a:srgbClr val="202122"/>
                </a:solidFill>
                <a:latin typeface="Simplified Arabic" panose="02020603050405020304" pitchFamily="18" charset="-78"/>
                <a:cs typeface="Simplified Arabic" panose="02020603050405020304" pitchFamily="18" charset="-78"/>
              </a:rPr>
              <a:t>التي تقدمها المصارف الإسلامية بما يرتبط بالأسهم:</a:t>
            </a:r>
          </a:p>
          <a:p>
            <a:pPr algn="just" rtl="1">
              <a:buNone/>
            </a:pPr>
            <a:r>
              <a:rPr lang="ar-IQ" sz="1800" dirty="0">
                <a:solidFill>
                  <a:srgbClr val="202122"/>
                </a:solidFill>
                <a:latin typeface="Simplified Arabic" panose="02020603050405020304" pitchFamily="18" charset="-78"/>
                <a:cs typeface="Simplified Arabic" panose="02020603050405020304" pitchFamily="18" charset="-78"/>
              </a:rPr>
              <a:t>الاكتتاب: وهي عملية استقبال طلبات الحصول على أسهم عند طرحها للاكتتاب للشركات الجديدة ويتقاضى المصرف الإسلامي أجرا عن ذلك.</a:t>
            </a:r>
          </a:p>
          <a:p>
            <a:pPr algn="just" rtl="1">
              <a:buNone/>
            </a:pPr>
            <a:r>
              <a:rPr lang="ar-IQ" sz="1800" dirty="0">
                <a:solidFill>
                  <a:srgbClr val="202122"/>
                </a:solidFill>
                <a:latin typeface="Simplified Arabic" panose="02020603050405020304" pitchFamily="18" charset="-78"/>
                <a:cs typeface="Simplified Arabic" panose="02020603050405020304" pitchFamily="18" charset="-78"/>
              </a:rPr>
              <a:t>حفظ الأسهم: يقوم المصرف الإسلامي بحفظ الأسهم للمتعامل </a:t>
            </a:r>
            <a:r>
              <a:rPr lang="ar-IQ" sz="1800" dirty="0" err="1">
                <a:solidFill>
                  <a:srgbClr val="202122"/>
                </a:solidFill>
                <a:latin typeface="Simplified Arabic" panose="02020603050405020304" pitchFamily="18" charset="-78"/>
                <a:cs typeface="Simplified Arabic" panose="02020603050405020304" pitchFamily="18" charset="-78"/>
              </a:rPr>
              <a:t>ويتقاضي</a:t>
            </a:r>
            <a:r>
              <a:rPr lang="ar-IQ" sz="1800" dirty="0">
                <a:solidFill>
                  <a:srgbClr val="202122"/>
                </a:solidFill>
                <a:latin typeface="Simplified Arabic" panose="02020603050405020304" pitchFamily="18" charset="-78"/>
                <a:cs typeface="Simplified Arabic" panose="02020603050405020304" pitchFamily="18" charset="-78"/>
              </a:rPr>
              <a:t> أجرا.</a:t>
            </a:r>
          </a:p>
          <a:p>
            <a:pPr algn="just" rtl="1">
              <a:buNone/>
            </a:pPr>
            <a:r>
              <a:rPr lang="ar-IQ" sz="1800" dirty="0">
                <a:solidFill>
                  <a:srgbClr val="202122"/>
                </a:solidFill>
                <a:latin typeface="Simplified Arabic" panose="02020603050405020304" pitchFamily="18" charset="-78"/>
                <a:cs typeface="Simplified Arabic" panose="02020603050405020304" pitchFamily="18" charset="-78"/>
              </a:rPr>
              <a:t>بيع وشراء الأسهم: يقوم المصرف الإسلامي ببيع وشراء الأسهم كوكيل عن العميل مقابل أجر.</a:t>
            </a:r>
          </a:p>
          <a:p>
            <a:pPr algn="just" rtl="1">
              <a:buNone/>
            </a:pPr>
            <a:r>
              <a:rPr lang="ar-IQ" sz="1800" dirty="0" smtClean="0">
                <a:solidFill>
                  <a:srgbClr val="202122"/>
                </a:solidFill>
                <a:latin typeface="Simplified Arabic" panose="02020603050405020304" pitchFamily="18" charset="-78"/>
                <a:cs typeface="Simplified Arabic" panose="02020603050405020304" pitchFamily="18" charset="-78"/>
              </a:rPr>
              <a:t>صرف </a:t>
            </a:r>
            <a:r>
              <a:rPr lang="ar-IQ" sz="1800" dirty="0">
                <a:solidFill>
                  <a:srgbClr val="202122"/>
                </a:solidFill>
                <a:latin typeface="Simplified Arabic" panose="02020603050405020304" pitchFamily="18" charset="-78"/>
                <a:cs typeface="Simplified Arabic" panose="02020603050405020304" pitchFamily="18" charset="-78"/>
              </a:rPr>
              <a:t>أرباح الأسهم: يقوم المصرف بصرف أرباح الأسهم نيابة عن الشركات كوكيل مقابل أجر عن الخدمة.</a:t>
            </a:r>
          </a:p>
          <a:p>
            <a:pPr algn="just" rtl="1">
              <a:buNone/>
            </a:pPr>
            <a:r>
              <a:rPr lang="ar-IQ" sz="1800" dirty="0">
                <a:solidFill>
                  <a:srgbClr val="202122"/>
                </a:solidFill>
                <a:latin typeface="Simplified Arabic" panose="02020603050405020304" pitchFamily="18" charset="-78"/>
                <a:cs typeface="Simplified Arabic" panose="02020603050405020304" pitchFamily="18" charset="-78"/>
              </a:rPr>
              <a:t>يشترط عدم تعامل </a:t>
            </a:r>
            <a:r>
              <a:rPr lang="ar-IQ" sz="1800" dirty="0" err="1">
                <a:solidFill>
                  <a:srgbClr val="202122"/>
                </a:solidFill>
                <a:latin typeface="Simplified Arabic" panose="02020603050405020304" pitchFamily="18" charset="-78"/>
                <a:cs typeface="Simplified Arabic" panose="02020603050405020304" pitchFamily="18" charset="-78"/>
              </a:rPr>
              <a:t>هذة</a:t>
            </a:r>
            <a:r>
              <a:rPr lang="ar-IQ" sz="1800" dirty="0">
                <a:solidFill>
                  <a:srgbClr val="202122"/>
                </a:solidFill>
                <a:latin typeface="Simplified Arabic" panose="02020603050405020304" pitchFamily="18" charset="-78"/>
                <a:cs typeface="Simplified Arabic" panose="02020603050405020304" pitchFamily="18" charset="-78"/>
              </a:rPr>
              <a:t> الشركات بالخمور ومنتجات الخنزير والقمار وكل ما حرمه الشرع. أما السندات هي أوراق مالية يحصل حاملها على عائد معروف محدد مسبقاً لذلك المصارف الإسلامية لا تتعامل بها. و – الصرف الأجنبي: وهو بيع وشراء العملات ويتقاضى المصرف </a:t>
            </a:r>
            <a:r>
              <a:rPr lang="ar-IQ" sz="1800" dirty="0" smtClean="0">
                <a:solidFill>
                  <a:srgbClr val="202122"/>
                </a:solidFill>
                <a:latin typeface="Simplified Arabic" panose="02020603050405020304" pitchFamily="18" charset="-78"/>
                <a:cs typeface="Simplified Arabic" panose="02020603050405020304" pitchFamily="18" charset="-78"/>
              </a:rPr>
              <a:t>عليها اجرا .</a:t>
            </a:r>
          </a:p>
          <a:p>
            <a:pPr algn="just" rtl="1">
              <a:buNone/>
            </a:pPr>
            <a:r>
              <a:rPr lang="ar-IQ" sz="1800" b="1" dirty="0" err="1" smtClean="0">
                <a:solidFill>
                  <a:srgbClr val="202122"/>
                </a:solidFill>
                <a:latin typeface="Simplified Arabic" panose="02020603050405020304" pitchFamily="18" charset="-78"/>
                <a:cs typeface="Simplified Arabic" panose="02020603050405020304" pitchFamily="18" charset="-78"/>
              </a:rPr>
              <a:t>الحوالات</a:t>
            </a:r>
            <a:r>
              <a:rPr lang="ar-IQ" sz="1800" b="1" dirty="0" smtClean="0">
                <a:solidFill>
                  <a:srgbClr val="202122"/>
                </a:solidFill>
                <a:latin typeface="Simplified Arabic" panose="02020603050405020304" pitchFamily="18" charset="-78"/>
                <a:cs typeface="Simplified Arabic" panose="02020603050405020304" pitchFamily="18" charset="-78"/>
              </a:rPr>
              <a:t> :</a:t>
            </a:r>
            <a:r>
              <a:rPr lang="ar-IQ" sz="1800" dirty="0" smtClean="0">
                <a:solidFill>
                  <a:srgbClr val="202122"/>
                </a:solidFill>
                <a:latin typeface="Simplified Arabic" panose="02020603050405020304" pitchFamily="18" charset="-78"/>
                <a:cs typeface="Simplified Arabic" panose="02020603050405020304" pitchFamily="18" charset="-78"/>
              </a:rPr>
              <a:t> وهي </a:t>
            </a:r>
            <a:r>
              <a:rPr lang="ar-IQ" sz="1800" dirty="0">
                <a:solidFill>
                  <a:srgbClr val="202122"/>
                </a:solidFill>
                <a:latin typeface="Simplified Arabic" panose="02020603050405020304" pitchFamily="18" charset="-78"/>
                <a:cs typeface="Simplified Arabic" panose="02020603050405020304" pitchFamily="18" charset="-78"/>
              </a:rPr>
              <a:t>عملية تحويل أموال من منطقة إلى منطقة أخرى ويتم تأديتها كخدمة يتقاضى عليها </a:t>
            </a:r>
            <a:r>
              <a:rPr lang="ar-IQ" sz="1800" dirty="0" smtClean="0">
                <a:solidFill>
                  <a:srgbClr val="202122"/>
                </a:solidFill>
                <a:latin typeface="Simplified Arabic" panose="02020603050405020304" pitchFamily="18" charset="-78"/>
                <a:cs typeface="Simplified Arabic" panose="02020603050405020304" pitchFamily="18" charset="-78"/>
              </a:rPr>
              <a:t>أجراً.</a:t>
            </a:r>
            <a:endParaRPr lang="ar-IQ" sz="1800" dirty="0">
              <a:solidFill>
                <a:srgbClr val="202122"/>
              </a:solidFill>
              <a:latin typeface="Simplified Arabic" panose="02020603050405020304" pitchFamily="18" charset="-78"/>
              <a:cs typeface="Simplified Arabic" panose="02020603050405020304" pitchFamily="18" charset="-78"/>
            </a:endParaRPr>
          </a:p>
          <a:p>
            <a:pPr algn="just" rtl="1">
              <a:buNone/>
            </a:pPr>
            <a:r>
              <a:rPr lang="ar-IQ" sz="1800" dirty="0" smtClean="0">
                <a:solidFill>
                  <a:srgbClr val="202122"/>
                </a:solidFill>
                <a:latin typeface="Simplified Arabic" panose="02020603050405020304" pitchFamily="18" charset="-78"/>
                <a:cs typeface="Simplified Arabic" panose="02020603050405020304" pitchFamily="18" charset="-78"/>
              </a:rPr>
              <a:t>أن </a:t>
            </a:r>
            <a:r>
              <a:rPr lang="ar-IQ" sz="1800" dirty="0">
                <a:solidFill>
                  <a:srgbClr val="202122"/>
                </a:solidFill>
                <a:latin typeface="Simplified Arabic" panose="02020603050405020304" pitchFamily="18" charset="-78"/>
                <a:cs typeface="Simplified Arabic" panose="02020603050405020304" pitchFamily="18" charset="-78"/>
              </a:rPr>
              <a:t>نشير في النهاية أن الخدمات التي </a:t>
            </a:r>
            <a:r>
              <a:rPr lang="ar-IQ" sz="1800" dirty="0" smtClean="0">
                <a:solidFill>
                  <a:srgbClr val="202122"/>
                </a:solidFill>
                <a:latin typeface="Simplified Arabic" panose="02020603050405020304" pitchFamily="18" charset="-78"/>
                <a:cs typeface="Simplified Arabic" panose="02020603050405020304" pitchFamily="18" charset="-78"/>
              </a:rPr>
              <a:t>تأديبها </a:t>
            </a:r>
            <a:r>
              <a:rPr lang="ar-IQ" sz="1800" dirty="0">
                <a:solidFill>
                  <a:srgbClr val="202122"/>
                </a:solidFill>
                <a:latin typeface="Simplified Arabic" panose="02020603050405020304" pitchFamily="18" charset="-78"/>
                <a:cs typeface="Simplified Arabic" panose="02020603050405020304" pitchFamily="18" charset="-78"/>
              </a:rPr>
              <a:t>المصارف الإسلامية تتطور وتتغير مع تطور </a:t>
            </a:r>
            <a:r>
              <a:rPr lang="ar-IQ" sz="1800" dirty="0" err="1">
                <a:solidFill>
                  <a:srgbClr val="202122"/>
                </a:solidFill>
                <a:latin typeface="Simplified Arabic" panose="02020603050405020304" pitchFamily="18" charset="-78"/>
                <a:cs typeface="Simplified Arabic" panose="02020603050405020304" pitchFamily="18" charset="-78"/>
              </a:rPr>
              <a:t>الأراء</a:t>
            </a:r>
            <a:r>
              <a:rPr lang="ar-IQ" sz="1800" dirty="0">
                <a:solidFill>
                  <a:srgbClr val="202122"/>
                </a:solidFill>
                <a:latin typeface="Simplified Arabic" panose="02020603050405020304" pitchFamily="18" charset="-78"/>
                <a:cs typeface="Simplified Arabic" panose="02020603050405020304" pitchFamily="18" charset="-78"/>
              </a:rPr>
              <a:t> والفتوى الشرعية. التعريف السابق صحيح، إلا أن ما هو معمول به لدى المصارف جميعا يسمى سفتجة عند الفقهاء ويدخل فيه إشكالية الصرف والتحويل في نفس الوقت والمعاملة.</a:t>
            </a:r>
          </a:p>
          <a:p>
            <a:pPr algn="just" rtl="1"/>
            <a:endParaRPr lang="ar-IQ" sz="1800" b="0" i="0" dirty="0">
              <a:solidFill>
                <a:srgbClr val="202122"/>
              </a:solidFill>
              <a:effectLst/>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r>
              <a:rPr lang="ar-SA" b="1" dirty="0" smtClean="0">
                <a:solidFill>
                  <a:schemeClr val="tx1"/>
                </a:solidFill>
              </a:rPr>
              <a:t>ما هي الاستدامة؟</a:t>
            </a: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3" name="عنصر نائب للمحتوى 2"/>
          <p:cNvSpPr>
            <a:spLocks noGrp="1"/>
          </p:cNvSpPr>
          <p:nvPr>
            <p:ph idx="1"/>
          </p:nvPr>
        </p:nvSpPr>
        <p:spPr>
          <a:xfrm>
            <a:off x="381000" y="1291130"/>
            <a:ext cx="8153095" cy="4275740"/>
          </a:xfrm>
        </p:spPr>
        <p:txBody>
          <a:bodyPr>
            <a:normAutofit/>
          </a:bodyPr>
          <a:lstStyle/>
          <a:p>
            <a:pPr algn="just" rtl="1">
              <a:buNone/>
            </a:pPr>
            <a:r>
              <a:rPr lang="ar-SA" sz="2400" b="1" u="sng" dirty="0" smtClean="0">
                <a:solidFill>
                  <a:schemeClr val="tx1"/>
                </a:solidFill>
                <a:cs typeface="+mj-cs"/>
              </a:rPr>
              <a:t>تعرف</a:t>
            </a:r>
            <a:r>
              <a:rPr lang="ar-SA" sz="2400" dirty="0" smtClean="0">
                <a:solidFill>
                  <a:schemeClr val="tx1"/>
                </a:solidFill>
                <a:cs typeface="+mj-cs"/>
              </a:rPr>
              <a:t> الاستدامة بأنها دراسة كيفية عمل الأنظمة الطبيعية، والتنوع وإنتاج كل ما تحتاجه البيئة الطبيعية لكي تبقى متوازنة.</a:t>
            </a:r>
            <a:endParaRPr lang="ar-IQ" sz="2400" dirty="0" smtClean="0">
              <a:solidFill>
                <a:schemeClr val="tx1"/>
              </a:solidFill>
              <a:cs typeface="+mj-cs"/>
            </a:endParaRPr>
          </a:p>
          <a:p>
            <a:pPr algn="just" rtl="1">
              <a:buNone/>
            </a:pPr>
            <a:r>
              <a:rPr lang="ar-SA" sz="2400" dirty="0" smtClean="0">
                <a:solidFill>
                  <a:schemeClr val="tx1"/>
                </a:solidFill>
                <a:cs typeface="+mj-cs"/>
              </a:rPr>
              <a:t> </a:t>
            </a:r>
            <a:r>
              <a:rPr lang="ar-SA" sz="2400" b="1" u="sng" dirty="0" smtClean="0">
                <a:solidFill>
                  <a:schemeClr val="tx1"/>
                </a:solidFill>
                <a:cs typeface="+mj-cs"/>
              </a:rPr>
              <a:t>وتركز</a:t>
            </a:r>
            <a:r>
              <a:rPr lang="ar-SA" sz="2400" dirty="0" smtClean="0">
                <a:solidFill>
                  <a:schemeClr val="tx1"/>
                </a:solidFill>
                <a:cs typeface="+mj-cs"/>
              </a:rPr>
              <a:t> الاستدامة والتنمية المستدامة على التوازن بين احتساب الاحتياجات، وحاجتنا إلى استخدام التكنولوجيا وبشكل اقتصادي، والحاجة إلى حماية البيئات التي نعيش فيها. ولا ترتبط الاستدامة بالبيئة فقط، بل إنها تتعلق بصحة المجتمعات وضمان عدم تعرض الناس إلى المعاناة بسبب التشريعات البيئية، مع ضرورة اختبار التأثيرات بعيدة </a:t>
            </a:r>
            <a:r>
              <a:rPr lang="ar-SA" sz="2400" dirty="0" err="1" smtClean="0">
                <a:solidFill>
                  <a:schemeClr val="tx1"/>
                </a:solidFill>
                <a:cs typeface="+mj-cs"/>
              </a:rPr>
              <a:t>الامد</a:t>
            </a:r>
            <a:r>
              <a:rPr lang="ar-SA" sz="2400" dirty="0" smtClean="0">
                <a:solidFill>
                  <a:schemeClr val="tx1"/>
                </a:solidFill>
                <a:cs typeface="+mj-cs"/>
              </a:rPr>
              <a:t> للأفعال التي تقوم </a:t>
            </a:r>
            <a:r>
              <a:rPr lang="ar-SA" sz="2400" dirty="0" err="1" smtClean="0">
                <a:solidFill>
                  <a:schemeClr val="tx1"/>
                </a:solidFill>
                <a:cs typeface="+mj-cs"/>
              </a:rPr>
              <a:t>بها</a:t>
            </a:r>
            <a:r>
              <a:rPr lang="ar-SA" sz="2400" dirty="0" smtClean="0">
                <a:solidFill>
                  <a:schemeClr val="tx1"/>
                </a:solidFill>
                <a:cs typeface="+mj-cs"/>
              </a:rPr>
              <a:t> البشرية، </a:t>
            </a:r>
            <a:endParaRPr lang="ar-IQ" sz="2400" dirty="0" smtClean="0">
              <a:solidFill>
                <a:schemeClr val="tx1"/>
              </a:solidFill>
              <a:cs typeface="+mj-cs"/>
            </a:endParaRPr>
          </a:p>
          <a:p>
            <a:pPr algn="r" rtl="1">
              <a:buNone/>
            </a:pPr>
            <a:r>
              <a:rPr lang="ar-SA" sz="2400" b="1" dirty="0" smtClean="0">
                <a:solidFill>
                  <a:schemeClr val="tx1"/>
                </a:solidFill>
                <a:cs typeface="+mj-cs"/>
              </a:rPr>
              <a:t>وطرح </a:t>
            </a:r>
            <a:r>
              <a:rPr lang="ar-SA" sz="2400" b="1" dirty="0" err="1" smtClean="0">
                <a:solidFill>
                  <a:schemeClr val="tx1"/>
                </a:solidFill>
                <a:cs typeface="+mj-cs"/>
              </a:rPr>
              <a:t>اسئلة</a:t>
            </a:r>
            <a:r>
              <a:rPr lang="ar-SA" sz="2400" b="1" dirty="0" smtClean="0">
                <a:solidFill>
                  <a:schemeClr val="tx1"/>
                </a:solidFill>
                <a:cs typeface="+mj-cs"/>
              </a:rPr>
              <a:t> حول: كيف يمكن تحسين الوضع.</a:t>
            </a:r>
            <a:endParaRPr lang="en-US" sz="2400" b="1" dirty="0">
              <a:solidFill>
                <a:schemeClr val="tx1"/>
              </a:solidFill>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smtClean="0">
                <a:solidFill>
                  <a:schemeClr val="tx1"/>
                </a:solidFill>
              </a:rPr>
              <a:t>العناصر الثلاثة للاستدامة</a:t>
            </a: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3" name="عنصر نائب للمحتوى 2"/>
          <p:cNvSpPr>
            <a:spLocks noGrp="1"/>
          </p:cNvSpPr>
          <p:nvPr>
            <p:ph idx="1"/>
          </p:nvPr>
        </p:nvSpPr>
        <p:spPr>
          <a:xfrm>
            <a:off x="533400" y="1291130"/>
            <a:ext cx="8000695" cy="4275740"/>
          </a:xfrm>
        </p:spPr>
        <p:txBody>
          <a:bodyPr>
            <a:normAutofit fontScale="85000" lnSpcReduction="20000"/>
          </a:bodyPr>
          <a:lstStyle/>
          <a:p>
            <a:pPr algn="r" rtl="1">
              <a:buNone/>
            </a:pPr>
            <a:r>
              <a:rPr lang="ar-SA" b="1" dirty="0" smtClean="0">
                <a:solidFill>
                  <a:schemeClr val="tx1"/>
                </a:solidFill>
              </a:rPr>
              <a:t> </a:t>
            </a:r>
            <a:r>
              <a:rPr lang="ar-IQ" b="1" dirty="0" smtClean="0">
                <a:solidFill>
                  <a:schemeClr val="tx1"/>
                </a:solidFill>
              </a:rPr>
              <a:t>هناك ثلاثة عناصر أساسية تجيب على كيفية تحسين </a:t>
            </a:r>
            <a:r>
              <a:rPr lang="ar-IQ" b="1" dirty="0" err="1" smtClean="0">
                <a:solidFill>
                  <a:schemeClr val="tx1"/>
                </a:solidFill>
              </a:rPr>
              <a:t>و</a:t>
            </a:r>
            <a:r>
              <a:rPr lang="ar-IQ" b="1" dirty="0" smtClean="0">
                <a:solidFill>
                  <a:schemeClr val="tx1"/>
                </a:solidFill>
              </a:rPr>
              <a:t> استدامة الوضع المالي هي:</a:t>
            </a:r>
            <a:endParaRPr lang="en-US" b="1" dirty="0" smtClean="0">
              <a:solidFill>
                <a:schemeClr val="tx1"/>
              </a:solidFill>
            </a:endParaRPr>
          </a:p>
          <a:p>
            <a:pPr algn="r" rtl="1"/>
            <a:r>
              <a:rPr lang="ar-SA" b="1" dirty="0" smtClean="0">
                <a:solidFill>
                  <a:schemeClr val="tx1"/>
                </a:solidFill>
              </a:rPr>
              <a:t>التنمية الاقتصادية</a:t>
            </a:r>
            <a:endParaRPr lang="ar-IQ" b="1" dirty="0" smtClean="0">
              <a:solidFill>
                <a:schemeClr val="tx1"/>
              </a:solidFill>
            </a:endParaRPr>
          </a:p>
          <a:p>
            <a:pPr algn="r" rtl="1"/>
            <a:r>
              <a:rPr lang="ar-SA" b="1" dirty="0" smtClean="0">
                <a:solidFill>
                  <a:schemeClr val="tx1"/>
                </a:solidFill>
              </a:rPr>
              <a:t>التنمية الاجتماعية</a:t>
            </a:r>
            <a:endParaRPr lang="ar-IQ" b="1" dirty="0" smtClean="0">
              <a:solidFill>
                <a:schemeClr val="tx1"/>
              </a:solidFill>
            </a:endParaRPr>
          </a:p>
          <a:p>
            <a:pPr algn="r" rtl="1"/>
            <a:r>
              <a:rPr lang="ar-IQ" b="1" dirty="0" smtClean="0">
                <a:solidFill>
                  <a:schemeClr val="tx1"/>
                </a:solidFill>
              </a:rPr>
              <a:t>التنمية البيئية</a:t>
            </a:r>
          </a:p>
          <a:p>
            <a:pPr algn="r" rtl="1">
              <a:buNone/>
            </a:pPr>
            <a:r>
              <a:rPr lang="ar-IQ" b="1" dirty="0" smtClean="0">
                <a:solidFill>
                  <a:schemeClr val="tx1"/>
                </a:solidFill>
              </a:rPr>
              <a:t>لكي نتعرف على الاستدامة المالية لابد من تعريفها</a:t>
            </a:r>
            <a:endParaRPr lang="en-US" dirty="0" smtClean="0">
              <a:solidFill>
                <a:schemeClr val="tx1"/>
              </a:solidFill>
            </a:endParaRPr>
          </a:p>
          <a:p>
            <a:pPr algn="r" rtl="1">
              <a:buNone/>
            </a:pPr>
            <a:r>
              <a:rPr lang="ar-IQ" b="1" u="sng" dirty="0" smtClean="0">
                <a:solidFill>
                  <a:schemeClr val="tx1"/>
                </a:solidFill>
              </a:rPr>
              <a:t>تعرف الاستدامة المالية </a:t>
            </a:r>
          </a:p>
          <a:p>
            <a:pPr algn="just" rtl="1">
              <a:buNone/>
            </a:pPr>
            <a:r>
              <a:rPr lang="ar-IQ" dirty="0" smtClean="0">
                <a:solidFill>
                  <a:schemeClr val="tx1"/>
                </a:solidFill>
                <a:latin typeface="Simplified Arabic" pitchFamily="18" charset="-78"/>
                <a:cs typeface="Simplified Arabic" pitchFamily="18" charset="-78"/>
              </a:rPr>
              <a:t>على قدرة الدولة على الوفاء بالتزاماتها المالية الحالية والمستقبلية دون الحاجة إلى إعادة جدولة الديون، </a:t>
            </a:r>
            <a:r>
              <a:rPr lang="ar-IQ" dirty="0" err="1" smtClean="0">
                <a:solidFill>
                  <a:schemeClr val="tx1"/>
                </a:solidFill>
                <a:latin typeface="Simplified Arabic" pitchFamily="18" charset="-78"/>
                <a:cs typeface="Simplified Arabic" pitchFamily="18" charset="-78"/>
              </a:rPr>
              <a:t>اي</a:t>
            </a:r>
            <a:r>
              <a:rPr lang="ar-IQ" dirty="0" smtClean="0">
                <a:solidFill>
                  <a:schemeClr val="tx1"/>
                </a:solidFill>
                <a:latin typeface="Simplified Arabic" pitchFamily="18" charset="-78"/>
                <a:cs typeface="Simplified Arabic" pitchFamily="18" charset="-78"/>
              </a:rPr>
              <a:t> تثبيت نسبة الدين </a:t>
            </a:r>
            <a:r>
              <a:rPr lang="ar-IQ" dirty="0" err="1" smtClean="0">
                <a:solidFill>
                  <a:schemeClr val="tx1"/>
                </a:solidFill>
                <a:latin typeface="Simplified Arabic" pitchFamily="18" charset="-78"/>
                <a:cs typeface="Simplified Arabic" pitchFamily="18" charset="-78"/>
              </a:rPr>
              <a:t>الى</a:t>
            </a:r>
            <a:r>
              <a:rPr lang="ar-IQ" dirty="0" smtClean="0">
                <a:solidFill>
                  <a:schemeClr val="tx1"/>
                </a:solidFill>
                <a:latin typeface="Simplified Arabic" pitchFamily="18" charset="-78"/>
                <a:cs typeface="Simplified Arabic" pitchFamily="18" charset="-78"/>
              </a:rPr>
              <a:t> الناتج المحلي الإجمالي عند مستوى معين وتعتبر استقرار تلك النسبة </a:t>
            </a:r>
            <a:r>
              <a:rPr lang="ar-IQ" dirty="0" err="1" smtClean="0">
                <a:solidFill>
                  <a:schemeClr val="tx1"/>
                </a:solidFill>
                <a:latin typeface="Simplified Arabic" pitchFamily="18" charset="-78"/>
                <a:cs typeface="Simplified Arabic" pitchFamily="18" charset="-78"/>
              </a:rPr>
              <a:t>او</a:t>
            </a:r>
            <a:r>
              <a:rPr lang="ar-IQ" dirty="0" smtClean="0">
                <a:solidFill>
                  <a:schemeClr val="tx1"/>
                </a:solidFill>
                <a:latin typeface="Simplified Arabic" pitchFamily="18" charset="-78"/>
                <a:cs typeface="Simplified Arabic" pitchFamily="18" charset="-78"/>
              </a:rPr>
              <a:t> خفضها معيار النجاح التي يتحقق وفق سياسات مالية مستدامة تحافظ على صافي الثروة للقطاع العام </a:t>
            </a:r>
            <a:r>
              <a:rPr lang="ar-IQ" dirty="0" err="1" smtClean="0">
                <a:solidFill>
                  <a:schemeClr val="tx1"/>
                </a:solidFill>
                <a:latin typeface="Simplified Arabic" pitchFamily="18" charset="-78"/>
                <a:cs typeface="Simplified Arabic" pitchFamily="18" charset="-78"/>
              </a:rPr>
              <a:t>الى</a:t>
            </a:r>
            <a:r>
              <a:rPr lang="ar-IQ" dirty="0" smtClean="0">
                <a:solidFill>
                  <a:schemeClr val="tx1"/>
                </a:solidFill>
                <a:latin typeface="Simplified Arabic" pitchFamily="18" charset="-78"/>
                <a:cs typeface="Simplified Arabic" pitchFamily="18" charset="-78"/>
              </a:rPr>
              <a:t> الناتج المحلي الإجمالي.</a:t>
            </a:r>
            <a:endParaRPr lang="en-US" dirty="0" smtClean="0">
              <a:solidFill>
                <a:schemeClr val="tx1"/>
              </a:solidFill>
              <a:latin typeface="Simplified Arabic" pitchFamily="18" charset="-78"/>
              <a:cs typeface="Simplified Arabic" pitchFamily="18" charset="-78"/>
            </a:endParaRPr>
          </a:p>
          <a:p>
            <a:pPr algn="r" rtl="1"/>
            <a:endParaRPr lang="en-US" dirty="0" smtClean="0"/>
          </a:p>
          <a:p>
            <a:pPr algn="r" rtl="1">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IQ" b="1" dirty="0" smtClean="0">
                <a:solidFill>
                  <a:schemeClr val="tx1"/>
                </a:solidFill>
              </a:rPr>
              <a:t>مؤشرات الاستدامة</a:t>
            </a:r>
            <a:endParaRPr lang="en-US" b="1" dirty="0">
              <a:solidFill>
                <a:schemeClr val="tx1"/>
              </a:solidFill>
            </a:endParaRPr>
          </a:p>
        </p:txBody>
      </p:sp>
      <p:sp>
        <p:nvSpPr>
          <p:cNvPr id="3" name="عنصر نائب للمحتوى 2"/>
          <p:cNvSpPr>
            <a:spLocks noGrp="1"/>
          </p:cNvSpPr>
          <p:nvPr>
            <p:ph idx="1"/>
          </p:nvPr>
        </p:nvSpPr>
        <p:spPr>
          <a:xfrm>
            <a:off x="685800" y="1291130"/>
            <a:ext cx="7848295" cy="4275740"/>
          </a:xfrm>
        </p:spPr>
        <p:txBody>
          <a:bodyPr>
            <a:normAutofit fontScale="92500" lnSpcReduction="20000"/>
          </a:bodyPr>
          <a:lstStyle/>
          <a:p>
            <a:pPr algn="just" rtl="1">
              <a:buNone/>
            </a:pPr>
            <a:r>
              <a:rPr lang="ar-IQ" dirty="0" smtClean="0">
                <a:solidFill>
                  <a:schemeClr val="tx1"/>
                </a:solidFill>
              </a:rPr>
              <a:t>ترتكز الاستدامة المالية على القواعد التالية </a:t>
            </a:r>
          </a:p>
          <a:p>
            <a:pPr algn="just" rtl="1">
              <a:buNone/>
            </a:pPr>
            <a:r>
              <a:rPr lang="ar-IQ" dirty="0" smtClean="0">
                <a:solidFill>
                  <a:schemeClr val="tx1"/>
                </a:solidFill>
              </a:rPr>
              <a:t>1- القاعدة الذهبية  والتي من خلالها لا يتم اللجوء </a:t>
            </a:r>
            <a:r>
              <a:rPr lang="ar-IQ" dirty="0" err="1" smtClean="0">
                <a:solidFill>
                  <a:schemeClr val="tx1"/>
                </a:solidFill>
              </a:rPr>
              <a:t>للأقتراض</a:t>
            </a:r>
            <a:r>
              <a:rPr lang="ar-IQ" dirty="0" smtClean="0">
                <a:solidFill>
                  <a:schemeClr val="tx1"/>
                </a:solidFill>
              </a:rPr>
              <a:t> </a:t>
            </a:r>
            <a:r>
              <a:rPr lang="ar-IQ" dirty="0" err="1" smtClean="0">
                <a:solidFill>
                  <a:schemeClr val="tx1"/>
                </a:solidFill>
              </a:rPr>
              <a:t>الا</a:t>
            </a:r>
            <a:r>
              <a:rPr lang="ar-IQ" dirty="0" smtClean="0">
                <a:solidFill>
                  <a:schemeClr val="tx1"/>
                </a:solidFill>
              </a:rPr>
              <a:t> في حالات تمويل النفقات الاستثمارية </a:t>
            </a:r>
            <a:r>
              <a:rPr lang="ar-IQ" dirty="0" err="1" smtClean="0">
                <a:solidFill>
                  <a:schemeClr val="tx1"/>
                </a:solidFill>
              </a:rPr>
              <a:t>اما</a:t>
            </a:r>
            <a:r>
              <a:rPr lang="ar-IQ" dirty="0" smtClean="0">
                <a:solidFill>
                  <a:schemeClr val="tx1"/>
                </a:solidFill>
              </a:rPr>
              <a:t> نفقات التسيير يجب </a:t>
            </a:r>
            <a:r>
              <a:rPr lang="ar-IQ" dirty="0" err="1" smtClean="0">
                <a:solidFill>
                  <a:schemeClr val="tx1"/>
                </a:solidFill>
              </a:rPr>
              <a:t>ان</a:t>
            </a:r>
            <a:r>
              <a:rPr lang="ar-IQ" dirty="0" smtClean="0">
                <a:solidFill>
                  <a:schemeClr val="tx1"/>
                </a:solidFill>
              </a:rPr>
              <a:t> تمول من </a:t>
            </a:r>
            <a:r>
              <a:rPr lang="ar-IQ" dirty="0" err="1" smtClean="0">
                <a:solidFill>
                  <a:schemeClr val="tx1"/>
                </a:solidFill>
              </a:rPr>
              <a:t>الايرادات</a:t>
            </a:r>
            <a:r>
              <a:rPr lang="ar-IQ" dirty="0" smtClean="0">
                <a:solidFill>
                  <a:schemeClr val="tx1"/>
                </a:solidFill>
              </a:rPr>
              <a:t> العادية.</a:t>
            </a:r>
          </a:p>
          <a:p>
            <a:pPr algn="just" rtl="1">
              <a:buNone/>
            </a:pPr>
            <a:r>
              <a:rPr lang="ar-IQ" dirty="0" smtClean="0">
                <a:solidFill>
                  <a:schemeClr val="tx1"/>
                </a:solidFill>
              </a:rPr>
              <a:t> 2- قاعدة توازن الموازنة: </a:t>
            </a:r>
            <a:r>
              <a:rPr lang="ar-IQ" dirty="0" err="1" smtClean="0">
                <a:solidFill>
                  <a:schemeClr val="tx1"/>
                </a:solidFill>
              </a:rPr>
              <a:t>تنص</a:t>
            </a:r>
            <a:r>
              <a:rPr lang="ar-IQ" dirty="0" smtClean="0">
                <a:solidFill>
                  <a:schemeClr val="tx1"/>
                </a:solidFill>
              </a:rPr>
              <a:t> على </a:t>
            </a:r>
            <a:r>
              <a:rPr lang="ar-IQ" dirty="0" err="1" smtClean="0">
                <a:solidFill>
                  <a:schemeClr val="tx1"/>
                </a:solidFill>
              </a:rPr>
              <a:t>ان</a:t>
            </a:r>
            <a:r>
              <a:rPr lang="ar-IQ" dirty="0" smtClean="0">
                <a:solidFill>
                  <a:schemeClr val="tx1"/>
                </a:solidFill>
              </a:rPr>
              <a:t> يكون العجز </a:t>
            </a:r>
            <a:r>
              <a:rPr lang="ar-IQ" dirty="0" err="1" smtClean="0">
                <a:solidFill>
                  <a:schemeClr val="tx1"/>
                </a:solidFill>
              </a:rPr>
              <a:t>الموازني</a:t>
            </a:r>
            <a:r>
              <a:rPr lang="ar-IQ" dirty="0" smtClean="0">
                <a:solidFill>
                  <a:schemeClr val="tx1"/>
                </a:solidFill>
              </a:rPr>
              <a:t> حالة استثنائية ناتجة عن ظروف استثنائية يتوجب على الدولة </a:t>
            </a:r>
            <a:r>
              <a:rPr lang="ar-IQ" dirty="0" err="1" smtClean="0">
                <a:solidFill>
                  <a:schemeClr val="tx1"/>
                </a:solidFill>
              </a:rPr>
              <a:t>ان</a:t>
            </a:r>
            <a:r>
              <a:rPr lang="ar-IQ" dirty="0" smtClean="0">
                <a:solidFill>
                  <a:schemeClr val="tx1"/>
                </a:solidFill>
              </a:rPr>
              <a:t> تتحكم </a:t>
            </a:r>
            <a:r>
              <a:rPr lang="ar-IQ" dirty="0" err="1" smtClean="0">
                <a:solidFill>
                  <a:schemeClr val="tx1"/>
                </a:solidFill>
              </a:rPr>
              <a:t>بها</a:t>
            </a:r>
            <a:r>
              <a:rPr lang="ar-IQ" dirty="0" smtClean="0">
                <a:solidFill>
                  <a:schemeClr val="tx1"/>
                </a:solidFill>
              </a:rPr>
              <a:t> عند انتهاء الحالة الاستثنائية.</a:t>
            </a:r>
          </a:p>
          <a:p>
            <a:pPr algn="just" rtl="1">
              <a:buNone/>
            </a:pPr>
            <a:r>
              <a:rPr lang="ar-IQ" dirty="0" smtClean="0">
                <a:solidFill>
                  <a:schemeClr val="tx1"/>
                </a:solidFill>
              </a:rPr>
              <a:t>3- قاعدة المرونة في الموازنة: </a:t>
            </a:r>
            <a:r>
              <a:rPr lang="ar-IQ" dirty="0" err="1" smtClean="0">
                <a:solidFill>
                  <a:schemeClr val="tx1"/>
                </a:solidFill>
              </a:rPr>
              <a:t>اي</a:t>
            </a:r>
            <a:r>
              <a:rPr lang="ar-IQ" dirty="0" smtClean="0">
                <a:solidFill>
                  <a:schemeClr val="tx1"/>
                </a:solidFill>
              </a:rPr>
              <a:t> انتهاج الحكومة للمرونة في الموازنة حسب الحالة الاقتصادية السائدة فيمكن التوسع في حالة العجز </a:t>
            </a:r>
            <a:r>
              <a:rPr lang="ar-IQ" dirty="0" err="1" smtClean="0">
                <a:solidFill>
                  <a:schemeClr val="tx1"/>
                </a:solidFill>
              </a:rPr>
              <a:t>امام</a:t>
            </a:r>
            <a:r>
              <a:rPr lang="ar-IQ" dirty="0" smtClean="0">
                <a:solidFill>
                  <a:schemeClr val="tx1"/>
                </a:solidFill>
              </a:rPr>
              <a:t> </a:t>
            </a:r>
            <a:r>
              <a:rPr lang="ar-IQ" dirty="0" err="1" smtClean="0">
                <a:solidFill>
                  <a:schemeClr val="tx1"/>
                </a:solidFill>
              </a:rPr>
              <a:t>ازمات</a:t>
            </a:r>
            <a:r>
              <a:rPr lang="ar-IQ" dirty="0" smtClean="0">
                <a:solidFill>
                  <a:schemeClr val="tx1"/>
                </a:solidFill>
              </a:rPr>
              <a:t> الركود وبالعكس في حالة التضخم.</a:t>
            </a:r>
          </a:p>
          <a:p>
            <a:pPr algn="just" rtl="1">
              <a:buNone/>
            </a:pPr>
            <a:r>
              <a:rPr lang="ar-IQ" dirty="0" smtClean="0">
                <a:solidFill>
                  <a:schemeClr val="tx1"/>
                </a:solidFill>
              </a:rPr>
              <a:t>4- قاعدة استدامة الاستثمار : تعبر عن توفر عنصر الحيطة والحذر في استخدام الدين العام من خلال قياس نسبتها </a:t>
            </a:r>
            <a:r>
              <a:rPr lang="ar-IQ" dirty="0" err="1" smtClean="0">
                <a:solidFill>
                  <a:schemeClr val="tx1"/>
                </a:solidFill>
              </a:rPr>
              <a:t>الى</a:t>
            </a:r>
            <a:r>
              <a:rPr lang="ar-IQ" dirty="0" smtClean="0">
                <a:solidFill>
                  <a:schemeClr val="tx1"/>
                </a:solidFill>
              </a:rPr>
              <a:t> الناتج المحلي الخام. </a:t>
            </a:r>
            <a:endParaRPr 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838200"/>
            <a:ext cx="8000695" cy="4728670"/>
          </a:xfrm>
        </p:spPr>
        <p:txBody>
          <a:bodyPr>
            <a:normAutofit/>
          </a:bodyPr>
          <a:lstStyle/>
          <a:p>
            <a:pPr algn="just" rtl="1">
              <a:buNone/>
            </a:pPr>
            <a:r>
              <a:rPr lang="ar-IQ" dirty="0" smtClean="0">
                <a:solidFill>
                  <a:schemeClr val="tx1"/>
                </a:solidFill>
                <a:latin typeface="Simplified Arabic" pitchFamily="18" charset="-78"/>
                <a:cs typeface="Simplified Arabic" pitchFamily="18" charset="-78"/>
              </a:rPr>
              <a:t>فالمصارف الإسلامية </a:t>
            </a:r>
            <a:r>
              <a:rPr lang="ar-IQ" dirty="0" err="1" smtClean="0">
                <a:solidFill>
                  <a:schemeClr val="tx1"/>
                </a:solidFill>
                <a:latin typeface="Simplified Arabic" pitchFamily="18" charset="-78"/>
                <a:cs typeface="Simplified Arabic" pitchFamily="18" charset="-78"/>
              </a:rPr>
              <a:t>او</a:t>
            </a:r>
            <a:r>
              <a:rPr lang="ar-IQ" dirty="0" smtClean="0">
                <a:solidFill>
                  <a:schemeClr val="tx1"/>
                </a:solidFill>
                <a:latin typeface="Simplified Arabic" pitchFamily="18" charset="-78"/>
                <a:cs typeface="Simplified Arabic" pitchFamily="18" charset="-78"/>
              </a:rPr>
              <a:t> المؤسسات المالية </a:t>
            </a:r>
            <a:r>
              <a:rPr lang="ar-IQ" dirty="0" err="1" smtClean="0">
                <a:solidFill>
                  <a:schemeClr val="tx1"/>
                </a:solidFill>
                <a:latin typeface="Simplified Arabic" pitchFamily="18" charset="-78"/>
                <a:cs typeface="Simplified Arabic" pitchFamily="18" charset="-78"/>
              </a:rPr>
              <a:t>الاسلامية</a:t>
            </a:r>
            <a:r>
              <a:rPr lang="ar-IQ" dirty="0" smtClean="0">
                <a:solidFill>
                  <a:schemeClr val="tx1"/>
                </a:solidFill>
                <a:latin typeface="Simplified Arabic" pitchFamily="18" charset="-78"/>
                <a:cs typeface="Simplified Arabic" pitchFamily="18" charset="-78"/>
              </a:rPr>
              <a:t> لا تخرج عن الإطار العام الذي تعمل </a:t>
            </a:r>
            <a:r>
              <a:rPr lang="ar-IQ" dirty="0" err="1" smtClean="0">
                <a:solidFill>
                  <a:schemeClr val="tx1"/>
                </a:solidFill>
                <a:latin typeface="Simplified Arabic" pitchFamily="18" charset="-78"/>
                <a:cs typeface="Simplified Arabic" pitchFamily="18" charset="-78"/>
              </a:rPr>
              <a:t>به</a:t>
            </a:r>
            <a:r>
              <a:rPr lang="ar-IQ" dirty="0" smtClean="0">
                <a:solidFill>
                  <a:schemeClr val="tx1"/>
                </a:solidFill>
                <a:latin typeface="Simplified Arabic" pitchFamily="18" charset="-78"/>
                <a:cs typeface="Simplified Arabic" pitchFamily="18" charset="-78"/>
              </a:rPr>
              <a:t> المصارف التقليدية، </a:t>
            </a:r>
            <a:r>
              <a:rPr lang="ar-IQ" dirty="0" err="1" smtClean="0">
                <a:solidFill>
                  <a:schemeClr val="tx1"/>
                </a:solidFill>
                <a:latin typeface="Simplified Arabic" pitchFamily="18" charset="-78"/>
                <a:cs typeface="Simplified Arabic" pitchFamily="18" charset="-78"/>
              </a:rPr>
              <a:t>الا</a:t>
            </a:r>
            <a:r>
              <a:rPr lang="ar-IQ" dirty="0" smtClean="0">
                <a:solidFill>
                  <a:schemeClr val="tx1"/>
                </a:solidFill>
                <a:latin typeface="Simplified Arabic" pitchFamily="18" charset="-78"/>
                <a:cs typeface="Simplified Arabic" pitchFamily="18" charset="-78"/>
              </a:rPr>
              <a:t> </a:t>
            </a:r>
            <a:r>
              <a:rPr lang="ar-IQ" dirty="0" err="1" smtClean="0">
                <a:solidFill>
                  <a:schemeClr val="tx1"/>
                </a:solidFill>
                <a:latin typeface="Simplified Arabic" pitchFamily="18" charset="-78"/>
                <a:cs typeface="Simplified Arabic" pitchFamily="18" charset="-78"/>
              </a:rPr>
              <a:t>ان</a:t>
            </a:r>
            <a:r>
              <a:rPr lang="ar-IQ" dirty="0" smtClean="0">
                <a:solidFill>
                  <a:schemeClr val="tx1"/>
                </a:solidFill>
                <a:latin typeface="Simplified Arabic" pitchFamily="18" charset="-78"/>
                <a:cs typeface="Simplified Arabic" pitchFamily="18" charset="-78"/>
              </a:rPr>
              <a:t> ما يختلف هو الأدوات والأساليب التي تعمل </a:t>
            </a:r>
            <a:r>
              <a:rPr lang="ar-IQ" dirty="0" err="1" smtClean="0">
                <a:solidFill>
                  <a:schemeClr val="tx1"/>
                </a:solidFill>
                <a:latin typeface="Simplified Arabic" pitchFamily="18" charset="-78"/>
                <a:cs typeface="Simplified Arabic" pitchFamily="18" charset="-78"/>
              </a:rPr>
              <a:t>بها</a:t>
            </a:r>
            <a:r>
              <a:rPr lang="ar-IQ" dirty="0" smtClean="0">
                <a:solidFill>
                  <a:schemeClr val="tx1"/>
                </a:solidFill>
                <a:latin typeface="Simplified Arabic" pitchFamily="18" charset="-78"/>
                <a:cs typeface="Simplified Arabic" pitchFamily="18" charset="-78"/>
              </a:rPr>
              <a:t> المصارف الإسلامية وبعض مؤسساتها لخصوصيتها كمؤسسات الزكاة والوقف.</a:t>
            </a:r>
          </a:p>
          <a:p>
            <a:pPr algn="just" rtl="1">
              <a:buNone/>
            </a:pPr>
            <a:r>
              <a:rPr lang="ar-IQ" dirty="0" smtClean="0">
                <a:solidFill>
                  <a:schemeClr val="tx1"/>
                </a:solidFill>
                <a:latin typeface="Simplified Arabic" pitchFamily="18" charset="-78"/>
                <a:cs typeface="Simplified Arabic" pitchFamily="18" charset="-78"/>
              </a:rPr>
              <a:t>المصارف الإسلامية هي مؤسسات مالية الذي </a:t>
            </a:r>
            <a:r>
              <a:rPr lang="ar-IQ" dirty="0" err="1" smtClean="0">
                <a:solidFill>
                  <a:schemeClr val="tx1"/>
                </a:solidFill>
                <a:latin typeface="Simplified Arabic" pitchFamily="18" charset="-78"/>
                <a:cs typeface="Simplified Arabic" pitchFamily="18" charset="-78"/>
              </a:rPr>
              <a:t>ينص</a:t>
            </a:r>
            <a:r>
              <a:rPr lang="ar-IQ" dirty="0" smtClean="0">
                <a:solidFill>
                  <a:schemeClr val="tx1"/>
                </a:solidFill>
                <a:latin typeface="Simplified Arabic" pitchFamily="18" charset="-78"/>
                <a:cs typeface="Simplified Arabic" pitchFamily="18" charset="-78"/>
              </a:rPr>
              <a:t> قانونها عند إنشائها على الالتزام بمبادئ الشريعة الإسلامية وعلى عدم التعامل بالفائدة لا أخذا ولا غطاءا. </a:t>
            </a:r>
            <a:r>
              <a:rPr lang="ar-IQ" dirty="0" err="1" smtClean="0">
                <a:solidFill>
                  <a:schemeClr val="tx1"/>
                </a:solidFill>
                <a:latin typeface="Simplified Arabic" pitchFamily="18" charset="-78"/>
                <a:cs typeface="Simplified Arabic" pitchFamily="18" charset="-78"/>
              </a:rPr>
              <a:t>اذا</a:t>
            </a:r>
            <a:r>
              <a:rPr lang="ar-IQ" dirty="0" smtClean="0">
                <a:solidFill>
                  <a:schemeClr val="tx1"/>
                </a:solidFill>
                <a:latin typeface="Simplified Arabic" pitchFamily="18" charset="-78"/>
                <a:cs typeface="Simplified Arabic" pitchFamily="18" charset="-78"/>
              </a:rPr>
              <a:t> هي مؤسسات تقوم على جمع المدخرات وتحريكها في قنوات المشاركة للاستثمار بأسلوب محرر من سعر الفائدة من خلال الأساليب التي تم ذكرها مسبقا كالمرابحة والمشاركة والمضاربة والسلم..الخ</a:t>
            </a:r>
            <a:endParaRPr lang="en-US" dirty="0">
              <a:solidFill>
                <a:schemeClr val="tx1"/>
              </a:solidFill>
              <a:latin typeface="Simplified Arabic" pitchFamily="18" charset="-78"/>
              <a:cs typeface="Simplified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1143000"/>
            <a:ext cx="7924495" cy="4423870"/>
          </a:xfrm>
        </p:spPr>
        <p:txBody>
          <a:bodyPr>
            <a:normAutofit/>
          </a:bodyPr>
          <a:lstStyle/>
          <a:p>
            <a:pPr algn="r" rtl="1">
              <a:buNone/>
            </a:pPr>
            <a:r>
              <a:rPr lang="ar-IQ" b="1" dirty="0" smtClean="0">
                <a:solidFill>
                  <a:schemeClr val="tx1"/>
                </a:solidFill>
                <a:latin typeface="Simplified Arabic" pitchFamily="18" charset="-78"/>
                <a:cs typeface="Simplified Arabic" pitchFamily="18" charset="-78"/>
              </a:rPr>
              <a:t>المصارف الإسلامية تقوم على </a:t>
            </a:r>
          </a:p>
          <a:p>
            <a:pPr algn="r" rtl="1">
              <a:buNone/>
            </a:pPr>
            <a:r>
              <a:rPr lang="ar-IQ" dirty="0" smtClean="0">
                <a:solidFill>
                  <a:schemeClr val="tx1"/>
                </a:solidFill>
                <a:latin typeface="Simplified Arabic" pitchFamily="18" charset="-78"/>
                <a:cs typeface="Simplified Arabic" pitchFamily="18" charset="-78"/>
              </a:rPr>
              <a:t>-استقطاب الموارد والمدخرات من فئات الفائض  </a:t>
            </a:r>
            <a:r>
              <a:rPr lang="ar-IQ" dirty="0" err="1" smtClean="0">
                <a:solidFill>
                  <a:schemeClr val="tx1"/>
                </a:solidFill>
                <a:latin typeface="Simplified Arabic" pitchFamily="18" charset="-78"/>
                <a:cs typeface="Simplified Arabic" pitchFamily="18" charset="-78"/>
              </a:rPr>
              <a:t>باساليب</a:t>
            </a:r>
            <a:r>
              <a:rPr lang="ar-IQ" dirty="0" smtClean="0">
                <a:solidFill>
                  <a:schemeClr val="tx1"/>
                </a:solidFill>
                <a:latin typeface="Simplified Arabic" pitchFamily="18" charset="-78"/>
                <a:cs typeface="Simplified Arabic" pitchFamily="18" charset="-78"/>
              </a:rPr>
              <a:t> تتفق مع أحكام الشريعة الإسلامية </a:t>
            </a:r>
          </a:p>
          <a:p>
            <a:pPr algn="r" rtl="1">
              <a:buFontTx/>
              <a:buChar char="-"/>
            </a:pPr>
            <a:r>
              <a:rPr lang="ar-IQ" dirty="0" smtClean="0">
                <a:solidFill>
                  <a:schemeClr val="tx1"/>
                </a:solidFill>
                <a:latin typeface="Simplified Arabic" pitchFamily="18" charset="-78"/>
                <a:cs typeface="Simplified Arabic" pitchFamily="18" charset="-78"/>
              </a:rPr>
              <a:t>استخدام وتوظيف هذه الموارد والمدخرات المجمعة في أوجه الاستثمار المختلفة قصيرة الأجل وطويلة الأجل على أساس المشاركة في الربح والخسارة وليس الفائدة.</a:t>
            </a:r>
          </a:p>
          <a:p>
            <a:pPr algn="r" rtl="1">
              <a:buFontTx/>
              <a:buChar char="-"/>
            </a:pPr>
            <a:r>
              <a:rPr lang="ar-IQ" dirty="0" smtClean="0">
                <a:solidFill>
                  <a:schemeClr val="tx1"/>
                </a:solidFill>
                <a:latin typeface="Simplified Arabic" pitchFamily="18" charset="-78"/>
                <a:cs typeface="Simplified Arabic" pitchFamily="18" charset="-78"/>
              </a:rPr>
              <a:t>الجمع بين البعد الاقتصادي الربحي والبعد الاجتماعي كأهداف متلازمة.</a:t>
            </a:r>
            <a:endParaRPr lang="en-US" dirty="0">
              <a:solidFill>
                <a:schemeClr val="tx1"/>
              </a:solidFill>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solidFill>
                  <a:schemeClr val="tx1"/>
                </a:solidFill>
              </a:rPr>
              <a:t>الاستدامة المالية الإسلامية</a:t>
            </a: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3" name="عنصر نائب للمحتوى 2"/>
          <p:cNvSpPr>
            <a:spLocks noGrp="1"/>
          </p:cNvSpPr>
          <p:nvPr>
            <p:ph idx="1"/>
          </p:nvPr>
        </p:nvSpPr>
        <p:spPr>
          <a:xfrm>
            <a:off x="685800" y="1291130"/>
            <a:ext cx="7848295" cy="4275740"/>
          </a:xfrm>
        </p:spPr>
        <p:txBody>
          <a:bodyPr>
            <a:normAutofit lnSpcReduction="10000"/>
          </a:bodyPr>
          <a:lstStyle/>
          <a:p>
            <a:pPr algn="just" rtl="1">
              <a:buNone/>
            </a:pPr>
            <a:r>
              <a:rPr lang="ar-IQ" sz="2400" dirty="0" smtClean="0">
                <a:solidFill>
                  <a:schemeClr val="tx1"/>
                </a:solidFill>
                <a:cs typeface="+mj-cs"/>
              </a:rPr>
              <a:t> </a:t>
            </a:r>
            <a:r>
              <a:rPr lang="ar-SA" sz="2400" dirty="0" smtClean="0">
                <a:solidFill>
                  <a:schemeClr val="tx1"/>
                </a:solidFill>
                <a:cs typeface="+mj-cs"/>
              </a:rPr>
              <a:t>تظهر الاستدامة المالية الإسلامية من خلال مدى قدرة المصارف الإسلامية</a:t>
            </a:r>
            <a:r>
              <a:rPr lang="ar-IQ" sz="2400" dirty="0" smtClean="0">
                <a:solidFill>
                  <a:schemeClr val="tx1"/>
                </a:solidFill>
                <a:cs typeface="+mj-cs"/>
              </a:rPr>
              <a:t> </a:t>
            </a:r>
            <a:r>
              <a:rPr lang="ar-SA" sz="2400" dirty="0" smtClean="0">
                <a:solidFill>
                  <a:schemeClr val="tx1"/>
                </a:solidFill>
                <a:cs typeface="+mj-cs"/>
              </a:rPr>
              <a:t>على إيجاد بدائل عن الأدوات المالية التقليدية من خلال المراحل الثلاثة</a:t>
            </a:r>
            <a:r>
              <a:rPr lang="ar-IQ" sz="2400" dirty="0" smtClean="0">
                <a:solidFill>
                  <a:schemeClr val="tx1"/>
                </a:solidFill>
                <a:cs typeface="+mj-cs"/>
              </a:rPr>
              <a:t> </a:t>
            </a:r>
            <a:r>
              <a:rPr lang="ar-SA" sz="2400" dirty="0" smtClean="0">
                <a:solidFill>
                  <a:schemeClr val="tx1"/>
                </a:solidFill>
                <a:cs typeface="+mj-cs"/>
              </a:rPr>
              <a:t>التالية:</a:t>
            </a:r>
            <a:endParaRPr lang="ar-IQ" sz="2400" dirty="0" smtClean="0">
              <a:solidFill>
                <a:schemeClr val="tx1"/>
              </a:solidFill>
              <a:cs typeface="+mj-cs"/>
            </a:endParaRPr>
          </a:p>
          <a:p>
            <a:pPr lvl="0" algn="just" rtl="1">
              <a:buNone/>
            </a:pPr>
            <a:r>
              <a:rPr lang="ar-IQ" sz="2400" dirty="0" smtClean="0">
                <a:solidFill>
                  <a:schemeClr val="tx1"/>
                </a:solidFill>
                <a:cs typeface="+mj-cs"/>
              </a:rPr>
              <a:t>1- </a:t>
            </a:r>
            <a:r>
              <a:rPr lang="ar-SA" sz="2400" b="1" dirty="0" smtClean="0">
                <a:solidFill>
                  <a:schemeClr val="tx1"/>
                </a:solidFill>
                <a:cs typeface="+mj-cs"/>
              </a:rPr>
              <a:t>على مستوى المؤسسات وتتكون من</a:t>
            </a:r>
            <a:r>
              <a:rPr lang="ar-IQ" sz="2400" b="1" dirty="0" smtClean="0">
                <a:solidFill>
                  <a:schemeClr val="tx1"/>
                </a:solidFill>
                <a:cs typeface="+mj-cs"/>
              </a:rPr>
              <a:t>:</a:t>
            </a:r>
            <a:endParaRPr lang="en-US" sz="2400" b="1" dirty="0" smtClean="0">
              <a:solidFill>
                <a:schemeClr val="tx1"/>
              </a:solidFill>
              <a:cs typeface="+mj-cs"/>
            </a:endParaRPr>
          </a:p>
          <a:p>
            <a:pPr lvl="0" algn="just" rtl="1"/>
            <a:r>
              <a:rPr lang="ar-SA" sz="2400" dirty="0" smtClean="0">
                <a:solidFill>
                  <a:schemeClr val="tx1"/>
                </a:solidFill>
                <a:cs typeface="+mj-cs"/>
              </a:rPr>
              <a:t> مؤسسات التمويل الخيري والوقفي </a:t>
            </a:r>
            <a:r>
              <a:rPr lang="ar-IQ" sz="2400" dirty="0" smtClean="0">
                <a:solidFill>
                  <a:schemeClr val="tx1"/>
                </a:solidFill>
                <a:cs typeface="+mj-cs"/>
              </a:rPr>
              <a:t>.هي مؤسسات وقفية نشأت على الوقف الطوعي للموارد الخاصة لتمويل المشاريع التي  تنتج السلع والخدمات العامة كالصحة والتعليم والرعاية الاجتماعية للفقراء ومحدودي الدخل  وتشييد دور العلم والعبادة.</a:t>
            </a:r>
            <a:endParaRPr lang="en-US" sz="2400" dirty="0" smtClean="0">
              <a:solidFill>
                <a:schemeClr val="tx1"/>
              </a:solidFill>
              <a:cs typeface="+mj-cs"/>
            </a:endParaRPr>
          </a:p>
          <a:p>
            <a:pPr lvl="0" algn="just" rtl="1"/>
            <a:r>
              <a:rPr lang="ar-SA" sz="2400" b="1" u="sng" dirty="0" smtClean="0">
                <a:solidFill>
                  <a:schemeClr val="tx1"/>
                </a:solidFill>
                <a:cs typeface="+mj-cs"/>
              </a:rPr>
              <a:t>التمويل التكافلي الوقفي الإسلامي</a:t>
            </a:r>
            <a:r>
              <a:rPr lang="ar-IQ" sz="2400" b="1" u="sng" dirty="0" smtClean="0">
                <a:solidFill>
                  <a:schemeClr val="tx1"/>
                </a:solidFill>
                <a:cs typeface="+mj-cs"/>
              </a:rPr>
              <a:t>.</a:t>
            </a:r>
            <a:endParaRPr lang="en-US" sz="2400" b="1" u="sng" dirty="0" smtClean="0">
              <a:solidFill>
                <a:schemeClr val="tx1"/>
              </a:solidFill>
              <a:cs typeface="+mj-cs"/>
            </a:endParaRPr>
          </a:p>
          <a:p>
            <a:pPr lvl="0" algn="just" rtl="1"/>
            <a:r>
              <a:rPr lang="ar-SA" sz="2400" b="1" u="sng" dirty="0" smtClean="0">
                <a:solidFill>
                  <a:schemeClr val="tx1"/>
                </a:solidFill>
                <a:cs typeface="+mj-cs"/>
              </a:rPr>
              <a:t>الصكوك الوقفية</a:t>
            </a:r>
            <a:r>
              <a:rPr lang="ar-IQ" sz="2400" dirty="0" smtClean="0">
                <a:solidFill>
                  <a:schemeClr val="tx1"/>
                </a:solidFill>
                <a:cs typeface="+mj-cs"/>
              </a:rPr>
              <a:t>. توفر حد </a:t>
            </a:r>
            <a:r>
              <a:rPr lang="ar-IQ" sz="2400" dirty="0" err="1" smtClean="0">
                <a:solidFill>
                  <a:schemeClr val="tx1"/>
                </a:solidFill>
                <a:cs typeface="+mj-cs"/>
              </a:rPr>
              <a:t>ادنى</a:t>
            </a:r>
            <a:r>
              <a:rPr lang="ar-IQ" sz="2400" dirty="0" smtClean="0">
                <a:solidFill>
                  <a:schemeClr val="tx1"/>
                </a:solidFill>
                <a:cs typeface="+mj-cs"/>
              </a:rPr>
              <a:t> من الاستقرار المالي في مجالات التنمية الاجتماعية ويحميها من تقلبات التمويل الحكومي الذي قد يتعرض لأزمات نتيجة نقص </a:t>
            </a:r>
            <a:r>
              <a:rPr lang="ar-IQ" sz="2400" dirty="0" err="1" smtClean="0">
                <a:solidFill>
                  <a:schemeClr val="tx1"/>
                </a:solidFill>
                <a:cs typeface="+mj-cs"/>
              </a:rPr>
              <a:t>الايرادات</a:t>
            </a:r>
            <a:r>
              <a:rPr lang="ar-IQ" sz="2400" dirty="0" smtClean="0">
                <a:solidFill>
                  <a:schemeClr val="tx1"/>
                </a:solidFill>
                <a:cs typeface="+mj-cs"/>
              </a:rPr>
              <a:t> التقليدية.</a:t>
            </a:r>
            <a:endParaRPr lang="en-US" sz="2400" dirty="0" smtClean="0">
              <a:solidFill>
                <a:schemeClr val="tx1"/>
              </a:solidFill>
              <a:cs typeface="+mj-cs"/>
            </a:endParaRPr>
          </a:p>
          <a:p>
            <a:pPr algn="just" rtl="1">
              <a:buNone/>
            </a:pPr>
            <a:endParaRPr lang="en-US" sz="2400" dirty="0" smtClean="0"/>
          </a:p>
          <a:p>
            <a:pPr algn="just" rtl="1">
              <a:buNone/>
            </a:pPr>
            <a:endParaRPr lang="en-US" dirty="0" smtClean="0"/>
          </a:p>
          <a:p>
            <a:pPr algn="just" rtl="1">
              <a:buNone/>
            </a:pPr>
            <a:endParaRPr lang="en-US" dirty="0" smtClean="0"/>
          </a:p>
          <a:p>
            <a:pPr algn="just" rtl="1">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1753" y="990600"/>
            <a:ext cx="7882342" cy="4953000"/>
          </a:xfrm>
        </p:spPr>
        <p:txBody>
          <a:bodyPr>
            <a:normAutofit fontScale="92500" lnSpcReduction="20000"/>
          </a:bodyPr>
          <a:lstStyle/>
          <a:p>
            <a:pPr lvl="0" algn="just" rtl="1"/>
            <a:r>
              <a:rPr lang="ar-SA" b="1" u="sng" dirty="0" smtClean="0">
                <a:solidFill>
                  <a:schemeClr val="tx1"/>
                </a:solidFill>
              </a:rPr>
              <a:t>مؤسسات التمويل الإسلامي الأصغر</a:t>
            </a:r>
            <a:r>
              <a:rPr lang="ar-IQ" dirty="0" smtClean="0">
                <a:solidFill>
                  <a:schemeClr val="tx1"/>
                </a:solidFill>
              </a:rPr>
              <a:t>:تستهدف الفئات الهشة ذات المبادرات الاستثمارية من خلال تمويلات ميسرة الشروط والتكلفة الغرض منها مكافحة الفقر والبطالة وتظهر </a:t>
            </a:r>
            <a:r>
              <a:rPr lang="ar-IQ" dirty="0" err="1" smtClean="0">
                <a:solidFill>
                  <a:schemeClr val="tx1"/>
                </a:solidFill>
              </a:rPr>
              <a:t>اهميتها</a:t>
            </a:r>
            <a:r>
              <a:rPr lang="ar-IQ" dirty="0" smtClean="0">
                <a:solidFill>
                  <a:schemeClr val="tx1"/>
                </a:solidFill>
              </a:rPr>
              <a:t> </a:t>
            </a:r>
            <a:r>
              <a:rPr lang="ar-IQ" dirty="0" err="1" smtClean="0">
                <a:solidFill>
                  <a:schemeClr val="tx1"/>
                </a:solidFill>
              </a:rPr>
              <a:t>بانها</a:t>
            </a:r>
            <a:r>
              <a:rPr lang="ar-IQ" dirty="0" smtClean="0">
                <a:solidFill>
                  <a:schemeClr val="tx1"/>
                </a:solidFill>
              </a:rPr>
              <a:t> تتيح صيغ تمويل وفق الشريعة الإسلامية التي تهتم بالتنمية الاجتماعية والاقتصادية ودعم الاقتصاد الاجتماعي التضامني.</a:t>
            </a:r>
            <a:endParaRPr lang="en-US" dirty="0" smtClean="0">
              <a:solidFill>
                <a:schemeClr val="tx1"/>
              </a:solidFill>
            </a:endParaRPr>
          </a:p>
          <a:p>
            <a:pPr lvl="0" algn="just" rtl="1"/>
            <a:r>
              <a:rPr lang="ar-SA" b="1" u="sng" dirty="0" smtClean="0">
                <a:solidFill>
                  <a:schemeClr val="tx1"/>
                </a:solidFill>
              </a:rPr>
              <a:t>دور مؤسسات الزكاة في تغطية النفقات الاجتماعية</a:t>
            </a:r>
            <a:r>
              <a:rPr lang="ar-IQ" b="1" u="sng" dirty="0" smtClean="0">
                <a:solidFill>
                  <a:schemeClr val="tx1"/>
                </a:solidFill>
              </a:rPr>
              <a:t>. </a:t>
            </a:r>
            <a:r>
              <a:rPr lang="ar-IQ" dirty="0" smtClean="0">
                <a:solidFill>
                  <a:schemeClr val="tx1"/>
                </a:solidFill>
              </a:rPr>
              <a:t>خصوصية نظام الزكاة من جانب التحصيل </a:t>
            </a:r>
            <a:r>
              <a:rPr lang="ar-IQ" dirty="0" err="1" smtClean="0">
                <a:solidFill>
                  <a:schemeClr val="tx1"/>
                </a:solidFill>
              </a:rPr>
              <a:t>او</a:t>
            </a:r>
            <a:r>
              <a:rPr lang="ar-IQ" dirty="0" smtClean="0">
                <a:solidFill>
                  <a:schemeClr val="tx1"/>
                </a:solidFill>
              </a:rPr>
              <a:t> التوزيع ستؤدي دور لتغطية النفقات الاجتماعية  والحد من عجز الدولة بكفاءة </a:t>
            </a:r>
            <a:r>
              <a:rPr lang="ar-IQ" dirty="0" err="1" smtClean="0">
                <a:solidFill>
                  <a:schemeClr val="tx1"/>
                </a:solidFill>
              </a:rPr>
              <a:t>اعلى</a:t>
            </a:r>
            <a:r>
              <a:rPr lang="ar-IQ" dirty="0" smtClean="0">
                <a:solidFill>
                  <a:schemeClr val="tx1"/>
                </a:solidFill>
              </a:rPr>
              <a:t> من </a:t>
            </a:r>
            <a:r>
              <a:rPr lang="ar-IQ" dirty="0" err="1" smtClean="0">
                <a:solidFill>
                  <a:schemeClr val="tx1"/>
                </a:solidFill>
              </a:rPr>
              <a:t>الاليات</a:t>
            </a:r>
            <a:r>
              <a:rPr lang="ar-IQ" dirty="0" smtClean="0">
                <a:solidFill>
                  <a:schemeClr val="tx1"/>
                </a:solidFill>
              </a:rPr>
              <a:t> التقليدية المعتمدة في هذا المجال فالكثير من التحويلات الاجتماعية (النقدية والعينية) لا توجه </a:t>
            </a:r>
            <a:r>
              <a:rPr lang="ar-IQ" dirty="0" err="1" smtClean="0">
                <a:solidFill>
                  <a:schemeClr val="tx1"/>
                </a:solidFill>
              </a:rPr>
              <a:t>الى</a:t>
            </a:r>
            <a:r>
              <a:rPr lang="ar-IQ" dirty="0" smtClean="0">
                <a:solidFill>
                  <a:schemeClr val="tx1"/>
                </a:solidFill>
              </a:rPr>
              <a:t> الفئات المحرومة وحدها بل الفئات الغنية </a:t>
            </a:r>
            <a:r>
              <a:rPr lang="ar-IQ" dirty="0" err="1" smtClean="0">
                <a:solidFill>
                  <a:schemeClr val="tx1"/>
                </a:solidFill>
              </a:rPr>
              <a:t>ايضا</a:t>
            </a:r>
            <a:r>
              <a:rPr lang="ar-IQ" dirty="0" smtClean="0">
                <a:solidFill>
                  <a:schemeClr val="tx1"/>
                </a:solidFill>
              </a:rPr>
              <a:t> وهو ما يتعارض مع استدامة مالية الدولة. </a:t>
            </a:r>
          </a:p>
          <a:p>
            <a:pPr lvl="0" algn="just" rtl="1">
              <a:buNone/>
            </a:pPr>
            <a:r>
              <a:rPr lang="ar-IQ" dirty="0" smtClean="0">
                <a:solidFill>
                  <a:schemeClr val="tx1"/>
                </a:solidFill>
              </a:rPr>
              <a:t>        </a:t>
            </a:r>
            <a:r>
              <a:rPr lang="ar-IQ" dirty="0" err="1" smtClean="0">
                <a:solidFill>
                  <a:schemeClr val="tx1"/>
                </a:solidFill>
              </a:rPr>
              <a:t>ان</a:t>
            </a:r>
            <a:r>
              <a:rPr lang="ar-IQ" dirty="0" smtClean="0">
                <a:solidFill>
                  <a:schemeClr val="tx1"/>
                </a:solidFill>
              </a:rPr>
              <a:t> تطبيق الزكاة في المجتمعات المعاصرة سيسمح بوصول المعونات الاجتماعية </a:t>
            </a:r>
            <a:r>
              <a:rPr lang="ar-IQ" dirty="0" err="1" smtClean="0">
                <a:solidFill>
                  <a:schemeClr val="tx1"/>
                </a:solidFill>
              </a:rPr>
              <a:t>الى</a:t>
            </a:r>
            <a:r>
              <a:rPr lang="ar-IQ" dirty="0" smtClean="0">
                <a:solidFill>
                  <a:schemeClr val="tx1"/>
                </a:solidFill>
              </a:rPr>
              <a:t> مستحقيها دون غيرهم انطلاقا من مبدأ تخصيص الموارد . كذلك تخفيف العبء على الموازنة العامة للدولة </a:t>
            </a:r>
            <a:endParaRPr lang="en-US" dirty="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4" y="374901"/>
            <a:ext cx="6558080" cy="615700"/>
          </a:xfrm>
        </p:spPr>
        <p:txBody>
          <a:bodyPr>
            <a:normAutofit fontScale="90000"/>
          </a:bodyPr>
          <a:lstStyle/>
          <a:p>
            <a:pPr algn="r"/>
            <a:r>
              <a:rPr lang="ar-IQ" b="1" dirty="0" smtClean="0">
                <a:solidFill>
                  <a:schemeClr val="tx1"/>
                </a:solidFill>
              </a:rPr>
              <a:t>المقدمة</a:t>
            </a:r>
            <a:endParaRPr lang="en-US" b="1" dirty="0">
              <a:solidFill>
                <a:schemeClr val="tx1"/>
              </a:solidFill>
            </a:endParaRPr>
          </a:p>
        </p:txBody>
      </p:sp>
      <p:sp>
        <p:nvSpPr>
          <p:cNvPr id="5" name="Content Placeholder 4"/>
          <p:cNvSpPr>
            <a:spLocks noGrp="1"/>
          </p:cNvSpPr>
          <p:nvPr>
            <p:ph idx="1"/>
          </p:nvPr>
        </p:nvSpPr>
        <p:spPr>
          <a:xfrm>
            <a:off x="685800" y="1291130"/>
            <a:ext cx="8001000" cy="4957270"/>
          </a:xfrm>
        </p:spPr>
        <p:txBody>
          <a:bodyPr>
            <a:normAutofit/>
          </a:bodyPr>
          <a:lstStyle/>
          <a:p>
            <a:pPr algn="r">
              <a:lnSpc>
                <a:spcPct val="115000"/>
              </a:lnSpc>
              <a:spcAft>
                <a:spcPts val="0"/>
              </a:spcAft>
            </a:pPr>
            <a:r>
              <a:rPr lang="ar-SA" sz="1600" dirty="0" smtClean="0">
                <a:solidFill>
                  <a:schemeClr val="tx1"/>
                </a:solidFill>
                <a:latin typeface="Simplified Arabic" panose="02020603050405020304" pitchFamily="18" charset="-78"/>
                <a:ea typeface="Calibri"/>
                <a:cs typeface="Simplified Arabic" panose="02020603050405020304" pitchFamily="18" charset="-78"/>
              </a:rPr>
              <a:t>أصبح تحقيق التنمية المستدامة مطلبا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عالميا ينادي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به</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الجميع، بعد ما شهد العالم في </a:t>
            </a:r>
            <a:r>
              <a:rPr lang="ar-IQ" sz="1600" dirty="0" smtClean="0">
                <a:solidFill>
                  <a:schemeClr val="tx1"/>
                </a:solidFill>
                <a:latin typeface="Simplified Arabic" panose="02020603050405020304" pitchFamily="18" charset="-78"/>
                <a:ea typeface="Calibri"/>
                <a:cs typeface="Simplified Arabic" panose="02020603050405020304" pitchFamily="18" charset="-78"/>
              </a:rPr>
              <a:t>الآونة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الاخيرة</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عديدا من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الاختلالات</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البيئية والاجتماعية والاقتصادية، والتي أصبحت لا تهدد فقط استمرارية وتقدم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الانسان</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ورفاهيته، بل أيضا وجوده وحياته على هذا الكوكب</a:t>
            </a:r>
            <a:r>
              <a:rPr lang="ar-IQ" sz="1600" dirty="0" smtClean="0">
                <a:solidFill>
                  <a:schemeClr val="tx1"/>
                </a:solidFill>
                <a:latin typeface="Simplified Arabic" panose="02020603050405020304" pitchFamily="18" charset="-78"/>
                <a:ea typeface="Calibri"/>
                <a:cs typeface="Simplified Arabic" panose="02020603050405020304" pitchFamily="18" charset="-78"/>
              </a:rPr>
              <a:t> </a:t>
            </a:r>
            <a:r>
              <a:rPr lang="ar-SA" sz="1600" dirty="0" smtClean="0">
                <a:solidFill>
                  <a:schemeClr val="tx1"/>
                </a:solidFill>
                <a:latin typeface="Simplified Arabic" panose="02020603050405020304" pitchFamily="18" charset="-78"/>
                <a:ea typeface="Calibri"/>
                <a:cs typeface="Simplified Arabic" panose="02020603050405020304" pitchFamily="18" charset="-78"/>
              </a:rPr>
              <a:t>فالكثير من رجال الاقتصاد والسياسة والفكر يعتقدون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الان</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أن التنمية المستدامة هي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الاداة</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الناجعة </a:t>
            </a:r>
            <a:r>
              <a:rPr lang="ar-IQ" sz="1600" dirty="0" smtClean="0">
                <a:solidFill>
                  <a:schemeClr val="tx1"/>
                </a:solidFill>
                <a:latin typeface="Simplified Arabic" panose="02020603050405020304" pitchFamily="18" charset="-78"/>
                <a:ea typeface="Calibri"/>
                <a:cs typeface="Simplified Arabic" panose="02020603050405020304" pitchFamily="18" charset="-78"/>
              </a:rPr>
              <a:t>لعلاج </a:t>
            </a:r>
            <a:r>
              <a:rPr lang="ar-SA" sz="1600" dirty="0" smtClean="0">
                <a:solidFill>
                  <a:schemeClr val="tx1"/>
                </a:solidFill>
                <a:latin typeface="Simplified Arabic" panose="02020603050405020304" pitchFamily="18" charset="-78"/>
                <a:ea typeface="Calibri"/>
                <a:cs typeface="Simplified Arabic" panose="02020603050405020304" pitchFamily="18" charset="-78"/>
              </a:rPr>
              <a:t>هذه </a:t>
            </a:r>
            <a:r>
              <a:rPr lang="ar-SA" sz="1600" dirty="0" err="1" smtClean="0">
                <a:solidFill>
                  <a:schemeClr val="tx1"/>
                </a:solidFill>
                <a:latin typeface="Simplified Arabic" panose="02020603050405020304" pitchFamily="18" charset="-78"/>
                <a:ea typeface="Calibri"/>
                <a:cs typeface="Simplified Arabic" panose="02020603050405020304" pitchFamily="18" charset="-78"/>
              </a:rPr>
              <a:t>الاختلالات</a:t>
            </a:r>
            <a:r>
              <a:rPr lang="ar-SA" sz="1600" dirty="0" smtClean="0">
                <a:solidFill>
                  <a:schemeClr val="tx1"/>
                </a:solidFill>
                <a:latin typeface="Simplified Arabic" panose="02020603050405020304" pitchFamily="18" charset="-78"/>
                <a:ea typeface="Calibri"/>
                <a:cs typeface="Simplified Arabic" panose="02020603050405020304" pitchFamily="18" charset="-78"/>
              </a:rPr>
              <a:t>، ولتجنيب العالم الانعكاسات السلبية التي ترتبت على تطبيق النموذج التنموي التقليدي خلال العقود الماضية</a:t>
            </a:r>
            <a:r>
              <a:rPr lang="ar-SA" sz="1600" dirty="0" smtClean="0">
                <a:solidFill>
                  <a:schemeClr val="tx1"/>
                </a:solidFill>
                <a:ea typeface="Calibri"/>
                <a:cs typeface="Simplified Arabic"/>
              </a:rPr>
              <a:t>.</a:t>
            </a:r>
            <a:endParaRPr lang="ar-IQ" sz="1600" dirty="0" smtClean="0">
              <a:solidFill>
                <a:schemeClr val="tx1"/>
              </a:solidFill>
              <a:latin typeface="Simplified Arabic" panose="02020603050405020304" pitchFamily="18" charset="-78"/>
              <a:ea typeface="Times New Roman"/>
              <a:cs typeface="Simplified Arabic" panose="02020603050405020304" pitchFamily="18" charset="-78"/>
            </a:endParaRPr>
          </a:p>
          <a:p>
            <a:pPr lvl="1" algn="r" rtl="1"/>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و</a:t>
            </a:r>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يستطيع القطاع المالي أن يلعب دورًا حاسمًا في بناء اقتصاد مستقر ومزدهر في ظل تطبيق مبدأ المسؤولية والمساءلة. وهذا يتطلب إعادة توجيه الاستثمارات نحو الأنشطة الاقتصادية، التي توازن بين الأهداف الاقتصادية والبيئية والاجتماعية، من أجل تحسين رفاهية الإنسان، والحد من أثر التحديات العالمية، مثل ظاهرة التغيّر المناخي، وغياب التنوع البيولوجي، وعدم المساواة، وما إلى ذلك. من هذا المنطلق، يُلقي العديد من المحللين نظرة فاحصة على "الاقتصاد الأخضر</a:t>
            </a:r>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 والمحاسبة الخضراء </a:t>
            </a:r>
            <a:r>
              <a:rPr lang="ar-IQ" sz="1600" dirty="0" err="1" smtClean="0">
                <a:solidFill>
                  <a:schemeClr val="tx1"/>
                </a:solidFill>
                <a:latin typeface="Simplified Arabic" panose="02020603050405020304" pitchFamily="18" charset="-78"/>
                <a:ea typeface="Times New Roman"/>
                <a:cs typeface="Simplified Arabic" panose="02020603050405020304" pitchFamily="18" charset="-78"/>
              </a:rPr>
              <a:t>والادارة</a:t>
            </a:r>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 الخضراء </a:t>
            </a:r>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 </a:t>
            </a:r>
            <a:r>
              <a:rPr lang="ar-SA" sz="1600" dirty="0" err="1" smtClean="0">
                <a:solidFill>
                  <a:schemeClr val="tx1"/>
                </a:solidFill>
                <a:latin typeface="Simplified Arabic" panose="02020603050405020304" pitchFamily="18" charset="-78"/>
                <a:ea typeface="Times New Roman"/>
                <a:cs typeface="Simplified Arabic" panose="02020603050405020304" pitchFamily="18" charset="-78"/>
              </a:rPr>
              <a:t>ال</a:t>
            </a:r>
            <a:r>
              <a:rPr lang="ar-IQ" sz="1600" dirty="0" err="1" smtClean="0">
                <a:solidFill>
                  <a:schemeClr val="tx1"/>
                </a:solidFill>
                <a:latin typeface="Simplified Arabic" panose="02020603050405020304" pitchFamily="18" charset="-78"/>
                <a:ea typeface="Times New Roman"/>
                <a:cs typeface="Simplified Arabic" panose="02020603050405020304" pitchFamily="18" charset="-78"/>
              </a:rPr>
              <a:t>تي</a:t>
            </a:r>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 يمكن أن </a:t>
            </a:r>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 تساهم </a:t>
            </a:r>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في تعزيز النمو الاقتصادي وتحقيق أهداف الاستدامة في نفس الوقت</a:t>
            </a:r>
            <a:endParaRPr lang="en-US" sz="1600" dirty="0" smtClean="0">
              <a:solidFill>
                <a:schemeClr val="tx1"/>
              </a:solidFill>
              <a:latin typeface="Simplified Arabic" panose="02020603050405020304" pitchFamily="18" charset="-78"/>
              <a:ea typeface="Calibri"/>
              <a:cs typeface="Simplified Arabic" panose="02020603050405020304" pitchFamily="18" charset="-78"/>
            </a:endParaRPr>
          </a:p>
          <a:p>
            <a:pPr lvl="1" algn="r" rtl="1"/>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تمثل أجندة أهداف التنمية المستدامة لعام 2030 واتفاق باريس للمناخ نقطتي تحوّل رئيسيتين في دفع العمل العالمي من أجل تعزيز التحوّل نحو الاقتصاد الأخضر ومعالجة ظاهرة التغيّر المناخي. وقد ساهم تنفيذهما في نمو الوعي البيئي ودمج الاستدامة في القطاع المالي، ما يشير إلى تحول نوعي في طريقة إدارة الوساطة المالية وهيكلة المعاملات النقدية. وعلى هذا الأساس، تم تطوير منتجات استثمارية وأدوات مالية جديدة صديقة للبيئة والمناخ، وتتسم بالاستدامة والمسؤولية، من </a:t>
            </a:r>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 </a:t>
            </a:r>
            <a:r>
              <a:rPr lang="ar-SA" sz="1600" dirty="0" smtClean="0">
                <a:solidFill>
                  <a:schemeClr val="tx1"/>
                </a:solidFill>
                <a:latin typeface="Simplified Arabic" panose="02020603050405020304" pitchFamily="18" charset="-78"/>
                <a:ea typeface="Times New Roman"/>
                <a:cs typeface="Simplified Arabic" panose="02020603050405020304" pitchFamily="18" charset="-78"/>
              </a:rPr>
              <a:t>بينها السندات الخضراء وصكوك الاستثمار الخضراء</a:t>
            </a:r>
            <a:r>
              <a:rPr lang="ar-IQ" sz="1600" dirty="0" smtClean="0">
                <a:solidFill>
                  <a:schemeClr val="tx1"/>
                </a:solidFill>
                <a:latin typeface="Simplified Arabic" panose="02020603050405020304" pitchFamily="18" charset="-78"/>
                <a:ea typeface="Times New Roman"/>
                <a:cs typeface="Simplified Arabic" panose="02020603050405020304" pitchFamily="18" charset="-78"/>
              </a:rPr>
              <a:t>.</a:t>
            </a:r>
            <a:endParaRPr lang="en-US" sz="1600" dirty="0" smtClean="0">
              <a:solidFill>
                <a:schemeClr val="tx1"/>
              </a:solidFill>
            </a:endParaRPr>
          </a:p>
        </p:txBody>
      </p:sp>
    </p:spTree>
    <p:extLst>
      <p:ext uri="{BB962C8B-B14F-4D97-AF65-F5344CB8AC3E}">
        <p14:creationId xmlns:p14="http://schemas.microsoft.com/office/powerpoint/2010/main" val="1101633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1291130"/>
            <a:ext cx="7848295" cy="4347670"/>
          </a:xfrm>
        </p:spPr>
        <p:txBody>
          <a:bodyPr>
            <a:normAutofit/>
          </a:bodyPr>
          <a:lstStyle/>
          <a:p>
            <a:pPr lvl="0" algn="just" rtl="1">
              <a:buNone/>
            </a:pPr>
            <a:r>
              <a:rPr lang="ar-IQ" sz="2400" b="1" u="sng" dirty="0" smtClean="0">
                <a:solidFill>
                  <a:schemeClr val="tx1"/>
                </a:solidFill>
                <a:cs typeface="+mj-cs"/>
              </a:rPr>
              <a:t>2-</a:t>
            </a:r>
            <a:r>
              <a:rPr lang="ar-SA" sz="2400" b="1" u="sng" dirty="0" smtClean="0">
                <a:solidFill>
                  <a:schemeClr val="tx1"/>
                </a:solidFill>
                <a:cs typeface="+mj-cs"/>
              </a:rPr>
              <a:t>على مستوى الأدوات المالية الإسلامية</a:t>
            </a:r>
            <a:r>
              <a:rPr lang="ar-IQ" sz="2400" b="1" u="sng" dirty="0" smtClean="0">
                <a:solidFill>
                  <a:schemeClr val="tx1"/>
                </a:solidFill>
                <a:cs typeface="+mj-cs"/>
              </a:rPr>
              <a:t> </a:t>
            </a:r>
            <a:r>
              <a:rPr lang="ar-SA" sz="2400" b="1" u="sng" dirty="0" smtClean="0">
                <a:solidFill>
                  <a:schemeClr val="tx1"/>
                </a:solidFill>
                <a:cs typeface="+mj-cs"/>
              </a:rPr>
              <a:t>ومنها:</a:t>
            </a:r>
            <a:endParaRPr lang="en-US" sz="2400" b="1" u="sng" dirty="0" smtClean="0">
              <a:solidFill>
                <a:schemeClr val="tx1"/>
              </a:solidFill>
              <a:cs typeface="+mj-cs"/>
            </a:endParaRPr>
          </a:p>
          <a:p>
            <a:pPr lvl="0" algn="just" rtl="1"/>
            <a:r>
              <a:rPr lang="ar-SA" sz="2400" dirty="0" smtClean="0">
                <a:solidFill>
                  <a:schemeClr val="tx1"/>
                </a:solidFill>
                <a:cs typeface="+mj-cs"/>
              </a:rPr>
              <a:t>الصكوك الإسلامية </a:t>
            </a:r>
            <a:r>
              <a:rPr lang="ar-IQ" sz="2400" dirty="0" smtClean="0">
                <a:solidFill>
                  <a:schemeClr val="tx1"/>
                </a:solidFill>
                <a:cs typeface="+mj-cs"/>
              </a:rPr>
              <a:t>أداة مهمة في تعبئة المدخرات التي ستضمن تخفيف العبء عن الموازنة العامة للدولة عندما لا تفضل الدولة اللجوء </a:t>
            </a:r>
            <a:r>
              <a:rPr lang="ar-IQ" sz="2400" dirty="0" err="1" smtClean="0">
                <a:solidFill>
                  <a:schemeClr val="tx1"/>
                </a:solidFill>
                <a:cs typeface="+mj-cs"/>
              </a:rPr>
              <a:t>الى</a:t>
            </a:r>
            <a:r>
              <a:rPr lang="ar-IQ" sz="2400" dirty="0" smtClean="0">
                <a:solidFill>
                  <a:schemeClr val="tx1"/>
                </a:solidFill>
                <a:cs typeface="+mj-cs"/>
              </a:rPr>
              <a:t> الاقتراض من الخارج فانه سيخفض المصروفات </a:t>
            </a:r>
            <a:r>
              <a:rPr lang="ar-IQ" sz="2400" dirty="0" err="1" smtClean="0">
                <a:solidFill>
                  <a:schemeClr val="tx1"/>
                </a:solidFill>
                <a:cs typeface="+mj-cs"/>
              </a:rPr>
              <a:t>او</a:t>
            </a:r>
            <a:r>
              <a:rPr lang="ar-IQ" sz="2400" dirty="0" smtClean="0">
                <a:solidFill>
                  <a:schemeClr val="tx1"/>
                </a:solidFill>
                <a:cs typeface="+mj-cs"/>
              </a:rPr>
              <a:t> زيادة الإيرادات في الأجل القصير.</a:t>
            </a:r>
            <a:endParaRPr lang="en-US" sz="2400" dirty="0" smtClean="0">
              <a:solidFill>
                <a:schemeClr val="tx1"/>
              </a:solidFill>
              <a:cs typeface="+mj-cs"/>
            </a:endParaRPr>
          </a:p>
          <a:p>
            <a:pPr lvl="0" algn="just" rtl="1">
              <a:buNone/>
            </a:pPr>
            <a:r>
              <a:rPr lang="ar-IQ" sz="2400" dirty="0" smtClean="0">
                <a:solidFill>
                  <a:schemeClr val="tx1"/>
                </a:solidFill>
                <a:cs typeface="+mj-cs"/>
              </a:rPr>
              <a:t>3-</a:t>
            </a:r>
            <a:r>
              <a:rPr lang="ar-SA" sz="2400" dirty="0" smtClean="0">
                <a:solidFill>
                  <a:schemeClr val="tx1"/>
                </a:solidFill>
                <a:cs typeface="+mj-cs"/>
              </a:rPr>
              <a:t>على مستوى البناء الفكري لخصائص المالية الإسلامية  وتقوم على الأتي</a:t>
            </a:r>
            <a:r>
              <a:rPr lang="ar-IQ" sz="2400" dirty="0" smtClean="0">
                <a:solidFill>
                  <a:schemeClr val="tx1"/>
                </a:solidFill>
                <a:cs typeface="+mj-cs"/>
              </a:rPr>
              <a:t>:</a:t>
            </a:r>
            <a:endParaRPr lang="en-US" sz="2400" dirty="0" smtClean="0">
              <a:solidFill>
                <a:schemeClr val="tx1"/>
              </a:solidFill>
              <a:cs typeface="+mj-cs"/>
            </a:endParaRPr>
          </a:p>
          <a:p>
            <a:pPr lvl="0" algn="just" rtl="1"/>
            <a:r>
              <a:rPr lang="ar-SA" sz="2400" dirty="0" smtClean="0">
                <a:solidFill>
                  <a:schemeClr val="tx1"/>
                </a:solidFill>
                <a:cs typeface="+mj-cs"/>
              </a:rPr>
              <a:t>ترشيد الإنفاق العام</a:t>
            </a:r>
            <a:r>
              <a:rPr lang="ar-IQ" sz="2400" dirty="0" smtClean="0">
                <a:solidFill>
                  <a:schemeClr val="tx1"/>
                </a:solidFill>
                <a:cs typeface="+mj-cs"/>
              </a:rPr>
              <a:t> لعلاج العجز في الموازنة العامة في النظام الاقتصادي الإسلامي.</a:t>
            </a:r>
            <a:endParaRPr lang="en-US" sz="2400" dirty="0" smtClean="0">
              <a:solidFill>
                <a:schemeClr val="tx1"/>
              </a:solidFill>
              <a:cs typeface="+mj-cs"/>
            </a:endParaRPr>
          </a:p>
          <a:p>
            <a:pPr lvl="0" algn="just" rtl="1"/>
            <a:r>
              <a:rPr lang="ar-SA" sz="2400" dirty="0" smtClean="0">
                <a:solidFill>
                  <a:schemeClr val="tx1"/>
                </a:solidFill>
                <a:cs typeface="+mj-cs"/>
              </a:rPr>
              <a:t>تخصيص الإيرادات </a:t>
            </a:r>
            <a:r>
              <a:rPr lang="ar-IQ" sz="2400" dirty="0" smtClean="0">
                <a:solidFill>
                  <a:schemeClr val="tx1"/>
                </a:solidFill>
                <a:cs typeface="+mj-cs"/>
              </a:rPr>
              <a:t>من خلال توجيه أموال الزكاة إلى مستحقيها فقط ويمثلون قطاعا كبيرا في الدولة فالإنفاق عليهم يحقق لهم حد الكفاية بميزانية مستقلة عن ميزانية الدولة.</a:t>
            </a:r>
            <a:endParaRPr lang="en-US" sz="2400" dirty="0" smtClean="0">
              <a:solidFill>
                <a:schemeClr val="tx1"/>
              </a:solidFill>
              <a:cs typeface="+mj-cs"/>
            </a:endParaRPr>
          </a:p>
          <a:p>
            <a:pPr algn="just" rtl="1">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1066800"/>
            <a:ext cx="7848295" cy="4500070"/>
          </a:xfrm>
        </p:spPr>
        <p:txBody>
          <a:bodyPr>
            <a:normAutofit/>
          </a:bodyPr>
          <a:lstStyle/>
          <a:p>
            <a:pPr algn="r" rtl="1">
              <a:buNone/>
            </a:pPr>
            <a:r>
              <a:rPr lang="ar-IQ" sz="2400" dirty="0" smtClean="0">
                <a:solidFill>
                  <a:schemeClr val="tx1"/>
                </a:solidFill>
                <a:latin typeface="Simplified Arabic" pitchFamily="18" charset="-78"/>
                <a:cs typeface="Simplified Arabic" pitchFamily="18" charset="-78"/>
              </a:rPr>
              <a:t>من خلال هذه الورشة نستنتج </a:t>
            </a:r>
            <a:r>
              <a:rPr lang="ar-IQ" sz="2400" dirty="0" err="1" smtClean="0">
                <a:solidFill>
                  <a:schemeClr val="tx1"/>
                </a:solidFill>
                <a:latin typeface="Simplified Arabic" pitchFamily="18" charset="-78"/>
                <a:cs typeface="Simplified Arabic" pitchFamily="18" charset="-78"/>
              </a:rPr>
              <a:t>الاتي</a:t>
            </a:r>
            <a:r>
              <a:rPr lang="ar-IQ" sz="2400" dirty="0" smtClean="0">
                <a:solidFill>
                  <a:schemeClr val="tx1"/>
                </a:solidFill>
                <a:latin typeface="Simplified Arabic" pitchFamily="18" charset="-78"/>
                <a:cs typeface="Simplified Arabic" pitchFamily="18" charset="-78"/>
              </a:rPr>
              <a:t>:</a:t>
            </a:r>
          </a:p>
          <a:p>
            <a:pPr algn="r" rtl="1">
              <a:buNone/>
            </a:pPr>
            <a:r>
              <a:rPr lang="ar-IQ" sz="2400" dirty="0" smtClean="0">
                <a:solidFill>
                  <a:schemeClr val="tx1"/>
                </a:solidFill>
                <a:latin typeface="Simplified Arabic" pitchFamily="18" charset="-78"/>
                <a:cs typeface="Simplified Arabic" pitchFamily="18" charset="-78"/>
              </a:rPr>
              <a:t>1-</a:t>
            </a:r>
            <a:r>
              <a:rPr lang="ar-IQ" sz="2400" dirty="0" err="1" smtClean="0">
                <a:solidFill>
                  <a:schemeClr val="tx1"/>
                </a:solidFill>
                <a:latin typeface="Simplified Arabic" pitchFamily="18" charset="-78"/>
                <a:cs typeface="Simplified Arabic" pitchFamily="18" charset="-78"/>
              </a:rPr>
              <a:t>ان</a:t>
            </a:r>
            <a:r>
              <a:rPr lang="ar-IQ" sz="2400" dirty="0" smtClean="0">
                <a:solidFill>
                  <a:schemeClr val="tx1"/>
                </a:solidFill>
                <a:latin typeface="Simplified Arabic" pitchFamily="18" charset="-78"/>
                <a:cs typeface="Simplified Arabic" pitchFamily="18" charset="-78"/>
              </a:rPr>
              <a:t> استخدام الأدوات التقليدية في تحقيق توازن مالي واللجوء </a:t>
            </a:r>
            <a:r>
              <a:rPr lang="ar-IQ" sz="2400" dirty="0" err="1" smtClean="0">
                <a:solidFill>
                  <a:schemeClr val="tx1"/>
                </a:solidFill>
                <a:latin typeface="Simplified Arabic" pitchFamily="18" charset="-78"/>
                <a:cs typeface="Simplified Arabic" pitchFamily="18" charset="-78"/>
              </a:rPr>
              <a:t>الى</a:t>
            </a:r>
            <a:r>
              <a:rPr lang="ar-IQ" sz="2400" dirty="0" smtClean="0">
                <a:solidFill>
                  <a:schemeClr val="tx1"/>
                </a:solidFill>
                <a:latin typeface="Simplified Arabic" pitchFamily="18" charset="-78"/>
                <a:cs typeface="Simplified Arabic" pitchFamily="18" charset="-78"/>
              </a:rPr>
              <a:t> المؤسسات المالية الدولية لا يحقق معنى الاستدامة.</a:t>
            </a:r>
          </a:p>
          <a:p>
            <a:pPr algn="r" rtl="1">
              <a:buNone/>
            </a:pPr>
            <a:r>
              <a:rPr lang="ar-IQ" sz="2400" dirty="0" smtClean="0">
                <a:solidFill>
                  <a:schemeClr val="tx1"/>
                </a:solidFill>
                <a:latin typeface="Simplified Arabic" pitchFamily="18" charset="-78"/>
                <a:cs typeface="Simplified Arabic" pitchFamily="18" charset="-78"/>
              </a:rPr>
              <a:t>2-البحث عن عوامل تحقيق الاستدامة المالية والمتمثلة بالمصارف الإسلامية ومؤسساتها </a:t>
            </a:r>
            <a:r>
              <a:rPr lang="ar-IQ" sz="2400" dirty="0" err="1" smtClean="0">
                <a:solidFill>
                  <a:schemeClr val="tx1"/>
                </a:solidFill>
                <a:latin typeface="Simplified Arabic" pitchFamily="18" charset="-78"/>
                <a:cs typeface="Simplified Arabic" pitchFamily="18" charset="-78"/>
              </a:rPr>
              <a:t>و</a:t>
            </a:r>
            <a:r>
              <a:rPr lang="ar-IQ" sz="2400" dirty="0" smtClean="0">
                <a:solidFill>
                  <a:schemeClr val="tx1"/>
                </a:solidFill>
                <a:latin typeface="Simplified Arabic" pitchFamily="18" charset="-78"/>
                <a:cs typeface="Simplified Arabic" pitchFamily="18" charset="-78"/>
              </a:rPr>
              <a:t> لابد من حتمية الإصلاح وترشيد النفقات.</a:t>
            </a:r>
          </a:p>
          <a:p>
            <a:pPr algn="r" rtl="1">
              <a:buNone/>
            </a:pPr>
            <a:r>
              <a:rPr lang="ar-IQ" sz="2400" dirty="0" smtClean="0">
                <a:solidFill>
                  <a:schemeClr val="tx1"/>
                </a:solidFill>
                <a:latin typeface="Simplified Arabic" pitchFamily="18" charset="-78"/>
                <a:cs typeface="Simplified Arabic" pitchFamily="18" charset="-78"/>
              </a:rPr>
              <a:t>3- تفعيل دور المؤسسات المالية الإسلامية التكافلية والتضامنية. </a:t>
            </a:r>
          </a:p>
          <a:p>
            <a:pPr algn="r" rtl="1">
              <a:buNone/>
            </a:pPr>
            <a:r>
              <a:rPr lang="ar-IQ" sz="2400" dirty="0" smtClean="0">
                <a:solidFill>
                  <a:schemeClr val="tx1"/>
                </a:solidFill>
                <a:latin typeface="Simplified Arabic" pitchFamily="18" charset="-78"/>
                <a:cs typeface="Simplified Arabic" pitchFamily="18" charset="-78"/>
              </a:rPr>
              <a:t>4-توطين الأدوات المالية الإسلامية ومؤسساتها لما أظهرته من استقرار في وقت الأزمات ودورها الفعال في استقطاب المدخرات المالية وتحقيق الاستدامة والتعامل بالصكوك الإسلامية لما لها من مصداقية شرعية وقبول مجتمعي.</a:t>
            </a:r>
            <a:endParaRPr lang="en-US" sz="2400" dirty="0">
              <a:solidFill>
                <a:schemeClr val="tx1"/>
              </a:solidFill>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47800" y="1295400"/>
            <a:ext cx="6558080" cy="4275740"/>
          </a:xfrm>
        </p:spPr>
        <p:txBody>
          <a:bodyPr>
            <a:normAutofit/>
          </a:bodyPr>
          <a:lstStyle/>
          <a:p>
            <a:pPr algn="ctr">
              <a:buNone/>
            </a:pPr>
            <a:endParaRPr lang="ar-IQ" sz="4000" b="1" dirty="0" smtClean="0"/>
          </a:p>
          <a:p>
            <a:pPr algn="ctr">
              <a:buNone/>
            </a:pPr>
            <a:r>
              <a:rPr lang="ar-IQ" sz="4000" b="1" dirty="0" smtClean="0">
                <a:solidFill>
                  <a:srgbClr val="2A5A06"/>
                </a:solidFill>
              </a:rPr>
              <a:t>طاب مسائكم </a:t>
            </a:r>
          </a:p>
          <a:p>
            <a:pPr algn="ctr">
              <a:buNone/>
            </a:pPr>
            <a:r>
              <a:rPr lang="ar-IQ" sz="4000" b="1" dirty="0" smtClean="0">
                <a:solidFill>
                  <a:srgbClr val="2A5A06"/>
                </a:solidFill>
              </a:rPr>
              <a:t>وشـــــكرا لإصغائكم </a:t>
            </a:r>
          </a:p>
          <a:p>
            <a:pPr algn="ctr">
              <a:buNone/>
            </a:pPr>
            <a:r>
              <a:rPr lang="ar-IQ" sz="4000" b="1" dirty="0" smtClean="0">
                <a:solidFill>
                  <a:srgbClr val="2A5A06"/>
                </a:solidFill>
              </a:rPr>
              <a:t>و حسن استماعكم </a:t>
            </a:r>
            <a:endParaRPr lang="en-US" sz="4000" b="1" dirty="0">
              <a:solidFill>
                <a:srgbClr val="2A5A0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b="1" dirty="0" smtClean="0">
                <a:solidFill>
                  <a:schemeClr val="tx1"/>
                </a:solidFill>
                <a:latin typeface="Simplified Arabic" panose="02020603050405020304" pitchFamily="18" charset="-78"/>
                <a:ea typeface="Times New Roman"/>
                <a:cs typeface="Simplified Arabic" panose="02020603050405020304" pitchFamily="18" charset="-78"/>
              </a:rPr>
              <a:t> ما هو التمويل الأخضر</a:t>
            </a:r>
            <a:endParaRPr lang="en-US" dirty="0">
              <a:solidFill>
                <a:schemeClr val="tx1"/>
              </a:solidFill>
            </a:endParaRPr>
          </a:p>
        </p:txBody>
      </p:sp>
      <p:sp>
        <p:nvSpPr>
          <p:cNvPr id="3" name="عنصر نائب للمحتوى 2"/>
          <p:cNvSpPr>
            <a:spLocks noGrp="1"/>
          </p:cNvSpPr>
          <p:nvPr>
            <p:ph idx="1"/>
          </p:nvPr>
        </p:nvSpPr>
        <p:spPr>
          <a:xfrm>
            <a:off x="457200" y="1291130"/>
            <a:ext cx="8076895" cy="4423870"/>
          </a:xfrm>
        </p:spPr>
        <p:txBody>
          <a:bodyPr>
            <a:normAutofit fontScale="70000" lnSpcReduction="20000"/>
          </a:bodyPr>
          <a:lstStyle/>
          <a:p>
            <a:pPr algn="just" rtl="1">
              <a:lnSpc>
                <a:spcPct val="115000"/>
              </a:lnSpc>
            </a:pPr>
            <a:r>
              <a:rPr lang="ar-SA" dirty="0" smtClean="0">
                <a:solidFill>
                  <a:schemeClr val="tx1"/>
                </a:solidFill>
                <a:latin typeface="Simplified Arabic" panose="02020603050405020304" pitchFamily="18" charset="-78"/>
                <a:ea typeface="Times New Roman"/>
                <a:cs typeface="Simplified Arabic" panose="02020603050405020304" pitchFamily="18" charset="-78"/>
              </a:rPr>
              <a:t>تُعرِّف "منظمة التعاون الاقتصادي والتنمية" التمويل الأخضر بأنه تمويل يستهدف "تحقيق النمو الاقتصادي مع الحد من التلوث </a:t>
            </a:r>
            <a:r>
              <a:rPr lang="ar-SA" dirty="0" err="1" smtClean="0">
                <a:solidFill>
                  <a:schemeClr val="tx1"/>
                </a:solidFill>
                <a:latin typeface="Simplified Arabic" panose="02020603050405020304" pitchFamily="18" charset="-78"/>
                <a:ea typeface="Times New Roman"/>
                <a:cs typeface="Simplified Arabic" panose="02020603050405020304" pitchFamily="18" charset="-78"/>
              </a:rPr>
              <a:t>وانبعاثات</a:t>
            </a:r>
            <a:r>
              <a:rPr lang="ar-SA" dirty="0" smtClean="0">
                <a:solidFill>
                  <a:schemeClr val="tx1"/>
                </a:solidFill>
                <a:latin typeface="Simplified Arabic" panose="02020603050405020304" pitchFamily="18" charset="-78"/>
                <a:ea typeface="Times New Roman"/>
                <a:cs typeface="Simplified Arabic" panose="02020603050405020304" pitchFamily="18" charset="-78"/>
              </a:rPr>
              <a:t> غازات الاحتباس الحراري، وتقليل النفايات إلى الحد الأدنى، وتحسين كفاءة استخدام الموارد الطبيعية." على مدار العقد الماضي، شهد سوق التمويل الأخضر العالمي نموًا سريعًا، في ظل تطوير أدوات مالية مثل السندات المصنفة باعتبارها خضراء والصكوك غير المصنفة، والقروض الخضراء، وصناديق الاستثمار الخضراء، والتأمين الأخضر، والصكوك الخضراء التي صدرت في الآونة الأخيرة. وعلى الرغم من إصدار أول سندات خضراء في عام 2008، فقد تطور السوق بشكل كبير لحشد التمويل لصالح أهداف التنمية المستدامة السبعة عشر من خلال توفير الهياكل المبتكرة والتصنيفات والأطر الحاكمة</a:t>
            </a:r>
            <a:endParaRPr lang="en-US" dirty="0" smtClean="0">
              <a:solidFill>
                <a:schemeClr val="tx1"/>
              </a:solidFill>
              <a:latin typeface="Simplified Arabic" panose="02020603050405020304" pitchFamily="18" charset="-78"/>
              <a:ea typeface="Times New Roman"/>
              <a:cs typeface="Simplified Arabic" panose="02020603050405020304" pitchFamily="18" charset="-78"/>
            </a:endParaRPr>
          </a:p>
          <a:p>
            <a:pPr algn="just" rtl="1">
              <a:lnSpc>
                <a:spcPct val="115000"/>
              </a:lnSpc>
            </a:pPr>
            <a:endParaRPr lang="en-US" dirty="0" smtClean="0">
              <a:solidFill>
                <a:schemeClr val="tx1"/>
              </a:solidFill>
              <a:latin typeface="Simplified Arabic" panose="02020603050405020304" pitchFamily="18" charset="-78"/>
              <a:ea typeface="Calibri"/>
              <a:cs typeface="Simplified Arabic" panose="02020603050405020304" pitchFamily="18" charset="-78"/>
            </a:endParaRPr>
          </a:p>
          <a:p>
            <a:pPr algn="just" rtl="1"/>
            <a:r>
              <a:rPr lang="ar-SA" dirty="0" smtClean="0">
                <a:solidFill>
                  <a:schemeClr val="tx1"/>
                </a:solidFill>
                <a:latin typeface="Simplified Arabic" panose="02020603050405020304" pitchFamily="18" charset="-78"/>
                <a:ea typeface="Times New Roman"/>
                <a:cs typeface="Simplified Arabic" panose="02020603050405020304" pitchFamily="18" charset="-78"/>
              </a:rPr>
              <a:t>وتقدّر "شركة تمويل تطوير البنية التحتية" التمويل الأخضر بما يصل إلى 134 مليار دولار. ووفقًا لشركة "</a:t>
            </a:r>
            <a:r>
              <a:rPr lang="ar-SA" dirty="0" err="1" smtClean="0">
                <a:solidFill>
                  <a:schemeClr val="tx1"/>
                </a:solidFill>
                <a:latin typeface="Simplified Arabic" panose="02020603050405020304" pitchFamily="18" charset="-78"/>
                <a:ea typeface="Times New Roman"/>
                <a:cs typeface="Simplified Arabic" panose="02020603050405020304" pitchFamily="18" charset="-78"/>
              </a:rPr>
              <a:t>تومسون</a:t>
            </a:r>
            <a:r>
              <a:rPr lang="ar-SA" dirty="0" smtClean="0">
                <a:solidFill>
                  <a:schemeClr val="tx1"/>
                </a:solidFill>
                <a:latin typeface="Simplified Arabic" panose="02020603050405020304" pitchFamily="18" charset="-78"/>
                <a:ea typeface="Times New Roman"/>
                <a:cs typeface="Simplified Arabic" panose="02020603050405020304" pitchFamily="18" charset="-78"/>
              </a:rPr>
              <a:t> </a:t>
            </a:r>
            <a:r>
              <a:rPr lang="ar-SA" dirty="0" err="1" smtClean="0">
                <a:solidFill>
                  <a:schemeClr val="tx1"/>
                </a:solidFill>
                <a:latin typeface="Simplified Arabic" panose="02020603050405020304" pitchFamily="18" charset="-78"/>
                <a:ea typeface="Times New Roman"/>
                <a:cs typeface="Simplified Arabic" panose="02020603050405020304" pitchFamily="18" charset="-78"/>
              </a:rPr>
              <a:t>رويترز</a:t>
            </a:r>
            <a:r>
              <a:rPr lang="ar-SA" dirty="0" smtClean="0">
                <a:solidFill>
                  <a:schemeClr val="tx1"/>
                </a:solidFill>
                <a:latin typeface="Simplified Arabic" panose="02020603050405020304" pitchFamily="18" charset="-78"/>
                <a:ea typeface="Times New Roman"/>
                <a:cs typeface="Simplified Arabic" panose="02020603050405020304" pitchFamily="18" charset="-78"/>
              </a:rPr>
              <a:t>"، في عام 2019، تم إصدار ما مجموعه 185.4 مليار دولار من السندات الخضراء، وهي صكوك سوق الدين، حيث تخصص عوائد المشاريع المؤهلة الخضراء التي تستهدف أنشطة تخفيف آثار تغيّر المناخ والتكيّف معه، إضافة إلى القضايا البيئية الأخرى مثل الطاقة، والمياه، والنقل، والنفايات، والمباني، وما إلى ذلك</a:t>
            </a:r>
            <a:r>
              <a:rPr lang="en-US" dirty="0" smtClean="0">
                <a:solidFill>
                  <a:schemeClr val="tx1"/>
                </a:solidFill>
                <a:latin typeface="Simplified Arabic" panose="02020603050405020304" pitchFamily="18" charset="-78"/>
                <a:ea typeface="Times New Roman"/>
                <a:cs typeface="Simplified Arabic" panose="02020603050405020304" pitchFamily="18" charset="-78"/>
              </a:rPr>
              <a:t>.</a:t>
            </a:r>
            <a:endParaRPr lang="en-US" dirty="0">
              <a:solidFill>
                <a:schemeClr val="tx1"/>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rtl="1"/>
            <a:r>
              <a:rPr lang="ar-IQ" b="1" dirty="0" smtClean="0">
                <a:solidFill>
                  <a:srgbClr val="333333"/>
                </a:solidFill>
                <a:latin typeface="Simplified Arabic" panose="02020603050405020304" pitchFamily="18" charset="-78"/>
                <a:ea typeface="Times New Roman"/>
                <a:cs typeface="Simplified Arabic" panose="02020603050405020304" pitchFamily="18" charset="-78"/>
              </a:rPr>
              <a:t>التمويل </a:t>
            </a:r>
            <a:r>
              <a:rPr lang="ar-SA" b="1" dirty="0" smtClean="0">
                <a:solidFill>
                  <a:srgbClr val="333333"/>
                </a:solidFill>
                <a:latin typeface="Simplified Arabic" panose="02020603050405020304" pitchFamily="18" charset="-78"/>
                <a:ea typeface="Times New Roman"/>
                <a:cs typeface="Simplified Arabic" panose="02020603050405020304" pitchFamily="18" charset="-78"/>
              </a:rPr>
              <a:t>الإسلامي</a:t>
            </a:r>
            <a:r>
              <a:rPr lang="en-US" dirty="0" smtClean="0">
                <a:solidFill>
                  <a:prstClr val="black"/>
                </a:solidFill>
                <a:latin typeface="Simplified Arabic" panose="02020603050405020304" pitchFamily="18" charset="-78"/>
                <a:ea typeface="Calibri"/>
                <a:cs typeface="Simplified Arabic" panose="02020603050405020304" pitchFamily="18" charset="-78"/>
              </a:rPr>
              <a:t/>
            </a:r>
            <a:br>
              <a:rPr lang="en-US" dirty="0" smtClean="0">
                <a:solidFill>
                  <a:prstClr val="black"/>
                </a:solidFill>
                <a:latin typeface="Simplified Arabic" panose="02020603050405020304" pitchFamily="18" charset="-78"/>
                <a:ea typeface="Calibri"/>
                <a:cs typeface="Simplified Arabic" panose="02020603050405020304" pitchFamily="18" charset="-78"/>
              </a:rPr>
            </a:br>
            <a:endParaRPr lang="en-US" dirty="0"/>
          </a:p>
        </p:txBody>
      </p:sp>
      <p:sp>
        <p:nvSpPr>
          <p:cNvPr id="3" name="عنصر نائب للمحتوى 2"/>
          <p:cNvSpPr>
            <a:spLocks noGrp="1"/>
          </p:cNvSpPr>
          <p:nvPr>
            <p:ph idx="1"/>
          </p:nvPr>
        </p:nvSpPr>
        <p:spPr>
          <a:xfrm>
            <a:off x="762000" y="1291130"/>
            <a:ext cx="7772095" cy="4275740"/>
          </a:xfrm>
        </p:spPr>
        <p:txBody>
          <a:bodyPr>
            <a:normAutofit fontScale="70000" lnSpcReduction="20000"/>
          </a:bodyPr>
          <a:lstStyle/>
          <a:p>
            <a:pPr lvl="0" algn="just" rtl="1">
              <a:lnSpc>
                <a:spcPct val="115000"/>
              </a:lnSpc>
              <a:spcAft>
                <a:spcPts val="2250"/>
              </a:spcAft>
              <a:buNone/>
            </a:pPr>
            <a:r>
              <a:rPr lang="en-US" dirty="0" smtClean="0">
                <a:solidFill>
                  <a:srgbClr val="333333"/>
                </a:solidFill>
                <a:latin typeface="Simplified Arabic" panose="02020603050405020304" pitchFamily="18" charset="-78"/>
                <a:ea typeface="Times New Roman"/>
                <a:cs typeface="Simplified Arabic" panose="02020603050405020304" pitchFamily="18" charset="-78"/>
              </a:rPr>
              <a:t>      </a:t>
            </a:r>
            <a:r>
              <a:rPr lang="ar-SA" dirty="0" smtClean="0">
                <a:solidFill>
                  <a:srgbClr val="333333"/>
                </a:solidFill>
                <a:latin typeface="Simplified Arabic" panose="02020603050405020304" pitchFamily="18" charset="-78"/>
                <a:ea typeface="Times New Roman"/>
                <a:cs typeface="Simplified Arabic" panose="02020603050405020304" pitchFamily="18" charset="-78"/>
              </a:rPr>
              <a:t>يعتبر التمويل الإسلامي أداة تمويل أخلاقية وشاملة </a:t>
            </a:r>
            <a:r>
              <a:rPr lang="ar-SA" dirty="0" err="1" smtClean="0">
                <a:solidFill>
                  <a:srgbClr val="333333"/>
                </a:solidFill>
                <a:latin typeface="Simplified Arabic" panose="02020603050405020304" pitchFamily="18" charset="-78"/>
                <a:ea typeface="Times New Roman"/>
                <a:cs typeface="Simplified Arabic" panose="02020603050405020304" pitchFamily="18" charset="-78"/>
              </a:rPr>
              <a:t>ومسؤولة</a:t>
            </a:r>
            <a:r>
              <a:rPr lang="ar-SA" dirty="0" smtClean="0">
                <a:solidFill>
                  <a:srgbClr val="333333"/>
                </a:solidFill>
                <a:latin typeface="Simplified Arabic" panose="02020603050405020304" pitchFamily="18" charset="-78"/>
                <a:ea typeface="Times New Roman"/>
                <a:cs typeface="Simplified Arabic" panose="02020603050405020304" pitchFamily="18" charset="-78"/>
              </a:rPr>
              <a:t> اجتماعيًا، لأنه يربط القطاع المالي بالاقتصاد الحقيقي، ويرسخ مبدأ تقاسم المخاطر، والتمويل على غرار الشراكة والمسؤولية الاجتماعية، وقد برز كأداة فعالة لتمويل مشاريع التنمية في جميع أنحاء العالم. وهذا يفسر أهميته المتزايدة كآلية بديلة في تمويل مشاريع البنية التحتية. ففي النظام المالي الإسلامي، يتعين أن ترتبط المعاملات بالأصول، وهو ما يعزز من استقرار القطاع المالي، ويؤسسه على مجموعة من العقود القانونية الإسلامية التي ترسخ مبدأ تقاسم الأرباح والخسائر. بالإضافة إلى ذلك، هناك دعم لمبادئ العدالة الاجتماعية والتضامن والتبادل، في حين يُحظر الاستثمار في القطاعات التي تعتبر غير أخلاقية</a:t>
            </a:r>
            <a:endParaRPr lang="en-US" dirty="0" smtClean="0">
              <a:solidFill>
                <a:prstClr val="black"/>
              </a:solidFill>
              <a:latin typeface="Simplified Arabic" panose="02020603050405020304" pitchFamily="18" charset="-78"/>
              <a:ea typeface="Times New Roman"/>
              <a:cs typeface="Simplified Arabic" panose="02020603050405020304" pitchFamily="18" charset="-78"/>
            </a:endParaRPr>
          </a:p>
          <a:p>
            <a:pPr lvl="0" algn="just" rtl="1">
              <a:lnSpc>
                <a:spcPct val="115000"/>
              </a:lnSpc>
              <a:spcAft>
                <a:spcPts val="2250"/>
              </a:spcAft>
              <a:buNone/>
            </a:pPr>
            <a:r>
              <a:rPr lang="en-US" dirty="0" smtClean="0">
                <a:solidFill>
                  <a:srgbClr val="333333"/>
                </a:solidFill>
                <a:latin typeface="Simplified Arabic" panose="02020603050405020304" pitchFamily="18" charset="-78"/>
                <a:ea typeface="Times New Roman"/>
                <a:cs typeface="Simplified Arabic" panose="02020603050405020304" pitchFamily="18" charset="-78"/>
              </a:rPr>
              <a:t>      </a:t>
            </a:r>
            <a:r>
              <a:rPr lang="ar-SA" dirty="0" smtClean="0">
                <a:solidFill>
                  <a:srgbClr val="333333"/>
                </a:solidFill>
                <a:latin typeface="Simplified Arabic" panose="02020603050405020304" pitchFamily="18" charset="-78"/>
                <a:ea typeface="Times New Roman"/>
                <a:cs typeface="Simplified Arabic" panose="02020603050405020304" pitchFamily="18" charset="-78"/>
              </a:rPr>
              <a:t>من جانب آخر، يتمتع التمويل الإسلامي بإمكانات من شأنها أن تسد الفجوة المالية المطلوبة لتحقيق أجندة أهداف التنمية المستدامة، وتحقيق التحوّل إلى الاقتصاد الأخضر. وهذا يبرر وصفه من قبل المشاركين في "المؤتمر الدولي الثالث لتمويل التنمية" الذي عقد في أديس أبابا في يوليو 2015، كبديل واعد لمصادر التمويل التقليدية، والتوصية بالاستفادة منه في تحقيق أهداف التنمية المستدامة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lnSpc>
                <a:spcPct val="115000"/>
              </a:lnSpc>
              <a:spcAft>
                <a:spcPts val="0"/>
              </a:spcAft>
            </a:pPr>
            <a:r>
              <a:rPr lang="ar-SA" b="1" dirty="0" smtClean="0">
                <a:solidFill>
                  <a:schemeClr val="tx1"/>
                </a:solidFill>
                <a:ea typeface="Calibri"/>
                <a:cs typeface="Simplified Arabic"/>
              </a:rPr>
              <a:t>علاقة المصارف </a:t>
            </a:r>
            <a:r>
              <a:rPr lang="ar-SA" b="1" dirty="0" err="1" smtClean="0">
                <a:solidFill>
                  <a:schemeClr val="tx1"/>
                </a:solidFill>
                <a:ea typeface="Calibri"/>
                <a:cs typeface="Simplified Arabic"/>
              </a:rPr>
              <a:t>الاسلامية</a:t>
            </a:r>
            <a:r>
              <a:rPr lang="ar-SA" b="1" dirty="0" smtClean="0">
                <a:solidFill>
                  <a:schemeClr val="tx1"/>
                </a:solidFill>
                <a:ea typeface="Calibri"/>
                <a:cs typeface="Simplified Arabic"/>
              </a:rPr>
              <a:t> في تحقيق التنمية المستدامة </a:t>
            </a:r>
            <a:r>
              <a:rPr lang="ar-IQ" b="1" dirty="0" smtClean="0">
                <a:solidFill>
                  <a:schemeClr val="tx1"/>
                </a:solidFill>
                <a:ea typeface="Calibri"/>
                <a:cs typeface="Simplified Arabic"/>
              </a:rPr>
              <a:t>:</a:t>
            </a:r>
            <a:endParaRPr lang="ar-IQ" dirty="0" smtClean="0">
              <a:solidFill>
                <a:schemeClr val="tx1"/>
              </a:solidFill>
              <a:ea typeface="Calibri"/>
              <a:cs typeface="Simplified Arabic"/>
            </a:endParaRPr>
          </a:p>
        </p:txBody>
      </p:sp>
      <p:sp>
        <p:nvSpPr>
          <p:cNvPr id="3" name="عنصر نائب للمحتوى 2"/>
          <p:cNvSpPr>
            <a:spLocks noGrp="1"/>
          </p:cNvSpPr>
          <p:nvPr>
            <p:ph idx="1"/>
          </p:nvPr>
        </p:nvSpPr>
        <p:spPr>
          <a:xfrm>
            <a:off x="381000" y="1291130"/>
            <a:ext cx="8305800" cy="4804870"/>
          </a:xfrm>
        </p:spPr>
        <p:txBody>
          <a:bodyPr>
            <a:normAutofit/>
          </a:bodyPr>
          <a:lstStyle/>
          <a:p>
            <a:pPr algn="just" rtl="1">
              <a:buNone/>
            </a:pPr>
            <a:r>
              <a:rPr lang="en-US" sz="2000" dirty="0" smtClean="0">
                <a:solidFill>
                  <a:schemeClr val="tx1"/>
                </a:solidFill>
                <a:latin typeface="Simplified Arabic" pitchFamily="18" charset="-78"/>
                <a:ea typeface="Calibri"/>
                <a:cs typeface="Simplified Arabic" pitchFamily="18" charset="-78"/>
              </a:rPr>
              <a:t>  </a:t>
            </a:r>
            <a:r>
              <a:rPr lang="ar-IQ" sz="2000" dirty="0" err="1" smtClean="0">
                <a:solidFill>
                  <a:schemeClr val="tx1"/>
                </a:solidFill>
                <a:latin typeface="Simplified Arabic" pitchFamily="18" charset="-78"/>
                <a:ea typeface="Calibri"/>
                <a:cs typeface="Simplified Arabic" pitchFamily="18" charset="-78"/>
              </a:rPr>
              <a:t>ان</a:t>
            </a:r>
            <a:r>
              <a:rPr lang="ar-IQ" sz="2000" dirty="0" smtClean="0">
                <a:solidFill>
                  <a:schemeClr val="tx1"/>
                </a:solidFill>
                <a:latin typeface="Simplified Arabic" pitchFamily="18" charset="-78"/>
                <a:ea typeface="Calibri"/>
                <a:cs typeface="Simplified Arabic" pitchFamily="18" charset="-78"/>
              </a:rPr>
              <a:t> </a:t>
            </a:r>
            <a:r>
              <a:rPr lang="ar-SA" sz="2000" dirty="0" smtClean="0">
                <a:solidFill>
                  <a:schemeClr val="tx1"/>
                </a:solidFill>
                <a:latin typeface="Simplified Arabic" pitchFamily="18" charset="-78"/>
                <a:ea typeface="Calibri"/>
                <a:cs typeface="Simplified Arabic" pitchFamily="18" charset="-78"/>
              </a:rPr>
              <a:t>الحلول التي اقترحها المهتمون بقضايا التنمية المستدامة </a:t>
            </a:r>
            <a:r>
              <a:rPr lang="ar-SA" sz="2000" dirty="0" err="1" smtClean="0">
                <a:solidFill>
                  <a:schemeClr val="tx1"/>
                </a:solidFill>
                <a:latin typeface="Simplified Arabic" pitchFamily="18" charset="-78"/>
                <a:ea typeface="Calibri"/>
                <a:cs typeface="Simplified Arabic" pitchFamily="18" charset="-78"/>
              </a:rPr>
              <a:t>وناشطو</a:t>
            </a:r>
            <a:r>
              <a:rPr lang="ar-SA" sz="2000" dirty="0" smtClean="0">
                <a:solidFill>
                  <a:schemeClr val="tx1"/>
                </a:solidFill>
                <a:latin typeface="Simplified Arabic" pitchFamily="18" charset="-78"/>
                <a:ea typeface="Calibri"/>
                <a:cs typeface="Simplified Arabic" pitchFamily="18" charset="-78"/>
              </a:rPr>
              <a:t> البيئة، </a:t>
            </a:r>
            <a:r>
              <a:rPr lang="ar-SA" sz="2000" dirty="0" err="1" smtClean="0">
                <a:solidFill>
                  <a:schemeClr val="tx1"/>
                </a:solidFill>
                <a:latin typeface="Simplified Arabic" pitchFamily="18" charset="-78"/>
                <a:ea typeface="Calibri"/>
                <a:cs typeface="Simplified Arabic" pitchFamily="18" charset="-78"/>
              </a:rPr>
              <a:t>و</a:t>
            </a:r>
            <a:r>
              <a:rPr lang="ar-SA" sz="2000" dirty="0" smtClean="0">
                <a:solidFill>
                  <a:schemeClr val="tx1"/>
                </a:solidFill>
                <a:latin typeface="Simplified Arabic" pitchFamily="18" charset="-78"/>
                <a:ea typeface="Calibri"/>
                <a:cs typeface="Simplified Arabic" pitchFamily="18" charset="-78"/>
              </a:rPr>
              <a:t> التي جسدتها الاتفاقيات الدولية في قمة </a:t>
            </a:r>
            <a:r>
              <a:rPr lang="ar-SA" sz="2000" dirty="0" err="1" smtClean="0">
                <a:solidFill>
                  <a:schemeClr val="tx1"/>
                </a:solidFill>
                <a:latin typeface="Simplified Arabic" pitchFamily="18" charset="-78"/>
                <a:ea typeface="Calibri"/>
                <a:cs typeface="Simplified Arabic" pitchFamily="18" charset="-78"/>
              </a:rPr>
              <a:t>ريوديجانيرو</a:t>
            </a:r>
            <a:r>
              <a:rPr lang="ar-SA" sz="2000" dirty="0" smtClean="0">
                <a:solidFill>
                  <a:schemeClr val="tx1"/>
                </a:solidFill>
                <a:latin typeface="Simplified Arabic" pitchFamily="18" charset="-78"/>
                <a:ea typeface="Calibri"/>
                <a:cs typeface="Simplified Arabic" pitchFamily="18" charset="-78"/>
              </a:rPr>
              <a:t> عام 1992 ،أو قمة </a:t>
            </a:r>
            <a:r>
              <a:rPr lang="ar-SA" sz="2000" dirty="0" err="1" smtClean="0">
                <a:solidFill>
                  <a:schemeClr val="tx1"/>
                </a:solidFill>
                <a:latin typeface="Simplified Arabic" pitchFamily="18" charset="-78"/>
                <a:ea typeface="Calibri"/>
                <a:cs typeface="Simplified Arabic" pitchFamily="18" charset="-78"/>
              </a:rPr>
              <a:t>جوهانسبورغ</a:t>
            </a:r>
            <a:r>
              <a:rPr lang="ar-SA" sz="2000" dirty="0" smtClean="0">
                <a:solidFill>
                  <a:schemeClr val="tx1"/>
                </a:solidFill>
                <a:latin typeface="Simplified Arabic" pitchFamily="18" charset="-78"/>
                <a:ea typeface="Calibri"/>
                <a:cs typeface="Simplified Arabic" pitchFamily="18" charset="-78"/>
              </a:rPr>
              <a:t> 2002 أو اتفاقية </a:t>
            </a:r>
            <a:r>
              <a:rPr lang="ar-SA" sz="2000" dirty="0" err="1" smtClean="0">
                <a:solidFill>
                  <a:schemeClr val="tx1"/>
                </a:solidFill>
                <a:latin typeface="Simplified Arabic" pitchFamily="18" charset="-78"/>
                <a:ea typeface="Calibri"/>
                <a:cs typeface="Simplified Arabic" pitchFamily="18" charset="-78"/>
              </a:rPr>
              <a:t>كيوتو</a:t>
            </a:r>
            <a:r>
              <a:rPr lang="ar-SA" sz="2000" dirty="0" smtClean="0">
                <a:solidFill>
                  <a:schemeClr val="tx1"/>
                </a:solidFill>
                <a:latin typeface="Simplified Arabic" pitchFamily="18" charset="-78"/>
                <a:ea typeface="Calibri"/>
                <a:cs typeface="Simplified Arabic" pitchFamily="18" charset="-78"/>
              </a:rPr>
              <a:t> باليابان أو قمة بالي بإندونيسيا عام 2007 ،والتي تؤكد كلها على ضـرورة التنمية المستدامة من خلال المحافظة على البيئة، والحد من نشر الغازات، ومكافحة التلوث، والتصحر، وترشيد اسـتخدام واستهلاك الطاقات، والتوزيع العادل للثروات بين الشمال والجنوب ونحوها؛ تتطلب تكاليف عالية وتضحيات كبيرة من أصحاب الفائض المـالي، خاصة في الدول المتقدمة صناعيا لصالح الدول الفقيرة </a:t>
            </a:r>
            <a:r>
              <a:rPr lang="ar-SA" sz="2000" dirty="0" err="1" smtClean="0">
                <a:solidFill>
                  <a:schemeClr val="tx1"/>
                </a:solidFill>
                <a:latin typeface="Simplified Arabic" pitchFamily="18" charset="-78"/>
                <a:ea typeface="Calibri"/>
                <a:cs typeface="Simplified Arabic" pitchFamily="18" charset="-78"/>
              </a:rPr>
              <a:t>الا</a:t>
            </a:r>
            <a:r>
              <a:rPr lang="ar-SA" sz="2000" dirty="0" smtClean="0">
                <a:solidFill>
                  <a:schemeClr val="tx1"/>
                </a:solidFill>
                <a:latin typeface="Simplified Arabic" pitchFamily="18" charset="-78"/>
                <a:ea typeface="Calibri"/>
                <a:cs typeface="Simplified Arabic" pitchFamily="18" charset="-78"/>
              </a:rPr>
              <a:t> أن الحقيقة عكس ذلك</a:t>
            </a:r>
            <a:r>
              <a:rPr lang="ar-IQ" sz="2000" dirty="0" smtClean="0">
                <a:solidFill>
                  <a:schemeClr val="tx1"/>
                </a:solidFill>
                <a:latin typeface="Simplified Arabic" pitchFamily="18" charset="-78"/>
                <a:ea typeface="Calibri"/>
                <a:cs typeface="Simplified Arabic" pitchFamily="18" charset="-78"/>
              </a:rPr>
              <a:t>,</a:t>
            </a:r>
            <a:r>
              <a:rPr lang="ar-SA" sz="2000" dirty="0" smtClean="0">
                <a:solidFill>
                  <a:schemeClr val="tx1"/>
                </a:solidFill>
                <a:latin typeface="Simplified Arabic" pitchFamily="18" charset="-78"/>
                <a:ea typeface="Calibri"/>
                <a:cs typeface="Simplified Arabic" pitchFamily="18" charset="-78"/>
              </a:rPr>
              <a:t> فهؤلاء يتهربون من التزاماتهم تجـاه هـذه الاتفاقيات، </a:t>
            </a:r>
            <a:r>
              <a:rPr lang="ar-SA" sz="2000" dirty="0" err="1" smtClean="0">
                <a:solidFill>
                  <a:schemeClr val="tx1"/>
                </a:solidFill>
                <a:latin typeface="Simplified Arabic" pitchFamily="18" charset="-78"/>
                <a:ea typeface="Calibri"/>
                <a:cs typeface="Simplified Arabic" pitchFamily="18" charset="-78"/>
              </a:rPr>
              <a:t>لانها</a:t>
            </a:r>
            <a:r>
              <a:rPr lang="ar-SA" sz="2000" dirty="0" smtClean="0">
                <a:solidFill>
                  <a:schemeClr val="tx1"/>
                </a:solidFill>
                <a:latin typeface="Simplified Arabic" pitchFamily="18" charset="-78"/>
                <a:ea typeface="Calibri"/>
                <a:cs typeface="Simplified Arabic" pitchFamily="18" charset="-78"/>
              </a:rPr>
              <a:t> تتعارض مع مصالحهم، وتسعى شركاتهم إلى تحقيق مصالحها الخاصة دون </a:t>
            </a:r>
            <a:r>
              <a:rPr lang="ar-SA" sz="2000" dirty="0" err="1" smtClean="0">
                <a:solidFill>
                  <a:schemeClr val="tx1"/>
                </a:solidFill>
                <a:latin typeface="Simplified Arabic" pitchFamily="18" charset="-78"/>
                <a:ea typeface="Calibri"/>
                <a:cs typeface="Simplified Arabic" pitchFamily="18" charset="-78"/>
              </a:rPr>
              <a:t>مراعات</a:t>
            </a:r>
            <a:r>
              <a:rPr lang="ar-SA" sz="2000" dirty="0" smtClean="0">
                <a:solidFill>
                  <a:schemeClr val="tx1"/>
                </a:solidFill>
                <a:latin typeface="Simplified Arabic" pitchFamily="18" charset="-78"/>
                <a:ea typeface="Calibri"/>
                <a:cs typeface="Simplified Arabic" pitchFamily="18" charset="-78"/>
              </a:rPr>
              <a:t> مصالح المجتمعات، خاصة الفقيرة، ودون </a:t>
            </a:r>
            <a:r>
              <a:rPr lang="ar-SA" sz="2000" dirty="0" err="1" smtClean="0">
                <a:solidFill>
                  <a:schemeClr val="tx1"/>
                </a:solidFill>
                <a:latin typeface="Simplified Arabic" pitchFamily="18" charset="-78"/>
                <a:ea typeface="Calibri"/>
                <a:cs typeface="Simplified Arabic" pitchFamily="18" charset="-78"/>
              </a:rPr>
              <a:t>اعطاء</a:t>
            </a:r>
            <a:r>
              <a:rPr lang="ar-SA" sz="2000" dirty="0" smtClean="0">
                <a:solidFill>
                  <a:schemeClr val="tx1"/>
                </a:solidFill>
                <a:latin typeface="Simplified Arabic" pitchFamily="18" charset="-78"/>
                <a:ea typeface="Calibri"/>
                <a:cs typeface="Simplified Arabic" pitchFamily="18" charset="-78"/>
              </a:rPr>
              <a:t> </a:t>
            </a:r>
            <a:r>
              <a:rPr lang="ar-SA" sz="2000" dirty="0" err="1" smtClean="0">
                <a:solidFill>
                  <a:schemeClr val="tx1"/>
                </a:solidFill>
                <a:latin typeface="Simplified Arabic" pitchFamily="18" charset="-78"/>
                <a:ea typeface="Calibri"/>
                <a:cs typeface="Simplified Arabic" pitchFamily="18" charset="-78"/>
              </a:rPr>
              <a:t>الاولوية</a:t>
            </a:r>
            <a:r>
              <a:rPr lang="ar-SA" sz="2000" dirty="0" smtClean="0">
                <a:solidFill>
                  <a:schemeClr val="tx1"/>
                </a:solidFill>
                <a:latin typeface="Simplified Arabic" pitchFamily="18" charset="-78"/>
                <a:ea typeface="Calibri"/>
                <a:cs typeface="Simplified Arabic" pitchFamily="18" charset="-78"/>
              </a:rPr>
              <a:t>  للمحافظة على بيئتهم، وهو ما يطرح تحقيق هذه التنمية المستدامة خاصة من جانب التمويل، ومن هنـا فـإن </a:t>
            </a:r>
            <a:r>
              <a:rPr lang="ar-SA" sz="2000" dirty="0" err="1" smtClean="0">
                <a:solidFill>
                  <a:schemeClr val="tx1"/>
                </a:solidFill>
                <a:latin typeface="Simplified Arabic" pitchFamily="18" charset="-78"/>
                <a:ea typeface="Calibri"/>
                <a:cs typeface="Simplified Arabic" pitchFamily="18" charset="-78"/>
              </a:rPr>
              <a:t>ميكانيزمات</a:t>
            </a:r>
            <a:r>
              <a:rPr lang="ar-SA" sz="2000" dirty="0" smtClean="0">
                <a:solidFill>
                  <a:schemeClr val="tx1"/>
                </a:solidFill>
                <a:latin typeface="Simplified Arabic" pitchFamily="18" charset="-78"/>
                <a:ea typeface="Calibri"/>
                <a:cs typeface="Simplified Arabic" pitchFamily="18" charset="-78"/>
              </a:rPr>
              <a:t> الاقتصاد </a:t>
            </a:r>
            <a:r>
              <a:rPr lang="ar-SA" sz="2000" dirty="0" err="1" smtClean="0">
                <a:solidFill>
                  <a:schemeClr val="tx1"/>
                </a:solidFill>
                <a:latin typeface="Simplified Arabic" pitchFamily="18" charset="-78"/>
                <a:ea typeface="Calibri"/>
                <a:cs typeface="Simplified Arabic" pitchFamily="18" charset="-78"/>
              </a:rPr>
              <a:t>الاسلامي</a:t>
            </a:r>
            <a:r>
              <a:rPr lang="ar-SA" sz="2000" dirty="0" smtClean="0">
                <a:solidFill>
                  <a:schemeClr val="tx1"/>
                </a:solidFill>
                <a:latin typeface="Simplified Arabic" pitchFamily="18" charset="-78"/>
                <a:ea typeface="Calibri"/>
                <a:cs typeface="Simplified Arabic" pitchFamily="18" charset="-78"/>
              </a:rPr>
              <a:t> تطرح كبديل تمويلي لتحقيق التنمية المستدامة لما لها من خصائص لا تتعارض مع مصلحة </a:t>
            </a:r>
            <a:r>
              <a:rPr lang="ar-IQ" sz="2000" dirty="0" smtClean="0">
                <a:solidFill>
                  <a:schemeClr val="tx1"/>
                </a:solidFill>
                <a:latin typeface="Simplified Arabic" pitchFamily="18" charset="-78"/>
                <a:ea typeface="Calibri"/>
                <a:cs typeface="Simplified Arabic" pitchFamily="18" charset="-78"/>
              </a:rPr>
              <a:t> </a:t>
            </a:r>
            <a:r>
              <a:rPr lang="ar-SA" sz="2000" dirty="0" smtClean="0">
                <a:solidFill>
                  <a:schemeClr val="tx1"/>
                </a:solidFill>
                <a:latin typeface="Simplified Arabic" pitchFamily="18" charset="-78"/>
                <a:ea typeface="Calibri"/>
                <a:cs typeface="Simplified Arabic" pitchFamily="18" charset="-78"/>
              </a:rPr>
              <a:t>المجتمع، </a:t>
            </a:r>
            <a:r>
              <a:rPr lang="ar-IQ" sz="2000" dirty="0" smtClean="0">
                <a:solidFill>
                  <a:schemeClr val="tx1"/>
                </a:solidFill>
                <a:latin typeface="Simplified Arabic" pitchFamily="18" charset="-78"/>
                <a:ea typeface="Calibri"/>
                <a:cs typeface="Simplified Arabic" pitchFamily="18" charset="-78"/>
              </a:rPr>
              <a:t>بل تعمل </a:t>
            </a:r>
            <a:r>
              <a:rPr lang="ar-IQ" sz="2000" dirty="0" err="1" smtClean="0">
                <a:solidFill>
                  <a:schemeClr val="tx1"/>
                </a:solidFill>
                <a:latin typeface="Simplified Arabic" pitchFamily="18" charset="-78"/>
                <a:ea typeface="Calibri"/>
                <a:cs typeface="Simplified Arabic" pitchFamily="18" charset="-78"/>
              </a:rPr>
              <a:t>الياته</a:t>
            </a:r>
            <a:r>
              <a:rPr lang="ar-IQ" sz="2000" dirty="0" smtClean="0">
                <a:solidFill>
                  <a:schemeClr val="tx1"/>
                </a:solidFill>
                <a:latin typeface="Simplified Arabic" pitchFamily="18" charset="-78"/>
                <a:ea typeface="Calibri"/>
                <a:cs typeface="Simplified Arabic" pitchFamily="18" charset="-78"/>
              </a:rPr>
              <a:t> على </a:t>
            </a:r>
            <a:r>
              <a:rPr lang="ar-IQ" sz="2000" dirty="0" err="1" smtClean="0">
                <a:solidFill>
                  <a:schemeClr val="tx1"/>
                </a:solidFill>
                <a:latin typeface="Simplified Arabic" pitchFamily="18" charset="-78"/>
                <a:ea typeface="Calibri"/>
                <a:cs typeface="Simplified Arabic" pitchFamily="18" charset="-78"/>
              </a:rPr>
              <a:t>اجراء</a:t>
            </a:r>
            <a:r>
              <a:rPr lang="ar-IQ" sz="2000" dirty="0" smtClean="0">
                <a:solidFill>
                  <a:schemeClr val="tx1"/>
                </a:solidFill>
                <a:latin typeface="Simplified Arabic" pitchFamily="18" charset="-78"/>
                <a:ea typeface="Calibri"/>
                <a:cs typeface="Simplified Arabic" pitchFamily="18" charset="-78"/>
              </a:rPr>
              <a:t> مطابقة لمشروعية المشاريع والاستثمارات لقواعد </a:t>
            </a:r>
            <a:r>
              <a:rPr lang="ar-IQ" sz="2000" dirty="0" err="1" smtClean="0">
                <a:solidFill>
                  <a:schemeClr val="tx1"/>
                </a:solidFill>
                <a:latin typeface="Simplified Arabic" pitchFamily="18" charset="-78"/>
                <a:ea typeface="Calibri"/>
                <a:cs typeface="Simplified Arabic" pitchFamily="18" charset="-78"/>
              </a:rPr>
              <a:t>واحكام</a:t>
            </a:r>
            <a:r>
              <a:rPr lang="ar-IQ" sz="2000" dirty="0" smtClean="0">
                <a:solidFill>
                  <a:schemeClr val="tx1"/>
                </a:solidFill>
                <a:latin typeface="Simplified Arabic" pitchFamily="18" charset="-78"/>
                <a:ea typeface="Calibri"/>
                <a:cs typeface="Simplified Arabic" pitchFamily="18" charset="-78"/>
              </a:rPr>
              <a:t> الشريعة </a:t>
            </a:r>
            <a:r>
              <a:rPr lang="ar-IQ" sz="2000" dirty="0" err="1" smtClean="0">
                <a:solidFill>
                  <a:schemeClr val="tx1"/>
                </a:solidFill>
                <a:latin typeface="Simplified Arabic" pitchFamily="18" charset="-78"/>
                <a:ea typeface="Calibri"/>
                <a:cs typeface="Simplified Arabic" pitchFamily="18" charset="-78"/>
              </a:rPr>
              <a:t>الاسلامية</a:t>
            </a:r>
            <a:r>
              <a:rPr lang="en-US" sz="2000" dirty="0" smtClean="0">
                <a:solidFill>
                  <a:schemeClr val="tx1"/>
                </a:solidFill>
                <a:latin typeface="Simplified Arabic" pitchFamily="18" charset="-78"/>
                <a:ea typeface="Calibri"/>
                <a:cs typeface="Simplified Arabic" pitchFamily="18" charset="-78"/>
              </a:rPr>
              <a:t>.</a:t>
            </a:r>
            <a:endParaRPr lang="en-US" sz="2000" dirty="0">
              <a:solidFill>
                <a:schemeClr val="tx1"/>
              </a:solidFill>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291130"/>
            <a:ext cx="7695895" cy="4423870"/>
          </a:xfrm>
        </p:spPr>
        <p:txBody>
          <a:bodyPr>
            <a:normAutofit fontScale="92500" lnSpcReduction="10000"/>
          </a:bodyPr>
          <a:lstStyle/>
          <a:p>
            <a:pPr lvl="0" algn="r">
              <a:spcAft>
                <a:spcPts val="2250"/>
              </a:spcAft>
              <a:buNone/>
            </a:pPr>
            <a:r>
              <a:rPr lang="ar-IQ" dirty="0" smtClean="0">
                <a:solidFill>
                  <a:schemeClr val="tx1"/>
                </a:solidFill>
                <a:latin typeface="Simplified Arabic"/>
                <a:ea typeface="Times New Roman"/>
              </a:rPr>
              <a:t>من </a:t>
            </a:r>
            <a:r>
              <a:rPr lang="ar-IQ" dirty="0" err="1" smtClean="0">
                <a:solidFill>
                  <a:schemeClr val="tx1"/>
                </a:solidFill>
                <a:latin typeface="Simplified Arabic"/>
                <a:ea typeface="Times New Roman"/>
              </a:rPr>
              <a:t>اهم</a:t>
            </a:r>
            <a:r>
              <a:rPr lang="ar-IQ" dirty="0" smtClean="0">
                <a:solidFill>
                  <a:schemeClr val="tx1"/>
                </a:solidFill>
                <a:latin typeface="Simplified Arabic"/>
                <a:ea typeface="Times New Roman"/>
              </a:rPr>
              <a:t> </a:t>
            </a:r>
            <a:r>
              <a:rPr lang="ar-IQ" dirty="0" err="1" smtClean="0">
                <a:solidFill>
                  <a:schemeClr val="tx1"/>
                </a:solidFill>
                <a:latin typeface="Simplified Arabic"/>
                <a:ea typeface="Times New Roman"/>
              </a:rPr>
              <a:t>اهداف</a:t>
            </a:r>
            <a:r>
              <a:rPr lang="ar-IQ" dirty="0" smtClean="0">
                <a:solidFill>
                  <a:schemeClr val="tx1"/>
                </a:solidFill>
                <a:latin typeface="Simplified Arabic"/>
                <a:ea typeface="Times New Roman"/>
              </a:rPr>
              <a:t> التنمية المستدامة تنمية المجتمع وتطويره دون </a:t>
            </a:r>
            <a:r>
              <a:rPr lang="ar-IQ" dirty="0" err="1" smtClean="0">
                <a:solidFill>
                  <a:schemeClr val="tx1"/>
                </a:solidFill>
                <a:latin typeface="Simplified Arabic"/>
                <a:ea typeface="Times New Roman"/>
              </a:rPr>
              <a:t>ان</a:t>
            </a:r>
            <a:r>
              <a:rPr lang="ar-IQ" dirty="0" smtClean="0">
                <a:solidFill>
                  <a:schemeClr val="tx1"/>
                </a:solidFill>
                <a:latin typeface="Simplified Arabic"/>
                <a:ea typeface="Times New Roman"/>
              </a:rPr>
              <a:t> يكون هناك </a:t>
            </a:r>
            <a:r>
              <a:rPr lang="ar-IQ" dirty="0" err="1" smtClean="0">
                <a:solidFill>
                  <a:schemeClr val="tx1"/>
                </a:solidFill>
                <a:latin typeface="Simplified Arabic"/>
                <a:ea typeface="Times New Roman"/>
              </a:rPr>
              <a:t>اثار</a:t>
            </a:r>
            <a:r>
              <a:rPr lang="ar-IQ" dirty="0" smtClean="0">
                <a:solidFill>
                  <a:schemeClr val="tx1"/>
                </a:solidFill>
                <a:latin typeface="Simplified Arabic"/>
                <a:ea typeface="Times New Roman"/>
              </a:rPr>
              <a:t> سلبية </a:t>
            </a:r>
          </a:p>
          <a:p>
            <a:pPr lvl="0" algn="just" rtl="1">
              <a:spcAft>
                <a:spcPts val="2250"/>
              </a:spcAft>
              <a:buNone/>
            </a:pPr>
            <a:r>
              <a:rPr lang="en-US" dirty="0" smtClean="0">
                <a:solidFill>
                  <a:schemeClr val="tx1"/>
                </a:solidFill>
                <a:ea typeface="Calibri"/>
              </a:rPr>
              <a:t>        </a:t>
            </a:r>
            <a:r>
              <a:rPr lang="ar-SA" dirty="0" smtClean="0">
                <a:solidFill>
                  <a:schemeClr val="tx1"/>
                </a:solidFill>
                <a:ea typeface="Calibri"/>
              </a:rPr>
              <a:t>والعمل المصرفي </a:t>
            </a:r>
            <a:r>
              <a:rPr lang="ar-SA" dirty="0" err="1" smtClean="0">
                <a:solidFill>
                  <a:schemeClr val="tx1"/>
                </a:solidFill>
                <a:ea typeface="Calibri"/>
              </a:rPr>
              <a:t>الاسلامي</a:t>
            </a:r>
            <a:r>
              <a:rPr lang="ar-SA" dirty="0" smtClean="0">
                <a:solidFill>
                  <a:schemeClr val="tx1"/>
                </a:solidFill>
                <a:ea typeface="Calibri"/>
              </a:rPr>
              <a:t> يعتبر أكثر قدرة وكفاءة على استثمار الموارد المتاحة في ظل استخدام مبدأ المشاركة لكفاءته في تحقيق الاستقرار الاقتصادي وتحقيق التنمية البشرية. ويسمح بالمشاركة في اتخاذ القرار وتحمل المسؤولية وبالتالي يدفع الجميع من وحدات الفائض ووحدات العجز للمساهمة في النشاط الاقتصادي، وتنمية </a:t>
            </a:r>
            <a:r>
              <a:rPr lang="ar-IQ" dirty="0" smtClean="0">
                <a:solidFill>
                  <a:schemeClr val="tx1"/>
                </a:solidFill>
                <a:ea typeface="Calibri"/>
              </a:rPr>
              <a:t>المجتمع </a:t>
            </a:r>
            <a:r>
              <a:rPr lang="ar-IQ" dirty="0" err="1" smtClean="0">
                <a:solidFill>
                  <a:schemeClr val="tx1"/>
                </a:solidFill>
                <a:ea typeface="Calibri"/>
              </a:rPr>
              <a:t>بالاضافة</a:t>
            </a:r>
            <a:r>
              <a:rPr lang="ar-IQ" dirty="0" smtClean="0">
                <a:solidFill>
                  <a:schemeClr val="tx1"/>
                </a:solidFill>
                <a:ea typeface="Calibri"/>
              </a:rPr>
              <a:t> </a:t>
            </a:r>
            <a:r>
              <a:rPr lang="ar-IQ" dirty="0" err="1" smtClean="0">
                <a:solidFill>
                  <a:schemeClr val="tx1"/>
                </a:solidFill>
                <a:ea typeface="Calibri"/>
              </a:rPr>
              <a:t>الى</a:t>
            </a:r>
            <a:r>
              <a:rPr lang="ar-IQ" dirty="0" smtClean="0">
                <a:solidFill>
                  <a:schemeClr val="tx1"/>
                </a:solidFill>
                <a:ea typeface="Calibri"/>
              </a:rPr>
              <a:t> تنوع صيغ التمويل كالمضاربة والسلم والمزارعة </a:t>
            </a:r>
            <a:r>
              <a:rPr lang="ar-IQ" dirty="0" err="1" smtClean="0">
                <a:solidFill>
                  <a:schemeClr val="tx1"/>
                </a:solidFill>
                <a:ea typeface="Calibri"/>
              </a:rPr>
              <a:t>والاستصناع</a:t>
            </a:r>
            <a:r>
              <a:rPr lang="ar-IQ" dirty="0" smtClean="0">
                <a:solidFill>
                  <a:schemeClr val="tx1"/>
                </a:solidFill>
                <a:ea typeface="Calibri"/>
              </a:rPr>
              <a:t> </a:t>
            </a:r>
            <a:r>
              <a:rPr lang="ar-IQ" dirty="0" err="1" smtClean="0">
                <a:solidFill>
                  <a:schemeClr val="tx1"/>
                </a:solidFill>
                <a:ea typeface="Calibri"/>
              </a:rPr>
              <a:t>والمغارسة</a:t>
            </a:r>
            <a:r>
              <a:rPr lang="ar-IQ" dirty="0" smtClean="0">
                <a:solidFill>
                  <a:schemeClr val="tx1"/>
                </a:solidFill>
                <a:ea typeface="Calibri"/>
              </a:rPr>
              <a:t> , وهي صيغ كفيلة بتمويل المشاريع عالية التكلفة مثل مشاريع التنمية المستدامة . </a:t>
            </a:r>
            <a:endParaRPr lang="ar-IQ" dirty="0" smtClean="0">
              <a:solidFill>
                <a:schemeClr val="tx1"/>
              </a:solidFill>
              <a:latin typeface="Simplified Arabic"/>
              <a:ea typeface="Times New Roman"/>
            </a:endParaRPr>
          </a:p>
          <a:p>
            <a:pPr algn="r" rtl="1">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381000"/>
            <a:ext cx="7853480" cy="763525"/>
          </a:xfrm>
        </p:spPr>
        <p:txBody>
          <a:bodyPr>
            <a:normAutofit/>
          </a:bodyPr>
          <a:lstStyle/>
          <a:p>
            <a:pPr algn="r"/>
            <a:r>
              <a:rPr lang="ar-IQ" sz="2000" b="1" dirty="0" smtClean="0">
                <a:solidFill>
                  <a:schemeClr val="tx1"/>
                </a:solidFill>
                <a:latin typeface="Simplified Arabic" panose="02020603050405020304" pitchFamily="18" charset="-78"/>
                <a:cs typeface="Simplified Arabic" panose="02020603050405020304" pitchFamily="18" charset="-78"/>
              </a:rPr>
              <a:t>دور المصارف </a:t>
            </a:r>
            <a:r>
              <a:rPr lang="ar-IQ" sz="2000" b="1" dirty="0" err="1" smtClean="0">
                <a:solidFill>
                  <a:schemeClr val="tx1"/>
                </a:solidFill>
                <a:latin typeface="Simplified Arabic" panose="02020603050405020304" pitchFamily="18" charset="-78"/>
                <a:cs typeface="Simplified Arabic" panose="02020603050405020304" pitchFamily="18" charset="-78"/>
              </a:rPr>
              <a:t>الاسلامية</a:t>
            </a:r>
            <a:r>
              <a:rPr lang="ar-IQ" sz="2000" b="1" dirty="0" smtClean="0">
                <a:solidFill>
                  <a:schemeClr val="tx1"/>
                </a:solidFill>
                <a:latin typeface="Simplified Arabic" panose="02020603050405020304" pitchFamily="18" charset="-78"/>
                <a:cs typeface="Simplified Arabic" panose="02020603050405020304" pitchFamily="18" charset="-78"/>
              </a:rPr>
              <a:t> في تحقيق التنمية المستدامة من خلال البعد الاجتماعي</a:t>
            </a:r>
            <a:br>
              <a:rPr lang="ar-IQ" sz="2000" b="1" dirty="0" smtClean="0">
                <a:solidFill>
                  <a:schemeClr val="tx1"/>
                </a:solidFill>
                <a:latin typeface="Simplified Arabic" panose="02020603050405020304" pitchFamily="18" charset="-78"/>
                <a:cs typeface="Simplified Arabic" panose="02020603050405020304" pitchFamily="18" charset="-78"/>
              </a:rPr>
            </a:br>
            <a:endParaRPr lang="en-US" sz="2000" dirty="0">
              <a:solidFill>
                <a:schemeClr val="tx1"/>
              </a:solidFill>
            </a:endParaRPr>
          </a:p>
        </p:txBody>
      </p:sp>
      <p:sp>
        <p:nvSpPr>
          <p:cNvPr id="4" name="Content Placeholder 3"/>
          <p:cNvSpPr>
            <a:spLocks noGrp="1"/>
          </p:cNvSpPr>
          <p:nvPr>
            <p:ph idx="1"/>
          </p:nvPr>
        </p:nvSpPr>
        <p:spPr>
          <a:xfrm>
            <a:off x="609600" y="1290638"/>
            <a:ext cx="7924800" cy="4401205"/>
          </a:xfrm>
          <a:prstGeom prst="rect">
            <a:avLst/>
          </a:prstGeom>
        </p:spPr>
        <p:txBody>
          <a:bodyPr wrap="square">
            <a:spAutoFit/>
          </a:bodyPr>
          <a:lstStyle/>
          <a:p>
            <a:pPr algn="r" rtl="1">
              <a:buNone/>
            </a:pPr>
            <a:r>
              <a:rPr lang="ar-IQ" sz="1400" dirty="0" smtClean="0">
                <a:latin typeface="Simplified Arabic" panose="02020603050405020304" pitchFamily="18" charset="-78"/>
                <a:cs typeface="Simplified Arabic" panose="02020603050405020304" pitchFamily="18" charset="-78"/>
              </a:rPr>
              <a:t>يتضح </a:t>
            </a:r>
            <a:r>
              <a:rPr lang="ar-IQ" sz="1400" dirty="0">
                <a:latin typeface="Simplified Arabic" panose="02020603050405020304" pitchFamily="18" charset="-78"/>
                <a:cs typeface="Simplified Arabic" panose="02020603050405020304" pitchFamily="18" charset="-78"/>
              </a:rPr>
              <a:t>دور المصارف </a:t>
            </a:r>
            <a:r>
              <a:rPr lang="ar-IQ" sz="1400" dirty="0" smtClean="0">
                <a:latin typeface="Simplified Arabic" panose="02020603050405020304" pitchFamily="18" charset="-78"/>
                <a:cs typeface="Simplified Arabic" panose="02020603050405020304" pitchFamily="18" charset="-78"/>
              </a:rPr>
              <a:t>الاسلامية في </a:t>
            </a:r>
            <a:r>
              <a:rPr lang="ar-IQ" sz="1400" dirty="0">
                <a:latin typeface="Simplified Arabic" panose="02020603050405020304" pitchFamily="18" charset="-78"/>
                <a:cs typeface="Simplified Arabic" panose="02020603050405020304" pitchFamily="18" charset="-78"/>
              </a:rPr>
              <a:t>تحقيق التنمية المستدامة من </a:t>
            </a:r>
            <a:r>
              <a:rPr lang="ar-IQ" sz="1400" dirty="0" smtClean="0">
                <a:latin typeface="Simplified Arabic" panose="02020603050405020304" pitchFamily="18" charset="-78"/>
                <a:cs typeface="Simplified Arabic" panose="02020603050405020304" pitchFamily="18" charset="-78"/>
              </a:rPr>
              <a:t>خلال الخدمات المصرفية التي تقدمها بقيامها وهي كالاتي:</a:t>
            </a:r>
          </a:p>
          <a:p>
            <a:pPr algn="r" rtl="1">
              <a:buNone/>
            </a:pPr>
            <a:r>
              <a:rPr lang="ar-IQ" sz="1400" b="1" dirty="0" err="1" smtClean="0">
                <a:latin typeface="Simplified Arabic" panose="02020603050405020304" pitchFamily="18" charset="-78"/>
                <a:ea typeface="Calibri"/>
                <a:cs typeface="Simplified Arabic" panose="02020603050405020304" pitchFamily="18" charset="-78"/>
              </a:rPr>
              <a:t>اولا</a:t>
            </a:r>
            <a:r>
              <a:rPr lang="ar-IQ" sz="1400" b="1" dirty="0" smtClean="0">
                <a:latin typeface="Simplified Arabic" panose="02020603050405020304" pitchFamily="18" charset="-78"/>
                <a:ea typeface="Calibri"/>
                <a:cs typeface="Simplified Arabic" panose="02020603050405020304" pitchFamily="18" charset="-78"/>
              </a:rPr>
              <a:t> : </a:t>
            </a:r>
            <a:r>
              <a:rPr lang="ar-IQ" sz="1400" b="1" dirty="0" smtClean="0">
                <a:solidFill>
                  <a:srgbClr val="000000"/>
                </a:solidFill>
                <a:latin typeface="Simplified Arabic" panose="02020603050405020304" pitchFamily="18" charset="-78"/>
                <a:cs typeface="Simplified Arabic" panose="02020603050405020304" pitchFamily="18" charset="-78"/>
              </a:rPr>
              <a:t>خدمات مصرفية ائتمانية </a:t>
            </a:r>
          </a:p>
          <a:p>
            <a:pPr algn="r" rtl="1">
              <a:buNone/>
            </a:pPr>
            <a:r>
              <a:rPr lang="ar-IQ" sz="1400" dirty="0" smtClean="0">
                <a:solidFill>
                  <a:srgbClr val="202122"/>
                </a:solidFill>
                <a:latin typeface="Simplified Arabic" panose="02020603050405020304" pitchFamily="18" charset="-78"/>
                <a:cs typeface="Simplified Arabic" panose="02020603050405020304" pitchFamily="18" charset="-78"/>
              </a:rPr>
              <a:t>يتم </a:t>
            </a:r>
            <a:r>
              <a:rPr lang="ar-IQ" sz="1400" dirty="0">
                <a:solidFill>
                  <a:srgbClr val="202122"/>
                </a:solidFill>
                <a:latin typeface="Simplified Arabic" panose="02020603050405020304" pitchFamily="18" charset="-78"/>
                <a:cs typeface="Simplified Arabic" panose="02020603050405020304" pitchFamily="18" charset="-78"/>
              </a:rPr>
              <a:t>تنفيذها كعمليات استثمارية وهي بديلة للخدمات </a:t>
            </a:r>
            <a:r>
              <a:rPr lang="ar-IQ" sz="1400" dirty="0" smtClean="0">
                <a:solidFill>
                  <a:srgbClr val="202122"/>
                </a:solidFill>
                <a:latin typeface="Simplified Arabic" panose="02020603050405020304" pitchFamily="18" charset="-78"/>
                <a:cs typeface="Simplified Arabic" panose="02020603050405020304" pitchFamily="18" charset="-78"/>
              </a:rPr>
              <a:t>الائتمانية </a:t>
            </a:r>
            <a:r>
              <a:rPr lang="ar-IQ" sz="1400" dirty="0">
                <a:solidFill>
                  <a:srgbClr val="202122"/>
                </a:solidFill>
                <a:latin typeface="Simplified Arabic" panose="02020603050405020304" pitchFamily="18" charset="-78"/>
                <a:cs typeface="Simplified Arabic" panose="02020603050405020304" pitchFamily="18" charset="-78"/>
              </a:rPr>
              <a:t>المحسوبة بالفائدة في المصارف العادية </a:t>
            </a:r>
            <a:r>
              <a:rPr lang="ar-IQ" sz="1400" dirty="0" smtClean="0">
                <a:solidFill>
                  <a:srgbClr val="202122"/>
                </a:solidFill>
                <a:latin typeface="Simplified Arabic" panose="02020603050405020304" pitchFamily="18" charset="-78"/>
                <a:cs typeface="Simplified Arabic" panose="02020603050405020304" pitchFamily="18" charset="-78"/>
              </a:rPr>
              <a:t>وهي:</a:t>
            </a:r>
            <a:endParaRPr lang="ar-IQ" sz="1400" dirty="0">
              <a:solidFill>
                <a:srgbClr val="202122"/>
              </a:solidFill>
              <a:latin typeface="Simplified Arabic" panose="02020603050405020304" pitchFamily="18" charset="-78"/>
              <a:cs typeface="Simplified Arabic" panose="02020603050405020304" pitchFamily="18" charset="-78"/>
            </a:endParaRPr>
          </a:p>
          <a:p>
            <a:pPr algn="r" rtl="1">
              <a:buNone/>
            </a:pPr>
            <a:r>
              <a:rPr lang="ar-IQ" sz="1400" b="1" dirty="0" smtClean="0">
                <a:latin typeface="Simplified Arabic" panose="02020603050405020304" pitchFamily="18" charset="-78"/>
                <a:cs typeface="Simplified Arabic" panose="02020603050405020304" pitchFamily="18" charset="-78"/>
              </a:rPr>
              <a:t>1- المرابحة</a:t>
            </a:r>
            <a:r>
              <a:rPr lang="ar-IQ" sz="1400" dirty="0" smtClean="0">
                <a:latin typeface="Simplified Arabic" panose="02020603050405020304" pitchFamily="18" charset="-78"/>
                <a:cs typeface="Simplified Arabic" panose="02020603050405020304" pitchFamily="18" charset="-78"/>
              </a:rPr>
              <a:t> : </a:t>
            </a:r>
            <a:br>
              <a:rPr lang="ar-IQ" sz="1400" dirty="0" smtClean="0">
                <a:latin typeface="Simplified Arabic" panose="02020603050405020304" pitchFamily="18" charset="-78"/>
                <a:cs typeface="Simplified Arabic" panose="02020603050405020304" pitchFamily="18" charset="-78"/>
              </a:rPr>
            </a:br>
            <a:r>
              <a:rPr lang="ar-IQ" sz="1400" dirty="0">
                <a:solidFill>
                  <a:srgbClr val="202122"/>
                </a:solidFill>
                <a:latin typeface="Simplified Arabic" panose="02020603050405020304" pitchFamily="18" charset="-78"/>
                <a:cs typeface="Simplified Arabic" panose="02020603050405020304" pitchFamily="18" charset="-78"/>
              </a:rPr>
              <a:t>نوع من أنواع </a:t>
            </a:r>
            <a:r>
              <a:rPr lang="ar-IQ" sz="1400" dirty="0">
                <a:solidFill>
                  <a:srgbClr val="0645AD"/>
                </a:solidFill>
                <a:latin typeface="Simplified Arabic" panose="02020603050405020304" pitchFamily="18" charset="-78"/>
                <a:cs typeface="Simplified Arabic" panose="02020603050405020304" pitchFamily="18" charset="-78"/>
                <a:hlinkClick r:id="rId2" tooltip="بيع"/>
              </a:rPr>
              <a:t>البيوع</a:t>
            </a:r>
            <a:r>
              <a:rPr lang="ar-IQ" sz="1400" dirty="0">
                <a:solidFill>
                  <a:srgbClr val="202122"/>
                </a:solidFill>
                <a:latin typeface="Simplified Arabic" panose="02020603050405020304" pitchFamily="18" charset="-78"/>
                <a:cs typeface="Simplified Arabic" panose="02020603050405020304" pitchFamily="18" charset="-78"/>
              </a:rPr>
              <a:t> وهي بيع بضاعة بنفس السعر التي أشتراها بها البائع مع أضافة ربح معلوم بنسبة من سعر الشراء أو مبلغ أضافي محدد مسبقاً بناء على وعد بالشراء من العميل وهي تسمى المرابحة المصرفية وهي أن يوقع عقد بين من يريد شراء بضاعة والمؤسسة المصرفية الإسلامية حيث تقوم المؤسسة المصرفية بشراء البضاعة ومن ثم تضيف على الثمن </a:t>
            </a:r>
            <a:r>
              <a:rPr lang="ar-IQ" sz="1400" dirty="0" smtClean="0">
                <a:solidFill>
                  <a:srgbClr val="202122"/>
                </a:solidFill>
                <a:latin typeface="Simplified Arabic" panose="02020603050405020304" pitchFamily="18" charset="-78"/>
                <a:cs typeface="Simplified Arabic" panose="02020603050405020304" pitchFamily="18" charset="-78"/>
              </a:rPr>
              <a:t>الأصلي </a:t>
            </a:r>
            <a:r>
              <a:rPr lang="ar-IQ" sz="1400" dirty="0">
                <a:solidFill>
                  <a:srgbClr val="202122"/>
                </a:solidFill>
                <a:latin typeface="Simplified Arabic" panose="02020603050405020304" pitchFamily="18" charset="-78"/>
                <a:cs typeface="Simplified Arabic" panose="02020603050405020304" pitchFamily="18" charset="-78"/>
              </a:rPr>
              <a:t>مبلغ أضافي كمصاريف </a:t>
            </a:r>
            <a:r>
              <a:rPr lang="ar-IQ" sz="1400" dirty="0" smtClean="0">
                <a:solidFill>
                  <a:srgbClr val="202122"/>
                </a:solidFill>
                <a:latin typeface="Simplified Arabic" panose="02020603050405020304" pitchFamily="18" charset="-78"/>
                <a:cs typeface="Simplified Arabic" panose="02020603050405020304" pitchFamily="18" charset="-78"/>
              </a:rPr>
              <a:t>إضافية </a:t>
            </a:r>
            <a:r>
              <a:rPr lang="ar-IQ" sz="1400" dirty="0">
                <a:solidFill>
                  <a:srgbClr val="202122"/>
                </a:solidFill>
                <a:latin typeface="Simplified Arabic" panose="02020603050405020304" pitchFamily="18" charset="-78"/>
                <a:cs typeface="Simplified Arabic" panose="02020603050405020304" pitchFamily="18" charset="-78"/>
              </a:rPr>
              <a:t>ومن ثم تبيعها لمن يريد شراء البضاعة (العميل) عن طريق أقساط يدفعها العميل، وهذا ما يبرر عدم شرائه للبضاعة مباشرة من مالكها الأول</a:t>
            </a:r>
            <a:r>
              <a:rPr lang="ar-IQ" sz="1400" dirty="0" smtClean="0">
                <a:solidFill>
                  <a:srgbClr val="202122"/>
                </a:solidFill>
                <a:latin typeface="Simplified Arabic" panose="02020603050405020304" pitchFamily="18" charset="-78"/>
                <a:cs typeface="Simplified Arabic" panose="02020603050405020304" pitchFamily="18" charset="-78"/>
              </a:rPr>
              <a:t>.</a:t>
            </a:r>
            <a:endParaRPr lang="ar-IQ" sz="1400" b="1" dirty="0" smtClean="0">
              <a:solidFill>
                <a:srgbClr val="000000"/>
              </a:solidFill>
              <a:latin typeface="Simplified Arabic" panose="02020603050405020304" pitchFamily="18" charset="-78"/>
              <a:cs typeface="Simplified Arabic" panose="02020603050405020304" pitchFamily="18" charset="-78"/>
            </a:endParaRPr>
          </a:p>
          <a:p>
            <a:pPr algn="r" rtl="1">
              <a:buNone/>
            </a:pPr>
            <a:r>
              <a:rPr lang="ar-IQ" sz="1400" b="1" dirty="0" smtClean="0">
                <a:solidFill>
                  <a:srgbClr val="000000"/>
                </a:solidFill>
                <a:latin typeface="Simplified Arabic" panose="02020603050405020304" pitchFamily="18" charset="-78"/>
                <a:cs typeface="Simplified Arabic" panose="02020603050405020304" pitchFamily="18" charset="-78"/>
              </a:rPr>
              <a:t>2-  الاجارة :</a:t>
            </a:r>
            <a:endParaRPr lang="ar-IQ" sz="1400" b="1" dirty="0">
              <a:solidFill>
                <a:srgbClr val="000000"/>
              </a:solidFill>
              <a:latin typeface="Simplified Arabic" panose="02020603050405020304" pitchFamily="18" charset="-78"/>
              <a:cs typeface="Simplified Arabic" panose="02020603050405020304" pitchFamily="18" charset="-78"/>
            </a:endParaRPr>
          </a:p>
          <a:p>
            <a:pPr algn="r" rtl="1">
              <a:buNone/>
            </a:pPr>
            <a:r>
              <a:rPr lang="ar-IQ" sz="1400" dirty="0" smtClean="0">
                <a:solidFill>
                  <a:srgbClr val="202122"/>
                </a:solidFill>
                <a:latin typeface="Simplified Arabic" panose="02020603050405020304" pitchFamily="18" charset="-78"/>
                <a:cs typeface="Simplified Arabic" panose="02020603050405020304" pitchFamily="18" charset="-78"/>
              </a:rPr>
              <a:t>      هي </a:t>
            </a:r>
            <a:r>
              <a:rPr lang="ar-IQ" sz="1400" dirty="0">
                <a:solidFill>
                  <a:srgbClr val="202122"/>
                </a:solidFill>
                <a:latin typeface="Simplified Arabic" panose="02020603050405020304" pitchFamily="18" charset="-78"/>
                <a:cs typeface="Simplified Arabic" panose="02020603050405020304" pitchFamily="18" charset="-78"/>
              </a:rPr>
              <a:t>من العقود الشرعية المعلومة في </a:t>
            </a:r>
            <a:r>
              <a:rPr lang="ar-IQ" sz="1400" dirty="0">
                <a:solidFill>
                  <a:srgbClr val="0645AD"/>
                </a:solidFill>
                <a:latin typeface="Simplified Arabic" panose="02020603050405020304" pitchFamily="18" charset="-78"/>
                <a:cs typeface="Simplified Arabic" panose="02020603050405020304" pitchFamily="18" charset="-78"/>
                <a:hlinkClick r:id="rId3" tooltip="فقه إسلامي"/>
              </a:rPr>
              <a:t>الفقه </a:t>
            </a:r>
            <a:r>
              <a:rPr lang="ar-IQ" sz="1400" dirty="0" smtClean="0">
                <a:solidFill>
                  <a:srgbClr val="0645AD"/>
                </a:solidFill>
                <a:latin typeface="Simplified Arabic" panose="02020603050405020304" pitchFamily="18" charset="-78"/>
                <a:cs typeface="Simplified Arabic" panose="02020603050405020304" pitchFamily="18" charset="-78"/>
                <a:hlinkClick r:id="rId3" tooltip="فقه إسلامي"/>
              </a:rPr>
              <a:t>الإسلامي</a:t>
            </a:r>
            <a:r>
              <a:rPr lang="ar-IQ" sz="1400" dirty="0">
                <a:solidFill>
                  <a:srgbClr val="202122"/>
                </a:solidFill>
                <a:latin typeface="Simplified Arabic" panose="02020603050405020304" pitchFamily="18" charset="-78"/>
                <a:cs typeface="Simplified Arabic" panose="02020603050405020304" pitchFamily="18" charset="-78"/>
              </a:rPr>
              <a:t> وأساسه أنه بيع لمنافع الأشياء مع بقاء أصولها في ملكية البائع. </a:t>
            </a:r>
            <a:r>
              <a:rPr lang="ar-IQ" sz="1400" dirty="0" smtClean="0">
                <a:solidFill>
                  <a:srgbClr val="202122"/>
                </a:solidFill>
                <a:latin typeface="Simplified Arabic" panose="02020603050405020304" pitchFamily="18" charset="-78"/>
                <a:cs typeface="Simplified Arabic" panose="02020603050405020304" pitchFamily="18" charset="-78"/>
              </a:rPr>
              <a:t>أي </a:t>
            </a:r>
            <a:r>
              <a:rPr lang="ar-IQ" sz="1400" dirty="0">
                <a:solidFill>
                  <a:srgbClr val="202122"/>
                </a:solidFill>
                <a:latin typeface="Simplified Arabic" panose="02020603050405020304" pitchFamily="18" charset="-78"/>
                <a:cs typeface="Simplified Arabic" panose="02020603050405020304" pitchFamily="18" charset="-78"/>
              </a:rPr>
              <a:t>أنه بموجب عقد الإجارة يبيع مالك الأصل منفعته أو الخدمة المنوطة بذلك الأصل وتظل ملكية الرقبة للبائع وذلك مقابل أجر يدفعه المستأجر للأصل الذي استأجره يتفق عليه بين الطرفين وذلك في خلال مدة معلومة هي مدة الإجارة للأصل، فإذا انتهت المدة يعود الأصل إلى مالكه والذي يملك بعد ذلك أن يبيعه لأى جهة سواء كانت تلك الجهة هي المستأجرة للأصل ابتداء أو غيرها كما يملك أيضاً أن يؤجره إلى </a:t>
            </a:r>
            <a:r>
              <a:rPr lang="ar-IQ" sz="1400" dirty="0" smtClean="0">
                <a:solidFill>
                  <a:srgbClr val="202122"/>
                </a:solidFill>
                <a:latin typeface="Simplified Arabic" panose="02020603050405020304" pitchFamily="18" charset="-78"/>
                <a:cs typeface="Simplified Arabic" panose="02020603050405020304" pitchFamily="18" charset="-78"/>
              </a:rPr>
              <a:t>أي </a:t>
            </a:r>
            <a:r>
              <a:rPr lang="ar-IQ" sz="1400" dirty="0">
                <a:solidFill>
                  <a:srgbClr val="202122"/>
                </a:solidFill>
                <a:latin typeface="Simplified Arabic" panose="02020603050405020304" pitchFamily="18" charset="-78"/>
                <a:cs typeface="Simplified Arabic" panose="02020603050405020304" pitchFamily="18" charset="-78"/>
              </a:rPr>
              <a:t>جهة أخرى، فضلاً عن أن هناك أسلوب الإيجار المنتهى بالتمليك. والفائدة الحقيقية من عقد الإجارة هي أن الأصول الرأسمالية التي يحتاج إليها العملاء مثل </a:t>
            </a:r>
            <a:r>
              <a:rPr lang="ar-IQ" sz="1400" dirty="0" smtClean="0">
                <a:solidFill>
                  <a:srgbClr val="202122"/>
                </a:solidFill>
                <a:latin typeface="Simplified Arabic" panose="02020603050405020304" pitchFamily="18" charset="-78"/>
                <a:cs typeface="Simplified Arabic" panose="02020603050405020304" pitchFamily="18" charset="-78"/>
              </a:rPr>
              <a:t>المباني الضخمة </a:t>
            </a:r>
            <a:r>
              <a:rPr lang="ar-IQ" sz="1400" dirty="0">
                <a:solidFill>
                  <a:srgbClr val="202122"/>
                </a:solidFill>
                <a:latin typeface="Simplified Arabic" panose="02020603050405020304" pitchFamily="18" charset="-78"/>
                <a:cs typeface="Simplified Arabic" panose="02020603050405020304" pitchFamily="18" charset="-78"/>
              </a:rPr>
              <a:t>والأجهزة أو الآلات ذات التكلفة المرتفعة وغيرها قد تكون تكلفتها أكبر بكثير مما يحتمله رجال الأعمال فيمكن للمصرف بما لديه من أموال أن يوفر تلك الأصول ويؤجرها إلى رجال الأعمال مقابل أجرة عن الأصل يتفق عليها وخلال فترة زمنية يحددها عقد الإجارة. وبذلك يتحصل المستأجر على منفعة الأصل مقابل تكلفة محددة تكون في مقدوره عادة. وبلا شك أن هذا الأسلوب من المعاملات يحقق العديد من </a:t>
            </a:r>
            <a:r>
              <a:rPr lang="ar-IQ" sz="1400" dirty="0" smtClean="0">
                <a:solidFill>
                  <a:srgbClr val="202122"/>
                </a:solidFill>
                <a:latin typeface="Simplified Arabic" panose="02020603050405020304" pitchFamily="18" charset="-78"/>
                <a:cs typeface="Simplified Arabic" panose="02020603050405020304" pitchFamily="18" charset="-78"/>
              </a:rPr>
              <a:t>المزايا</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457200"/>
            <a:ext cx="8153400" cy="6025752"/>
          </a:xfrm>
          <a:prstGeom prst="rect">
            <a:avLst/>
          </a:prstGeom>
        </p:spPr>
        <p:txBody>
          <a:bodyPr wrap="square">
            <a:spAutoFit/>
          </a:bodyPr>
          <a:lstStyle/>
          <a:p>
            <a:pPr lvl="0" algn="r" rtl="1"/>
            <a:r>
              <a:rPr lang="ar-IQ" sz="1600" dirty="0">
                <a:solidFill>
                  <a:srgbClr val="202122"/>
                </a:solidFill>
                <a:latin typeface="Simplified Arabic" panose="02020603050405020304" pitchFamily="18" charset="-78"/>
                <a:cs typeface="Simplified Arabic" panose="02020603050405020304" pitchFamily="18" charset="-78"/>
              </a:rPr>
              <a:t>للمستأجرين حيث يوفر لهم جزءاً كبيراً من السيولة النقدية التي يمكن توجيهها إلى التشغيل دون اللجوء إلى الاقتراض لشراء وملكية هذه الأصول كما أن تكلفة الإجارة تحمل على حساب الأرباح والخسائر </a:t>
            </a:r>
            <a:r>
              <a:rPr lang="ar-IQ" sz="1600" dirty="0" smtClean="0">
                <a:solidFill>
                  <a:srgbClr val="202122"/>
                </a:solidFill>
                <a:latin typeface="Simplified Arabic" panose="02020603050405020304" pitchFamily="18" charset="-78"/>
                <a:cs typeface="Simplified Arabic" panose="02020603050405020304" pitchFamily="18" charset="-78"/>
              </a:rPr>
              <a:t>وبالتالي فهي تدخل </a:t>
            </a:r>
            <a:r>
              <a:rPr lang="ar-IQ" sz="1600" dirty="0">
                <a:solidFill>
                  <a:srgbClr val="202122"/>
                </a:solidFill>
                <a:latin typeface="Simplified Arabic" panose="02020603050405020304" pitchFamily="18" charset="-78"/>
                <a:cs typeface="Simplified Arabic" panose="02020603050405020304" pitchFamily="18" charset="-78"/>
              </a:rPr>
              <a:t>ضمن الوعاء الخاضع للضريبة كما أن إجارة الأصل تساعد المستأجر على مواكبة التطورات في مجال تكنولوجيا الأجهزة والمعدات كما أن تكاليف </a:t>
            </a:r>
            <a:r>
              <a:rPr lang="ar-IQ" sz="1600" dirty="0" smtClean="0">
                <a:solidFill>
                  <a:srgbClr val="202122"/>
                </a:solidFill>
                <a:latin typeface="Simplified Arabic" panose="02020603050405020304" pitchFamily="18" charset="-78"/>
                <a:cs typeface="Simplified Arabic" panose="02020603050405020304" pitchFamily="18" charset="-78"/>
              </a:rPr>
              <a:t>  الصيانة </a:t>
            </a:r>
            <a:r>
              <a:rPr lang="ar-IQ" sz="1600" dirty="0">
                <a:solidFill>
                  <a:srgbClr val="202122"/>
                </a:solidFill>
                <a:latin typeface="Simplified Arabic" panose="02020603050405020304" pitchFamily="18" charset="-78"/>
                <a:cs typeface="Simplified Arabic" panose="02020603050405020304" pitchFamily="18" charset="-78"/>
              </a:rPr>
              <a:t>عادة ما تتحملها الشركات المؤجرة للأصل حتى يبقى الأصل على حاله التي تُمكن المستأجر من الانتفاع </a:t>
            </a:r>
            <a:r>
              <a:rPr lang="ar-IQ" sz="1600" dirty="0" smtClean="0">
                <a:solidFill>
                  <a:srgbClr val="202122"/>
                </a:solidFill>
                <a:latin typeface="Simplified Arabic" panose="02020603050405020304" pitchFamily="18" charset="-78"/>
                <a:cs typeface="Simplified Arabic" panose="02020603050405020304" pitchFamily="18" charset="-78"/>
              </a:rPr>
              <a:t>به. وتكون الاجارة على نوعين </a:t>
            </a:r>
            <a:endParaRPr lang="ar-IQ" sz="1600" b="1" dirty="0">
              <a:solidFill>
                <a:srgbClr val="333333"/>
              </a:solidFill>
              <a:latin typeface="Simplified Arabic" panose="02020603050405020304" pitchFamily="18" charset="-78"/>
              <a:ea typeface="Times New Roman"/>
              <a:cs typeface="Simplified Arabic" panose="02020603050405020304" pitchFamily="18" charset="-78"/>
            </a:endParaRPr>
          </a:p>
          <a:p>
            <a:pPr lvl="0" algn="r" rtl="1"/>
            <a:r>
              <a:rPr lang="ar-IQ" sz="1600" b="1" dirty="0" smtClean="0">
                <a:solidFill>
                  <a:srgbClr val="333333"/>
                </a:solidFill>
                <a:latin typeface="Simplified Arabic" panose="02020603050405020304" pitchFamily="18" charset="-78"/>
                <a:ea typeface="Times New Roman"/>
                <a:cs typeface="Simplified Arabic" panose="02020603050405020304" pitchFamily="18" charset="-78"/>
              </a:rPr>
              <a:t>الاجارة المنتهية بالتمليك :  </a:t>
            </a:r>
            <a:r>
              <a:rPr lang="ar-IQ" sz="1600" dirty="0">
                <a:solidFill>
                  <a:srgbClr val="202122"/>
                </a:solidFill>
                <a:latin typeface="Arial"/>
              </a:rPr>
              <a:t>وهو أن يقوم المصرف بشراء عقار ومن ثم توقيع عقد أجارة منتهي بالتمليك مع مستأجر لمدة محددة عند </a:t>
            </a:r>
            <a:r>
              <a:rPr lang="ar-IQ" sz="1600" dirty="0" smtClean="0">
                <a:solidFill>
                  <a:srgbClr val="202122"/>
                </a:solidFill>
                <a:latin typeface="Arial"/>
              </a:rPr>
              <a:t>انتهاء هذه </a:t>
            </a:r>
            <a:r>
              <a:rPr lang="ar-IQ" sz="1600" dirty="0">
                <a:solidFill>
                  <a:srgbClr val="202122"/>
                </a:solidFill>
                <a:latin typeface="Arial"/>
              </a:rPr>
              <a:t>المدة يقوم المصرف بنقل ملكية العقار إلى المستأجر مع </a:t>
            </a:r>
            <a:r>
              <a:rPr lang="ar-IQ" sz="1600" dirty="0" smtClean="0">
                <a:solidFill>
                  <a:srgbClr val="202122"/>
                </a:solidFill>
                <a:latin typeface="Arial"/>
              </a:rPr>
              <a:t>إعطاء </a:t>
            </a:r>
            <a:r>
              <a:rPr lang="ar-IQ" sz="1600" dirty="0">
                <a:solidFill>
                  <a:srgbClr val="202122"/>
                </a:solidFill>
                <a:latin typeface="Arial"/>
              </a:rPr>
              <a:t>خيار للمستأجر أن يمتلك </a:t>
            </a:r>
            <a:r>
              <a:rPr lang="ar-IQ" sz="1600" dirty="0" smtClean="0">
                <a:solidFill>
                  <a:srgbClr val="202122"/>
                </a:solidFill>
                <a:latin typeface="Arial"/>
              </a:rPr>
              <a:t>العقار </a:t>
            </a:r>
            <a:r>
              <a:rPr lang="ar-IQ" sz="1600" dirty="0">
                <a:solidFill>
                  <a:srgbClr val="202122"/>
                </a:solidFill>
                <a:latin typeface="Arial"/>
              </a:rPr>
              <a:t>قبل </a:t>
            </a:r>
            <a:r>
              <a:rPr lang="ar-IQ" sz="1600" dirty="0" smtClean="0">
                <a:solidFill>
                  <a:srgbClr val="202122"/>
                </a:solidFill>
                <a:latin typeface="Simplified Arabic" panose="02020603050405020304" pitchFamily="18" charset="-78"/>
                <a:cs typeface="Simplified Arabic" panose="02020603050405020304" pitchFamily="18" charset="-78"/>
              </a:rPr>
              <a:t>انتهاء </a:t>
            </a:r>
            <a:r>
              <a:rPr lang="ar-IQ" sz="1600" dirty="0">
                <a:solidFill>
                  <a:srgbClr val="202122"/>
                </a:solidFill>
                <a:latin typeface="Simplified Arabic" panose="02020603050405020304" pitchFamily="18" charset="-78"/>
                <a:cs typeface="Simplified Arabic" panose="02020603050405020304" pitchFamily="18" charset="-78"/>
              </a:rPr>
              <a:t>المدة بأن يدفع مبالغ محدد </a:t>
            </a:r>
            <a:r>
              <a:rPr lang="ar-IQ" sz="1600" dirty="0" smtClean="0">
                <a:solidFill>
                  <a:srgbClr val="202122"/>
                </a:solidFill>
                <a:latin typeface="Simplified Arabic" panose="02020603050405020304" pitchFamily="18" charset="-78"/>
                <a:cs typeface="Simplified Arabic" panose="02020603050405020304" pitchFamily="18" charset="-78"/>
              </a:rPr>
              <a:t>عند </a:t>
            </a:r>
            <a:r>
              <a:rPr lang="ar-IQ" sz="1600" dirty="0">
                <a:solidFill>
                  <a:srgbClr val="202122"/>
                </a:solidFill>
                <a:latin typeface="Simplified Arabic" panose="02020603050405020304" pitchFamily="18" charset="-78"/>
                <a:cs typeface="Simplified Arabic" panose="02020603050405020304" pitchFamily="18" charset="-78"/>
              </a:rPr>
              <a:t>توقيع </a:t>
            </a:r>
            <a:r>
              <a:rPr lang="ar-IQ" sz="1600" dirty="0" smtClean="0">
                <a:solidFill>
                  <a:srgbClr val="202122"/>
                </a:solidFill>
                <a:latin typeface="Simplified Arabic" panose="02020603050405020304" pitchFamily="18" charset="-78"/>
                <a:cs typeface="Simplified Arabic" panose="02020603050405020304" pitchFamily="18" charset="-78"/>
              </a:rPr>
              <a:t>العقد .</a:t>
            </a:r>
          </a:p>
          <a:p>
            <a:pPr lvl="0" algn="r" rtl="1"/>
            <a:r>
              <a:rPr lang="ar-IQ" sz="1600" b="1" dirty="0" smtClean="0">
                <a:solidFill>
                  <a:srgbClr val="202122"/>
                </a:solidFill>
                <a:latin typeface="Simplified Arabic" panose="02020603050405020304" pitchFamily="18" charset="-78"/>
                <a:ea typeface="Times New Roman"/>
                <a:cs typeface="Simplified Arabic" panose="02020603050405020304" pitchFamily="18" charset="-78"/>
              </a:rPr>
              <a:t>الاجارة الموصوفة بالذمة :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وهذا </a:t>
            </a:r>
            <a:r>
              <a:rPr lang="ar-IQ" sz="1600" dirty="0">
                <a:solidFill>
                  <a:srgbClr val="202122"/>
                </a:solidFill>
                <a:latin typeface="Simplified Arabic" panose="02020603050405020304" pitchFamily="18" charset="-78"/>
                <a:ea typeface="Times New Roman"/>
                <a:cs typeface="Simplified Arabic" panose="02020603050405020304" pitchFamily="18" charset="-78"/>
              </a:rPr>
              <a:t>النوع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شبيه </a:t>
            </a:r>
            <a:r>
              <a:rPr lang="ar-IQ" sz="1600" dirty="0">
                <a:solidFill>
                  <a:srgbClr val="202122"/>
                </a:solidFill>
                <a:latin typeface="Simplified Arabic" panose="02020603050405020304" pitchFamily="18" charset="-78"/>
                <a:ea typeface="Times New Roman"/>
                <a:cs typeface="Simplified Arabic" panose="02020603050405020304" pitchFamily="18" charset="-78"/>
              </a:rPr>
              <a:t>بالنوع السابق لكنة ليس في عقار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وإنما </a:t>
            </a:r>
            <a:r>
              <a:rPr lang="ar-IQ" sz="1600" dirty="0">
                <a:solidFill>
                  <a:srgbClr val="202122"/>
                </a:solidFill>
                <a:latin typeface="Simplified Arabic" panose="02020603050405020304" pitchFamily="18" charset="-78"/>
                <a:ea typeface="Times New Roman"/>
                <a:cs typeface="Simplified Arabic" panose="02020603050405020304" pitchFamily="18" charset="-78"/>
              </a:rPr>
              <a:t>أجار المنفعة لمنقولات مثل سيارة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أو يخت </a:t>
            </a:r>
            <a:r>
              <a:rPr lang="ar-IQ" sz="1600" dirty="0">
                <a:solidFill>
                  <a:srgbClr val="202122"/>
                </a:solidFill>
                <a:latin typeface="Simplified Arabic" panose="02020603050405020304" pitchFamily="18" charset="-78"/>
                <a:ea typeface="Times New Roman"/>
                <a:cs typeface="Simplified Arabic" panose="02020603050405020304" pitchFamily="18" charset="-78"/>
              </a:rPr>
              <a:t>موصوفة وصف دقيق يمنع الجهالة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والاختلاف </a:t>
            </a:r>
            <a:r>
              <a:rPr lang="ar-IQ" sz="1600" dirty="0">
                <a:solidFill>
                  <a:srgbClr val="202122"/>
                </a:solidFill>
                <a:latin typeface="Simplified Arabic" panose="02020603050405020304" pitchFamily="18" charset="-78"/>
                <a:ea typeface="Times New Roman"/>
                <a:cs typeface="Simplified Arabic" panose="02020603050405020304" pitchFamily="18" charset="-78"/>
              </a:rPr>
              <a:t>بين المصرف الإسلامي </a:t>
            </a:r>
            <a:r>
              <a:rPr lang="ar-IQ" sz="1600" dirty="0" smtClean="0">
                <a:solidFill>
                  <a:srgbClr val="202122"/>
                </a:solidFill>
                <a:latin typeface="Simplified Arabic" panose="02020603050405020304" pitchFamily="18" charset="-78"/>
                <a:ea typeface="Times New Roman"/>
                <a:cs typeface="Simplified Arabic" panose="02020603050405020304" pitchFamily="18" charset="-78"/>
              </a:rPr>
              <a:t>والعميل </a:t>
            </a:r>
          </a:p>
          <a:p>
            <a:pPr algn="r" rtl="1"/>
            <a:r>
              <a:rPr lang="ar-IQ" sz="1600" b="1" dirty="0" smtClean="0">
                <a:solidFill>
                  <a:srgbClr val="202122"/>
                </a:solidFill>
                <a:latin typeface="Simplified Arabic" panose="02020603050405020304" pitchFamily="18" charset="-78"/>
                <a:cs typeface="Simplified Arabic" panose="02020603050405020304" pitchFamily="18" charset="-78"/>
              </a:rPr>
              <a:t>3- بيع السلم : </a:t>
            </a:r>
            <a:r>
              <a:rPr lang="ar-IQ" sz="1600" dirty="0" smtClean="0">
                <a:solidFill>
                  <a:srgbClr val="202122"/>
                </a:solidFill>
                <a:latin typeface="Simplified Arabic" panose="02020603050405020304" pitchFamily="18" charset="-78"/>
                <a:cs typeface="Simplified Arabic" panose="02020603050405020304" pitchFamily="18" charset="-78"/>
              </a:rPr>
              <a:t>السلم</a:t>
            </a:r>
            <a:r>
              <a:rPr lang="ar-IQ" sz="1600" dirty="0">
                <a:solidFill>
                  <a:srgbClr val="202122"/>
                </a:solidFill>
                <a:latin typeface="Simplified Arabic" panose="02020603050405020304" pitchFamily="18" charset="-78"/>
                <a:cs typeface="Simplified Arabic" panose="02020603050405020304" pitchFamily="18" charset="-78"/>
              </a:rPr>
              <a:t>' لغة: هو السلف وزناً ومعنىً، ويطلق على الاستسلام </a:t>
            </a:r>
            <a:r>
              <a:rPr lang="ar-IQ" sz="1600" dirty="0" smtClean="0">
                <a:solidFill>
                  <a:srgbClr val="202122"/>
                </a:solidFill>
                <a:latin typeface="Simplified Arabic" panose="02020603050405020304" pitchFamily="18" charset="-78"/>
                <a:cs typeface="Simplified Arabic" panose="02020603050405020304" pitchFamily="18" charset="-78"/>
              </a:rPr>
              <a:t>ا: </a:t>
            </a:r>
            <a:r>
              <a:rPr lang="ar-IQ" sz="1600" dirty="0">
                <a:solidFill>
                  <a:srgbClr val="202122"/>
                </a:solidFill>
                <a:latin typeface="Simplified Arabic" panose="02020603050405020304" pitchFamily="18" charset="-78"/>
                <a:cs typeface="Simplified Arabic" panose="02020603050405020304" pitchFamily="18" charset="-78"/>
              </a:rPr>
              <a:t>في الاصطلاح الفقهي السلم هو (بيع آجل بعاجل) أو (دين بعين) أو هو (بيع يتقدم فيه رأس المال _أي الثمن_ ويتأخر فيه المثمن _أي المبيع_ لأجل مسمى) أو هو (بيع موصوف بالذمة) أو هو (أن يسلف عوضاً حاضراً في عوض موصوف في الذمة إلى أجل). وهذه التعاريف كلها بمعنى واحد ولا خلاف بينها إلا من حيث اللفظ وهو غير مؤثر هو </a:t>
            </a:r>
            <a:r>
              <a:rPr lang="ar-IQ" sz="1600" dirty="0" smtClean="0">
                <a:solidFill>
                  <a:srgbClr val="202122"/>
                </a:solidFill>
                <a:latin typeface="Simplified Arabic" panose="02020603050405020304" pitchFamily="18" charset="-78"/>
                <a:cs typeface="Simplified Arabic" panose="02020603050405020304" pitchFamily="18" charset="-78"/>
              </a:rPr>
              <a:t>دفع المال </a:t>
            </a:r>
            <a:r>
              <a:rPr lang="ar-IQ" sz="1600" dirty="0">
                <a:solidFill>
                  <a:srgbClr val="202122"/>
                </a:solidFill>
                <a:latin typeface="Simplified Arabic" panose="02020603050405020304" pitchFamily="18" charset="-78"/>
                <a:cs typeface="Simplified Arabic" panose="02020603050405020304" pitchFamily="18" charset="-78"/>
              </a:rPr>
              <a:t>في الوقت الحالي واستلام البضاعة في المستقبل وهو عكس </a:t>
            </a:r>
            <a:r>
              <a:rPr lang="ar-IQ" sz="1600" dirty="0" smtClean="0">
                <a:solidFill>
                  <a:srgbClr val="202122"/>
                </a:solidFill>
                <a:latin typeface="Simplified Arabic" panose="02020603050405020304" pitchFamily="18" charset="-78"/>
                <a:cs typeface="Simplified Arabic" panose="02020603050405020304" pitchFamily="18" charset="-78"/>
              </a:rPr>
              <a:t>الائتمان </a:t>
            </a:r>
          </a:p>
          <a:p>
            <a:pPr algn="r" rtl="1"/>
            <a:r>
              <a:rPr lang="ar-IQ" sz="1600" dirty="0" err="1" smtClean="0">
                <a:solidFill>
                  <a:srgbClr val="202122"/>
                </a:solidFill>
                <a:latin typeface="Arial"/>
              </a:rPr>
              <a:t>الاستصناع</a:t>
            </a:r>
            <a:r>
              <a:rPr lang="ar-IQ" sz="1600" dirty="0" smtClean="0">
                <a:solidFill>
                  <a:srgbClr val="202122"/>
                </a:solidFill>
                <a:latin typeface="Arial"/>
              </a:rPr>
              <a:t> : عقد </a:t>
            </a:r>
            <a:r>
              <a:rPr lang="ar-IQ" sz="1600" dirty="0" err="1">
                <a:solidFill>
                  <a:srgbClr val="202122"/>
                </a:solidFill>
                <a:latin typeface="Arial"/>
              </a:rPr>
              <a:t>الأستصناع</a:t>
            </a:r>
            <a:r>
              <a:rPr lang="ar-IQ" sz="1600" dirty="0">
                <a:solidFill>
                  <a:srgbClr val="202122"/>
                </a:solidFill>
                <a:latin typeface="Arial"/>
              </a:rPr>
              <a:t> هو عقد يبرم مع جهة مصنعة بحيث تتعهد بموجبه بصنع سلعة ما وفقا لشروط معينة يفرضها المصرف "المصرف الإسلامي" وعند حلول الأجل يقدم الصانع منتوجه "يقبلها المصرف في حالة وافت الشروط المطلوبة" بعد ذلك يبيعها المصرف على أنها سلعة خاصة "مصنعة محليا"، وفائدة المصرف هو المبلغ الزائد عن التكلفة الكلية للسلعة والتي يحددها المصرف ذاته. </a:t>
            </a:r>
            <a:r>
              <a:rPr lang="ar-IQ" sz="1600" dirty="0" smtClean="0">
                <a:solidFill>
                  <a:srgbClr val="202122"/>
                </a:solidFill>
                <a:latin typeface="Arial"/>
              </a:rPr>
              <a:t>والسلعة "المصنوع" </a:t>
            </a:r>
            <a:r>
              <a:rPr lang="ar-IQ" sz="1600" dirty="0">
                <a:solidFill>
                  <a:srgbClr val="202122"/>
                </a:solidFill>
                <a:latin typeface="Arial"/>
              </a:rPr>
              <a:t>تعد حسب الطلب: مبان أو آلات أو أجهزة أو سلعاً </a:t>
            </a:r>
            <a:r>
              <a:rPr lang="ar-IQ" sz="1600" dirty="0" smtClean="0">
                <a:solidFill>
                  <a:srgbClr val="202122"/>
                </a:solidFill>
                <a:latin typeface="Arial"/>
              </a:rPr>
              <a:t>استهلاكية أو إنتاجية....وهكذا .</a:t>
            </a:r>
            <a:r>
              <a:rPr lang="ar-IQ" sz="1600" dirty="0" smtClean="0">
                <a:solidFill>
                  <a:srgbClr val="202122"/>
                </a:solidFill>
                <a:latin typeface="Simplified Arabic" panose="02020603050405020304" pitchFamily="18" charset="-78"/>
                <a:cs typeface="Simplified Arabic" panose="02020603050405020304" pitchFamily="18" charset="-78"/>
              </a:rPr>
              <a:t> </a:t>
            </a:r>
            <a:endParaRPr lang="ar-IQ" sz="1600" dirty="0">
              <a:solidFill>
                <a:srgbClr val="202122"/>
              </a:solidFill>
              <a:latin typeface="Simplified Arabic" panose="02020603050405020304" pitchFamily="18" charset="-78"/>
              <a:cs typeface="Simplified Arabic" panose="02020603050405020304" pitchFamily="18" charset="-78"/>
            </a:endParaRPr>
          </a:p>
          <a:p>
            <a:pPr marL="285750" lvl="0" indent="-285750" algn="r" rtl="1">
              <a:spcAft>
                <a:spcPts val="2250"/>
              </a:spcAft>
              <a:buNone/>
            </a:pPr>
            <a:endParaRPr lang="ar-IQ" sz="1400" dirty="0" smtClean="0">
              <a:solidFill>
                <a:srgbClr val="333333"/>
              </a:solidFill>
              <a:latin typeface="Simplified Arabic" panose="02020603050405020304" pitchFamily="18" charset="-78"/>
              <a:ea typeface="Times New Roman"/>
              <a:cs typeface="Simplified Arabic" panose="02020603050405020304" pitchFamily="18" charset="-78"/>
            </a:endParaRPr>
          </a:p>
          <a:p>
            <a:pPr marL="285750" lvl="0" indent="-285750" algn="r" rtl="1">
              <a:spcAft>
                <a:spcPts val="2250"/>
              </a:spcAft>
              <a:buFontTx/>
              <a:buChar char="-"/>
            </a:pPr>
            <a:endParaRPr lang="ar-IQ" sz="1400" dirty="0">
              <a:solidFill>
                <a:prstClr val="black"/>
              </a:solidFill>
              <a:latin typeface="Simplified Arabic" panose="02020603050405020304" pitchFamily="18" charset="-78"/>
              <a:ea typeface="Times New Roman"/>
              <a:cs typeface="Simplified Arabic" panose="02020603050405020304"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p:cNvSpPr>
          <p:nvPr>
            <p:ph idx="1"/>
          </p:nvPr>
        </p:nvSpPr>
        <p:spPr>
          <a:xfrm>
            <a:off x="762000" y="533400"/>
            <a:ext cx="7772400" cy="5009064"/>
          </a:xfrm>
          <a:prstGeom prst="rect">
            <a:avLst/>
          </a:prstGeom>
        </p:spPr>
        <p:txBody>
          <a:bodyPr wrap="square">
            <a:spAutoFit/>
          </a:bodyPr>
          <a:lstStyle/>
          <a:p>
            <a:pPr lvl="0" algn="just" rtl="1">
              <a:lnSpc>
                <a:spcPct val="115000"/>
              </a:lnSpc>
              <a:spcAft>
                <a:spcPts val="2250"/>
              </a:spcAft>
            </a:pPr>
            <a:r>
              <a:rPr lang="ar-IQ" sz="1600" b="1" dirty="0" smtClean="0">
                <a:solidFill>
                  <a:srgbClr val="202122"/>
                </a:solidFill>
                <a:latin typeface="Simplified Arabic" panose="02020603050405020304" pitchFamily="18" charset="-78"/>
                <a:cs typeface="Simplified Arabic" panose="02020603050405020304" pitchFamily="18" charset="-78"/>
              </a:rPr>
              <a:t>4- المضاربة</a:t>
            </a:r>
            <a:r>
              <a:rPr lang="ar-IQ" sz="1600" dirty="0" smtClean="0">
                <a:solidFill>
                  <a:srgbClr val="202122"/>
                </a:solidFill>
                <a:latin typeface="Simplified Arabic" panose="02020603050405020304" pitchFamily="18" charset="-78"/>
                <a:cs typeface="Simplified Arabic" panose="02020603050405020304" pitchFamily="18" charset="-78"/>
              </a:rPr>
              <a:t> </a:t>
            </a:r>
            <a:r>
              <a:rPr lang="ar-IQ" sz="1400" dirty="0" smtClean="0">
                <a:solidFill>
                  <a:srgbClr val="202122"/>
                </a:solidFill>
                <a:latin typeface="Simplified Arabic" panose="02020603050405020304" pitchFamily="18" charset="-78"/>
                <a:cs typeface="Simplified Arabic" panose="02020603050405020304" pitchFamily="18" charset="-78"/>
              </a:rPr>
              <a:t>: أن </a:t>
            </a:r>
            <a:r>
              <a:rPr lang="ar-IQ" sz="1400" dirty="0">
                <a:solidFill>
                  <a:srgbClr val="202122"/>
                </a:solidFill>
                <a:latin typeface="Simplified Arabic" panose="02020603050405020304" pitchFamily="18" charset="-78"/>
                <a:cs typeface="Simplified Arabic" panose="02020603050405020304" pitchFamily="18" charset="-78"/>
              </a:rPr>
              <a:t>يقدم المال طرف، ويكون العمل والاستثمار والإدارة له من طرف آخر، ويكون الربح بينهما حسب النسبة التي يتفقان عليها وتقع نسبة المخاطرة في الخسارة على الطرفين بحيث يخاطر مقدم المال بخسارة رأس المال فقط </a:t>
            </a:r>
            <a:r>
              <a:rPr lang="ar-IQ" sz="1400" dirty="0" smtClean="0">
                <a:solidFill>
                  <a:srgbClr val="202122"/>
                </a:solidFill>
                <a:latin typeface="Simplified Arabic" panose="02020603050405020304" pitchFamily="18" charset="-78"/>
                <a:cs typeface="Simplified Arabic" panose="02020603050405020304" pitchFamily="18" charset="-78"/>
              </a:rPr>
              <a:t>وأي مخاطر إضافية </a:t>
            </a:r>
            <a:r>
              <a:rPr lang="ar-IQ" sz="1400" dirty="0">
                <a:solidFill>
                  <a:srgbClr val="202122"/>
                </a:solidFill>
                <a:latin typeface="Simplified Arabic" panose="02020603050405020304" pitchFamily="18" charset="-78"/>
                <a:cs typeface="Simplified Arabic" panose="02020603050405020304" pitchFamily="18" charset="-78"/>
              </a:rPr>
              <a:t>(من ديون وخلافه) تقع </a:t>
            </a:r>
            <a:r>
              <a:rPr lang="ar-IQ" sz="1400" dirty="0" smtClean="0">
                <a:solidFill>
                  <a:srgbClr val="202122"/>
                </a:solidFill>
                <a:latin typeface="Simplified Arabic" panose="02020603050405020304" pitchFamily="18" charset="-78"/>
                <a:cs typeface="Simplified Arabic" panose="02020603050405020304" pitchFamily="18" charset="-78"/>
              </a:rPr>
              <a:t>على المستثمر .</a:t>
            </a:r>
          </a:p>
          <a:p>
            <a:pPr lvl="0" algn="just" rtl="1">
              <a:lnSpc>
                <a:spcPct val="115000"/>
              </a:lnSpc>
              <a:spcAft>
                <a:spcPts val="2250"/>
              </a:spcAft>
              <a:buNone/>
            </a:pPr>
            <a:r>
              <a:rPr lang="ar-IQ" sz="1400" b="1" dirty="0" smtClean="0">
                <a:solidFill>
                  <a:srgbClr val="202122"/>
                </a:solidFill>
                <a:latin typeface="Simplified Arabic" panose="02020603050405020304" pitchFamily="18" charset="-78"/>
                <a:cs typeface="Simplified Arabic" panose="02020603050405020304" pitchFamily="18" charset="-78"/>
              </a:rPr>
              <a:t>5-  المشاركة : </a:t>
            </a:r>
            <a:r>
              <a:rPr lang="ar-IQ" sz="1400" dirty="0" smtClean="0">
                <a:solidFill>
                  <a:srgbClr val="202122"/>
                </a:solidFill>
                <a:latin typeface="Simplified Arabic" panose="02020603050405020304" pitchFamily="18" charset="-78"/>
                <a:cs typeface="Simplified Arabic" panose="02020603050405020304" pitchFamily="18" charset="-78"/>
              </a:rPr>
              <a:t>أن </a:t>
            </a:r>
            <a:r>
              <a:rPr lang="ar-IQ" sz="1400" dirty="0">
                <a:solidFill>
                  <a:srgbClr val="202122"/>
                </a:solidFill>
                <a:latin typeface="Simplified Arabic" panose="02020603050405020304" pitchFamily="18" charset="-78"/>
                <a:cs typeface="Simplified Arabic" panose="02020603050405020304" pitchFamily="18" charset="-78"/>
              </a:rPr>
              <a:t>يقدم الطرفان المال بينما الإدارة قد تكون من الطرفين أو أحدهما على شرط أخذ مبلغ اضافي من صافي الربح مقابل المجهود وسمي بالمشاركة لأن شرطه مشاركة الطرفين للربح والخسارة كما يحق لأي من الأطراف أن يبيع مساهمته لطرف ثالث خلال مدة </a:t>
            </a:r>
            <a:r>
              <a:rPr lang="ar-IQ" sz="1400" dirty="0" smtClean="0">
                <a:solidFill>
                  <a:srgbClr val="202122"/>
                </a:solidFill>
                <a:latin typeface="Simplified Arabic" panose="02020603050405020304" pitchFamily="18" charset="-78"/>
                <a:cs typeface="Simplified Arabic" panose="02020603050405020304" pitchFamily="18" charset="-78"/>
              </a:rPr>
              <a:t>العقد .</a:t>
            </a:r>
          </a:p>
          <a:p>
            <a:pPr lvl="0" algn="just" rtl="1">
              <a:lnSpc>
                <a:spcPct val="115000"/>
              </a:lnSpc>
              <a:spcAft>
                <a:spcPts val="2250"/>
              </a:spcAft>
              <a:buNone/>
            </a:pPr>
            <a:r>
              <a:rPr lang="ar-IQ" sz="1400" b="1" dirty="0" smtClean="0">
                <a:solidFill>
                  <a:srgbClr val="202122"/>
                </a:solidFill>
                <a:latin typeface="Simplified Arabic" panose="02020603050405020304" pitchFamily="18" charset="-78"/>
                <a:cs typeface="Simplified Arabic" panose="02020603050405020304" pitchFamily="18" charset="-78"/>
              </a:rPr>
              <a:t>6- القرض الحسن : </a:t>
            </a:r>
            <a:r>
              <a:rPr lang="ar-IQ" sz="1400" dirty="0">
                <a:solidFill>
                  <a:srgbClr val="202122"/>
                </a:solidFill>
                <a:latin typeface="Simplified Arabic" panose="02020603050405020304" pitchFamily="18" charset="-78"/>
                <a:cs typeface="Simplified Arabic" panose="02020603050405020304" pitchFamily="18" charset="-78"/>
              </a:rPr>
              <a:t>قرض </a:t>
            </a:r>
            <a:r>
              <a:rPr lang="ar-IQ" sz="1400" dirty="0" smtClean="0">
                <a:solidFill>
                  <a:srgbClr val="202122"/>
                </a:solidFill>
                <a:latin typeface="Simplified Arabic" panose="02020603050405020304" pitchFamily="18" charset="-78"/>
                <a:cs typeface="Simplified Arabic" panose="02020603050405020304" pitchFamily="18" charset="-78"/>
              </a:rPr>
              <a:t>يدفعه </a:t>
            </a:r>
            <a:r>
              <a:rPr lang="ar-IQ" sz="1400" dirty="0">
                <a:solidFill>
                  <a:srgbClr val="202122"/>
                </a:solidFill>
                <a:latin typeface="Simplified Arabic" panose="02020603050405020304" pitchFamily="18" charset="-78"/>
                <a:cs typeface="Simplified Arabic" panose="02020603050405020304" pitchFamily="18" charset="-78"/>
              </a:rPr>
              <a:t>المصرف وفق شروط معينة متفق عليها ولا يقاضى المصرف أي زيادة عند سداد المبلغ من </a:t>
            </a:r>
            <a:r>
              <a:rPr lang="ar-IQ" sz="1400" dirty="0" smtClean="0">
                <a:solidFill>
                  <a:srgbClr val="202122"/>
                </a:solidFill>
                <a:latin typeface="Simplified Arabic" panose="02020603050405020304" pitchFamily="18" charset="-78"/>
                <a:cs typeface="Simplified Arabic" panose="02020603050405020304" pitchFamily="18" charset="-78"/>
              </a:rPr>
              <a:t>قبل</a:t>
            </a:r>
            <a:r>
              <a:rPr lang="ar-IQ" sz="1400" dirty="0">
                <a:solidFill>
                  <a:srgbClr val="202122"/>
                </a:solidFill>
                <a:latin typeface="Arial"/>
              </a:rPr>
              <a:t> </a:t>
            </a:r>
            <a:r>
              <a:rPr lang="ar-IQ" sz="1400" dirty="0" smtClean="0">
                <a:solidFill>
                  <a:srgbClr val="202122"/>
                </a:solidFill>
                <a:latin typeface="Arial"/>
              </a:rPr>
              <a:t>المقترض .</a:t>
            </a:r>
          </a:p>
          <a:p>
            <a:pPr algn="just" rtl="1">
              <a:buNone/>
            </a:pPr>
            <a:r>
              <a:rPr lang="ar-IQ" sz="1400" b="1" dirty="0" smtClean="0">
                <a:solidFill>
                  <a:srgbClr val="000000"/>
                </a:solidFill>
                <a:latin typeface="Simplified Arabic" panose="02020603050405020304" pitchFamily="18" charset="-78"/>
                <a:cs typeface="Simplified Arabic" panose="02020603050405020304" pitchFamily="18" charset="-78"/>
              </a:rPr>
              <a:t>خدمات </a:t>
            </a:r>
            <a:r>
              <a:rPr lang="ar-IQ" sz="1400" b="1" dirty="0">
                <a:solidFill>
                  <a:srgbClr val="000000"/>
                </a:solidFill>
                <a:latin typeface="Simplified Arabic" panose="02020603050405020304" pitchFamily="18" charset="-78"/>
                <a:cs typeface="Simplified Arabic" panose="02020603050405020304" pitchFamily="18" charset="-78"/>
              </a:rPr>
              <a:t>مصرفية لا تشمل عمليات </a:t>
            </a:r>
            <a:r>
              <a:rPr lang="ar-IQ" sz="1400" b="1" dirty="0" smtClean="0">
                <a:solidFill>
                  <a:srgbClr val="000000"/>
                </a:solidFill>
                <a:latin typeface="Simplified Arabic" panose="02020603050405020304" pitchFamily="18" charset="-78"/>
                <a:cs typeface="Simplified Arabic" panose="02020603050405020304" pitchFamily="18" charset="-78"/>
              </a:rPr>
              <a:t>ائتمانية : </a:t>
            </a:r>
          </a:p>
          <a:p>
            <a:pPr algn="just" rtl="1">
              <a:buNone/>
            </a:pPr>
            <a:r>
              <a:rPr lang="ar-IQ" sz="1400" dirty="0">
                <a:solidFill>
                  <a:srgbClr val="202122"/>
                </a:solidFill>
                <a:latin typeface="Arial"/>
              </a:rPr>
              <a:t>هي الخدمات المصرفية التي لا تتضمن عمليات ائتمانية فيتم تنفيذها كخدمة مصرفية يتم أخذ عمولة أجر مقابل تقديم الخدمة، وهي نفس الخدمات </a:t>
            </a:r>
            <a:r>
              <a:rPr lang="ar-IQ" sz="1400" dirty="0" err="1">
                <a:solidFill>
                  <a:srgbClr val="202122"/>
                </a:solidFill>
                <a:latin typeface="Arial"/>
              </a:rPr>
              <a:t>المؤداة</a:t>
            </a:r>
            <a:r>
              <a:rPr lang="ar-IQ" sz="1400" dirty="0">
                <a:solidFill>
                  <a:srgbClr val="202122"/>
                </a:solidFill>
                <a:latin typeface="Arial"/>
              </a:rPr>
              <a:t> في المصارف العادية وتختلف معها في بعض النقاط سنحاول </a:t>
            </a:r>
            <a:r>
              <a:rPr lang="ar-IQ" sz="1400" dirty="0" smtClean="0">
                <a:solidFill>
                  <a:srgbClr val="202122"/>
                </a:solidFill>
                <a:latin typeface="Arial"/>
              </a:rPr>
              <a:t>توضيحها :</a:t>
            </a:r>
          </a:p>
          <a:p>
            <a:pPr algn="just" rtl="1">
              <a:buNone/>
            </a:pPr>
            <a:r>
              <a:rPr lang="ar-IQ" sz="1400" b="1" dirty="0" smtClean="0">
                <a:solidFill>
                  <a:srgbClr val="202122"/>
                </a:solidFill>
                <a:latin typeface="Arial"/>
                <a:cs typeface="Simplified Arabic" panose="02020603050405020304" pitchFamily="18" charset="-78"/>
              </a:rPr>
              <a:t>1- الحسابات الجارية : </a:t>
            </a:r>
            <a:r>
              <a:rPr lang="ar-IQ" sz="1400" dirty="0" smtClean="0">
                <a:solidFill>
                  <a:srgbClr val="202122"/>
                </a:solidFill>
                <a:latin typeface="Arial"/>
              </a:rPr>
              <a:t>وهي </a:t>
            </a:r>
            <a:r>
              <a:rPr lang="ar-IQ" sz="1400" dirty="0">
                <a:solidFill>
                  <a:srgbClr val="202122"/>
                </a:solidFill>
                <a:latin typeface="Arial"/>
              </a:rPr>
              <a:t>خدمة توفرها المصارف الإسلامية كما هي في المصارف العادية وهي قبول </a:t>
            </a:r>
            <a:r>
              <a:rPr lang="ar-IQ" sz="1400" dirty="0" smtClean="0">
                <a:solidFill>
                  <a:srgbClr val="202122"/>
                </a:solidFill>
                <a:latin typeface="Arial"/>
              </a:rPr>
              <a:t>والاحتفاظ </a:t>
            </a:r>
            <a:r>
              <a:rPr lang="ar-IQ" sz="1400" dirty="0">
                <a:solidFill>
                  <a:srgbClr val="202122"/>
                </a:solidFill>
                <a:latin typeface="Arial"/>
              </a:rPr>
              <a:t>كأمانة بأموال يودعها العملاء </a:t>
            </a:r>
            <a:r>
              <a:rPr lang="ar-IQ" sz="1400" dirty="0" smtClean="0">
                <a:solidFill>
                  <a:srgbClr val="202122"/>
                </a:solidFill>
                <a:latin typeface="Arial"/>
              </a:rPr>
              <a:t>لا تضاف </a:t>
            </a:r>
            <a:r>
              <a:rPr lang="ar-IQ" sz="1400" dirty="0">
                <a:solidFill>
                  <a:srgbClr val="202122"/>
                </a:solidFill>
                <a:latin typeface="Arial"/>
              </a:rPr>
              <a:t>عليها أي فائدة ولا تتحمل أي مخاطر ويمكن للمصرف ان يضيف عليها جوائز غير مسبقة التحديد، وتسمح بعض المصارف الإسلامية بالسحب على المكشوف لبعض العملاء لا تتقاضى عليها فوائد أنما يكون كقرض حسن يخضع لشروط محددة متفق عليها.</a:t>
            </a:r>
            <a:r>
              <a:rPr lang="ar-IQ" sz="1400" b="1" dirty="0" smtClean="0">
                <a:solidFill>
                  <a:srgbClr val="202122"/>
                </a:solidFill>
                <a:latin typeface="Arial"/>
                <a:cs typeface="Simplified Arabic" panose="02020603050405020304" pitchFamily="18" charset="-78"/>
              </a:rPr>
              <a:t> </a:t>
            </a:r>
            <a:endParaRPr lang="ar-IQ" sz="1400" b="1" dirty="0">
              <a:solidFill>
                <a:srgbClr val="000000"/>
              </a:solidFill>
              <a:latin typeface="Simplified Arabic" panose="02020603050405020304" pitchFamily="18" charset="-78"/>
              <a:cs typeface="Simplified Arabic" panose="02020603050405020304" pitchFamily="18" charset="-78"/>
            </a:endParaRPr>
          </a:p>
          <a:p>
            <a:pPr lvl="0" algn="r">
              <a:lnSpc>
                <a:spcPct val="115000"/>
              </a:lnSpc>
              <a:spcAft>
                <a:spcPts val="2250"/>
              </a:spcAft>
            </a:pPr>
            <a:endParaRPr lang="en-US" sz="1400" dirty="0">
              <a:solidFill>
                <a:prstClr val="black"/>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1792</TotalTime>
  <Words>2916</Words>
  <Application>Microsoft Office PowerPoint</Application>
  <PresentationFormat>On-screen Show (4:3)</PresentationFormat>
  <Paragraphs>111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الآليات والوسائل المالية الخضراء المعتمدة من قبل المصارف الإسلامية لدعم التنمية المستدامة </vt:lpstr>
      <vt:lpstr>المقدمة</vt:lpstr>
      <vt:lpstr> ما هو التمويل الأخضر</vt:lpstr>
      <vt:lpstr>التمويل الإسلامي </vt:lpstr>
      <vt:lpstr>علاقة المصارف الاسلامية في تحقيق التنمية المستدامة :</vt:lpstr>
      <vt:lpstr>PowerPoint Presentation</vt:lpstr>
      <vt:lpstr>دور المصارف الاسلامية في تحقيق التنمية المستدامة من خلال البعد الاجتماعي </vt:lpstr>
      <vt:lpstr>PowerPoint Presentation</vt:lpstr>
      <vt:lpstr>PowerPoint Presentation</vt:lpstr>
      <vt:lpstr>PowerPoint Presentation</vt:lpstr>
      <vt:lpstr>PowerPoint Presentation</vt:lpstr>
      <vt:lpstr>PowerPoint Presentation</vt:lpstr>
      <vt:lpstr>ما هي الاستدامة؟ </vt:lpstr>
      <vt:lpstr>العناصر الثلاثة للاستدامة </vt:lpstr>
      <vt:lpstr>مؤشرات الاستدامة</vt:lpstr>
      <vt:lpstr>PowerPoint Presentation</vt:lpstr>
      <vt:lpstr>PowerPoint Presentation</vt:lpstr>
      <vt:lpstr>الاستدامة المالية الإسلامية </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Maher</cp:lastModifiedBy>
  <cp:revision>91</cp:revision>
  <dcterms:created xsi:type="dcterms:W3CDTF">2013-08-21T19:17:07Z</dcterms:created>
  <dcterms:modified xsi:type="dcterms:W3CDTF">2022-01-27T09:45:21Z</dcterms:modified>
</cp:coreProperties>
</file>