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8"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1" autoAdjust="0"/>
    <p:restoredTop sz="94660"/>
  </p:normalViewPr>
  <p:slideViewPr>
    <p:cSldViewPr snapToGrid="0">
      <p:cViewPr varScale="1">
        <p:scale>
          <a:sx n="84" d="100"/>
          <a:sy n="84" d="100"/>
        </p:scale>
        <p:origin x="53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06749D-C798-4248-95F0-588616CD8A8B}" type="doc">
      <dgm:prSet loTypeId="urn:microsoft.com/office/officeart/2005/8/layout/cycle2" loCatId="cycle" qsTypeId="urn:microsoft.com/office/officeart/2005/8/quickstyle/simple1" qsCatId="simple" csTypeId="urn:microsoft.com/office/officeart/2005/8/colors/accent0_3" csCatId="mainScheme" phldr="1"/>
      <dgm:spPr/>
      <dgm:t>
        <a:bodyPr/>
        <a:lstStyle/>
        <a:p>
          <a:pPr rtl="1"/>
          <a:endParaRPr lang="ar-SA"/>
        </a:p>
      </dgm:t>
    </dgm:pt>
    <dgm:pt modelId="{D49014EC-5199-4DCD-A371-334430D7CD3A}">
      <dgm:prSet phldrT="[نص]"/>
      <dgm:spPr/>
      <dgm:t>
        <a:bodyPr/>
        <a:lstStyle/>
        <a:p>
          <a:pPr rtl="1"/>
          <a:r>
            <a:rPr lang="ar-IQ" dirty="0" smtClean="0"/>
            <a:t>تخفيض التكاليف</a:t>
          </a:r>
          <a:endParaRPr lang="ar-SA" dirty="0"/>
        </a:p>
      </dgm:t>
    </dgm:pt>
    <dgm:pt modelId="{94D58CC0-27BB-4A08-A341-58860BA8E04F}" type="parTrans" cxnId="{BCBBD8EB-4DDC-4A19-81E6-3024A74CBF55}">
      <dgm:prSet/>
      <dgm:spPr/>
      <dgm:t>
        <a:bodyPr/>
        <a:lstStyle/>
        <a:p>
          <a:pPr rtl="1"/>
          <a:endParaRPr lang="ar-SA"/>
        </a:p>
      </dgm:t>
    </dgm:pt>
    <dgm:pt modelId="{A1DF9B25-AEC8-471A-B380-716630E24EEC}" type="sibTrans" cxnId="{BCBBD8EB-4DDC-4A19-81E6-3024A74CBF55}">
      <dgm:prSet/>
      <dgm:spPr/>
      <dgm:t>
        <a:bodyPr/>
        <a:lstStyle/>
        <a:p>
          <a:pPr rtl="1"/>
          <a:endParaRPr lang="ar-SA"/>
        </a:p>
      </dgm:t>
    </dgm:pt>
    <dgm:pt modelId="{EE3B79DB-5ECC-4643-A2B4-D37AEF48AFC8}">
      <dgm:prSet phldrT="[نص]"/>
      <dgm:spPr/>
      <dgm:t>
        <a:bodyPr/>
        <a:lstStyle/>
        <a:p>
          <a:pPr rtl="1"/>
          <a:r>
            <a:rPr lang="ar-IQ" dirty="0" smtClean="0"/>
            <a:t>توفير المدخلات المطلوبة من الموارد</a:t>
          </a:r>
          <a:endParaRPr lang="ar-SA" dirty="0"/>
        </a:p>
      </dgm:t>
    </dgm:pt>
    <dgm:pt modelId="{FBB8FD48-48BB-4094-8216-0E505FE96D4A}" type="parTrans" cxnId="{F9591B50-C74F-4ADA-A18D-FD6A32DEC333}">
      <dgm:prSet/>
      <dgm:spPr/>
      <dgm:t>
        <a:bodyPr/>
        <a:lstStyle/>
        <a:p>
          <a:pPr rtl="1"/>
          <a:endParaRPr lang="ar-SA"/>
        </a:p>
      </dgm:t>
    </dgm:pt>
    <dgm:pt modelId="{D098D420-EEC3-48CD-9F55-2E7AEB63CDB3}" type="sibTrans" cxnId="{F9591B50-C74F-4ADA-A18D-FD6A32DEC333}">
      <dgm:prSet/>
      <dgm:spPr/>
      <dgm:t>
        <a:bodyPr/>
        <a:lstStyle/>
        <a:p>
          <a:pPr rtl="1"/>
          <a:endParaRPr lang="ar-SA"/>
        </a:p>
      </dgm:t>
    </dgm:pt>
    <dgm:pt modelId="{4715EF07-5D90-42AF-B988-7AA83E2DBA01}">
      <dgm:prSet phldrT="[نص]"/>
      <dgm:spPr/>
      <dgm:t>
        <a:bodyPr/>
        <a:lstStyle/>
        <a:p>
          <a:pPr rtl="1"/>
          <a:r>
            <a:rPr lang="ar-IQ" dirty="0" smtClean="0"/>
            <a:t>تحقيق الموازنة بين نشاطات ووظائف الموارد البشرية</a:t>
          </a:r>
          <a:endParaRPr lang="ar-SA" dirty="0"/>
        </a:p>
      </dgm:t>
    </dgm:pt>
    <dgm:pt modelId="{935797F8-AFB3-41C3-8700-FED1AB71B893}" type="parTrans" cxnId="{C2A7C684-84C7-4E8A-9CA2-216F4357C367}">
      <dgm:prSet/>
      <dgm:spPr/>
      <dgm:t>
        <a:bodyPr/>
        <a:lstStyle/>
        <a:p>
          <a:pPr rtl="1"/>
          <a:endParaRPr lang="ar-SA"/>
        </a:p>
      </dgm:t>
    </dgm:pt>
    <dgm:pt modelId="{05D50C6C-9CF0-48EA-8141-485A060FE8FF}" type="sibTrans" cxnId="{C2A7C684-84C7-4E8A-9CA2-216F4357C367}">
      <dgm:prSet/>
      <dgm:spPr/>
      <dgm:t>
        <a:bodyPr/>
        <a:lstStyle/>
        <a:p>
          <a:pPr rtl="1"/>
          <a:endParaRPr lang="ar-SA"/>
        </a:p>
      </dgm:t>
    </dgm:pt>
    <dgm:pt modelId="{25238033-040C-4187-8241-76F8F639B759}">
      <dgm:prSet phldrT="[نص]"/>
      <dgm:spPr/>
      <dgm:t>
        <a:bodyPr/>
        <a:lstStyle/>
        <a:p>
          <a:pPr rtl="1"/>
          <a:r>
            <a:rPr lang="ar-IQ" dirty="0" smtClean="0"/>
            <a:t>بناء القاعدة الأساسية لسياسة الموارد البشرية</a:t>
          </a:r>
          <a:endParaRPr lang="ar-SA" dirty="0"/>
        </a:p>
      </dgm:t>
    </dgm:pt>
    <dgm:pt modelId="{AC615E82-1A07-44D0-9C32-D647061044E1}" type="parTrans" cxnId="{AC258742-540D-45FB-AC6A-3A96D0A48B0B}">
      <dgm:prSet/>
      <dgm:spPr/>
      <dgm:t>
        <a:bodyPr/>
        <a:lstStyle/>
        <a:p>
          <a:pPr rtl="1"/>
          <a:endParaRPr lang="ar-SA"/>
        </a:p>
      </dgm:t>
    </dgm:pt>
    <dgm:pt modelId="{E80C9E8B-FCB4-4ED9-BF1F-1D8394CBFB6D}" type="sibTrans" cxnId="{AC258742-540D-45FB-AC6A-3A96D0A48B0B}">
      <dgm:prSet/>
      <dgm:spPr/>
      <dgm:t>
        <a:bodyPr/>
        <a:lstStyle/>
        <a:p>
          <a:pPr rtl="1"/>
          <a:endParaRPr lang="ar-SA"/>
        </a:p>
      </dgm:t>
    </dgm:pt>
    <dgm:pt modelId="{703D5927-D82E-4922-809E-B9F18DCB2926}">
      <dgm:prSet phldrT="[نص]"/>
      <dgm:spPr/>
      <dgm:t>
        <a:bodyPr/>
        <a:lstStyle/>
        <a:p>
          <a:pPr rtl="1"/>
          <a:r>
            <a:rPr lang="ar-IQ" dirty="0" smtClean="0"/>
            <a:t>توفير الكفاءات بشكل منسجم</a:t>
          </a:r>
          <a:endParaRPr lang="ar-SA" dirty="0"/>
        </a:p>
      </dgm:t>
    </dgm:pt>
    <dgm:pt modelId="{D6FA71FB-FB64-4083-9FF4-672958EE481C}" type="parTrans" cxnId="{71C0966D-AD27-412D-8C8E-1B8D04E8740A}">
      <dgm:prSet/>
      <dgm:spPr/>
      <dgm:t>
        <a:bodyPr/>
        <a:lstStyle/>
        <a:p>
          <a:pPr rtl="1"/>
          <a:endParaRPr lang="ar-SA"/>
        </a:p>
      </dgm:t>
    </dgm:pt>
    <dgm:pt modelId="{FABDC89E-42C8-4C3F-BA78-09EA2A57758A}" type="sibTrans" cxnId="{71C0966D-AD27-412D-8C8E-1B8D04E8740A}">
      <dgm:prSet/>
      <dgm:spPr/>
      <dgm:t>
        <a:bodyPr/>
        <a:lstStyle/>
        <a:p>
          <a:pPr rtl="1"/>
          <a:endParaRPr lang="ar-SA"/>
        </a:p>
      </dgm:t>
    </dgm:pt>
    <dgm:pt modelId="{61C7171C-45CA-4D0E-BC99-7E77322A0BCE}" type="pres">
      <dgm:prSet presAssocID="{1306749D-C798-4248-95F0-588616CD8A8B}" presName="cycle" presStyleCnt="0">
        <dgm:presLayoutVars>
          <dgm:dir/>
          <dgm:resizeHandles val="exact"/>
        </dgm:presLayoutVars>
      </dgm:prSet>
      <dgm:spPr/>
      <dgm:t>
        <a:bodyPr/>
        <a:lstStyle/>
        <a:p>
          <a:pPr rtl="1"/>
          <a:endParaRPr lang="ar-SA"/>
        </a:p>
      </dgm:t>
    </dgm:pt>
    <dgm:pt modelId="{C9B348FF-83F2-41C5-9F31-D97249035797}" type="pres">
      <dgm:prSet presAssocID="{D49014EC-5199-4DCD-A371-334430D7CD3A}" presName="node" presStyleLbl="node1" presStyleIdx="0" presStyleCnt="5" custRadScaleRad="100633" custRadScaleInc="-1976">
        <dgm:presLayoutVars>
          <dgm:bulletEnabled val="1"/>
        </dgm:presLayoutVars>
      </dgm:prSet>
      <dgm:spPr/>
      <dgm:t>
        <a:bodyPr/>
        <a:lstStyle/>
        <a:p>
          <a:pPr rtl="1"/>
          <a:endParaRPr lang="ar-SA"/>
        </a:p>
      </dgm:t>
    </dgm:pt>
    <dgm:pt modelId="{BDA11592-8584-42BE-8C55-1D417C0BA504}" type="pres">
      <dgm:prSet presAssocID="{A1DF9B25-AEC8-471A-B380-716630E24EEC}" presName="sibTrans" presStyleLbl="sibTrans2D1" presStyleIdx="0" presStyleCnt="5"/>
      <dgm:spPr/>
      <dgm:t>
        <a:bodyPr/>
        <a:lstStyle/>
        <a:p>
          <a:pPr rtl="1"/>
          <a:endParaRPr lang="ar-SA"/>
        </a:p>
      </dgm:t>
    </dgm:pt>
    <dgm:pt modelId="{7BBB3C38-17BD-4B89-8722-A5829A8ED36D}" type="pres">
      <dgm:prSet presAssocID="{A1DF9B25-AEC8-471A-B380-716630E24EEC}" presName="connectorText" presStyleLbl="sibTrans2D1" presStyleIdx="0" presStyleCnt="5"/>
      <dgm:spPr/>
      <dgm:t>
        <a:bodyPr/>
        <a:lstStyle/>
        <a:p>
          <a:pPr rtl="1"/>
          <a:endParaRPr lang="ar-SA"/>
        </a:p>
      </dgm:t>
    </dgm:pt>
    <dgm:pt modelId="{0EB91687-15D5-411C-8E71-16D285A20A6E}" type="pres">
      <dgm:prSet presAssocID="{EE3B79DB-5ECC-4643-A2B4-D37AEF48AFC8}" presName="node" presStyleLbl="node1" presStyleIdx="1" presStyleCnt="5">
        <dgm:presLayoutVars>
          <dgm:bulletEnabled val="1"/>
        </dgm:presLayoutVars>
      </dgm:prSet>
      <dgm:spPr/>
      <dgm:t>
        <a:bodyPr/>
        <a:lstStyle/>
        <a:p>
          <a:pPr rtl="1"/>
          <a:endParaRPr lang="ar-SA"/>
        </a:p>
      </dgm:t>
    </dgm:pt>
    <dgm:pt modelId="{578296CD-74BF-4029-A97E-1481FB3DBCA7}" type="pres">
      <dgm:prSet presAssocID="{D098D420-EEC3-48CD-9F55-2E7AEB63CDB3}" presName="sibTrans" presStyleLbl="sibTrans2D1" presStyleIdx="1" presStyleCnt="5"/>
      <dgm:spPr/>
      <dgm:t>
        <a:bodyPr/>
        <a:lstStyle/>
        <a:p>
          <a:pPr rtl="1"/>
          <a:endParaRPr lang="ar-SA"/>
        </a:p>
      </dgm:t>
    </dgm:pt>
    <dgm:pt modelId="{665798BA-393D-453B-8692-8073820BEAB4}" type="pres">
      <dgm:prSet presAssocID="{D098D420-EEC3-48CD-9F55-2E7AEB63CDB3}" presName="connectorText" presStyleLbl="sibTrans2D1" presStyleIdx="1" presStyleCnt="5"/>
      <dgm:spPr/>
      <dgm:t>
        <a:bodyPr/>
        <a:lstStyle/>
        <a:p>
          <a:pPr rtl="1"/>
          <a:endParaRPr lang="ar-SA"/>
        </a:p>
      </dgm:t>
    </dgm:pt>
    <dgm:pt modelId="{BD289D1A-AF95-4266-80A1-5EBD7B586BD4}" type="pres">
      <dgm:prSet presAssocID="{4715EF07-5D90-42AF-B988-7AA83E2DBA01}" presName="node" presStyleLbl="node1" presStyleIdx="2" presStyleCnt="5">
        <dgm:presLayoutVars>
          <dgm:bulletEnabled val="1"/>
        </dgm:presLayoutVars>
      </dgm:prSet>
      <dgm:spPr/>
      <dgm:t>
        <a:bodyPr/>
        <a:lstStyle/>
        <a:p>
          <a:pPr rtl="1"/>
          <a:endParaRPr lang="ar-SA"/>
        </a:p>
      </dgm:t>
    </dgm:pt>
    <dgm:pt modelId="{2810F87D-6C52-4BF7-AA0F-7F273A326C66}" type="pres">
      <dgm:prSet presAssocID="{05D50C6C-9CF0-48EA-8141-485A060FE8FF}" presName="sibTrans" presStyleLbl="sibTrans2D1" presStyleIdx="2" presStyleCnt="5"/>
      <dgm:spPr/>
      <dgm:t>
        <a:bodyPr/>
        <a:lstStyle/>
        <a:p>
          <a:pPr rtl="1"/>
          <a:endParaRPr lang="ar-SA"/>
        </a:p>
      </dgm:t>
    </dgm:pt>
    <dgm:pt modelId="{FF7DDECE-0CD0-4744-B06A-68F55C9AC481}" type="pres">
      <dgm:prSet presAssocID="{05D50C6C-9CF0-48EA-8141-485A060FE8FF}" presName="connectorText" presStyleLbl="sibTrans2D1" presStyleIdx="2" presStyleCnt="5"/>
      <dgm:spPr/>
      <dgm:t>
        <a:bodyPr/>
        <a:lstStyle/>
        <a:p>
          <a:pPr rtl="1"/>
          <a:endParaRPr lang="ar-SA"/>
        </a:p>
      </dgm:t>
    </dgm:pt>
    <dgm:pt modelId="{9F71DE69-5942-477A-BBBD-9E5A64864BD9}" type="pres">
      <dgm:prSet presAssocID="{25238033-040C-4187-8241-76F8F639B759}" presName="node" presStyleLbl="node1" presStyleIdx="3" presStyleCnt="5">
        <dgm:presLayoutVars>
          <dgm:bulletEnabled val="1"/>
        </dgm:presLayoutVars>
      </dgm:prSet>
      <dgm:spPr/>
      <dgm:t>
        <a:bodyPr/>
        <a:lstStyle/>
        <a:p>
          <a:pPr rtl="1"/>
          <a:endParaRPr lang="ar-SA"/>
        </a:p>
      </dgm:t>
    </dgm:pt>
    <dgm:pt modelId="{FE9D6443-28C9-46DF-B94C-44D0B461565C}" type="pres">
      <dgm:prSet presAssocID="{E80C9E8B-FCB4-4ED9-BF1F-1D8394CBFB6D}" presName="sibTrans" presStyleLbl="sibTrans2D1" presStyleIdx="3" presStyleCnt="5"/>
      <dgm:spPr/>
      <dgm:t>
        <a:bodyPr/>
        <a:lstStyle/>
        <a:p>
          <a:pPr rtl="1"/>
          <a:endParaRPr lang="ar-SA"/>
        </a:p>
      </dgm:t>
    </dgm:pt>
    <dgm:pt modelId="{9EFA8AFE-4E5D-4232-ADDC-D3D2F0B77299}" type="pres">
      <dgm:prSet presAssocID="{E80C9E8B-FCB4-4ED9-BF1F-1D8394CBFB6D}" presName="connectorText" presStyleLbl="sibTrans2D1" presStyleIdx="3" presStyleCnt="5"/>
      <dgm:spPr/>
      <dgm:t>
        <a:bodyPr/>
        <a:lstStyle/>
        <a:p>
          <a:pPr rtl="1"/>
          <a:endParaRPr lang="ar-SA"/>
        </a:p>
      </dgm:t>
    </dgm:pt>
    <dgm:pt modelId="{C5CBFCE3-0407-4ED3-8EDF-483881083972}" type="pres">
      <dgm:prSet presAssocID="{703D5927-D82E-4922-809E-B9F18DCB2926}" presName="node" presStyleLbl="node1" presStyleIdx="4" presStyleCnt="5">
        <dgm:presLayoutVars>
          <dgm:bulletEnabled val="1"/>
        </dgm:presLayoutVars>
      </dgm:prSet>
      <dgm:spPr/>
      <dgm:t>
        <a:bodyPr/>
        <a:lstStyle/>
        <a:p>
          <a:pPr rtl="1"/>
          <a:endParaRPr lang="ar-SA"/>
        </a:p>
      </dgm:t>
    </dgm:pt>
    <dgm:pt modelId="{2BBCF17E-2F20-44CF-A805-809976D4A525}" type="pres">
      <dgm:prSet presAssocID="{FABDC89E-42C8-4C3F-BA78-09EA2A57758A}" presName="sibTrans" presStyleLbl="sibTrans2D1" presStyleIdx="4" presStyleCnt="5"/>
      <dgm:spPr/>
      <dgm:t>
        <a:bodyPr/>
        <a:lstStyle/>
        <a:p>
          <a:pPr rtl="1"/>
          <a:endParaRPr lang="ar-SA"/>
        </a:p>
      </dgm:t>
    </dgm:pt>
    <dgm:pt modelId="{A3106ABF-8E7F-45BD-B655-7CB93D807E81}" type="pres">
      <dgm:prSet presAssocID="{FABDC89E-42C8-4C3F-BA78-09EA2A57758A}" presName="connectorText" presStyleLbl="sibTrans2D1" presStyleIdx="4" presStyleCnt="5"/>
      <dgm:spPr/>
      <dgm:t>
        <a:bodyPr/>
        <a:lstStyle/>
        <a:p>
          <a:pPr rtl="1"/>
          <a:endParaRPr lang="ar-SA"/>
        </a:p>
      </dgm:t>
    </dgm:pt>
  </dgm:ptLst>
  <dgm:cxnLst>
    <dgm:cxn modelId="{57604E40-0787-49B6-9BCE-EC43EFA712B3}" type="presOf" srcId="{FABDC89E-42C8-4C3F-BA78-09EA2A57758A}" destId="{A3106ABF-8E7F-45BD-B655-7CB93D807E81}" srcOrd="1" destOrd="0" presId="urn:microsoft.com/office/officeart/2005/8/layout/cycle2"/>
    <dgm:cxn modelId="{F9591B50-C74F-4ADA-A18D-FD6A32DEC333}" srcId="{1306749D-C798-4248-95F0-588616CD8A8B}" destId="{EE3B79DB-5ECC-4643-A2B4-D37AEF48AFC8}" srcOrd="1" destOrd="0" parTransId="{FBB8FD48-48BB-4094-8216-0E505FE96D4A}" sibTransId="{D098D420-EEC3-48CD-9F55-2E7AEB63CDB3}"/>
    <dgm:cxn modelId="{AC258742-540D-45FB-AC6A-3A96D0A48B0B}" srcId="{1306749D-C798-4248-95F0-588616CD8A8B}" destId="{25238033-040C-4187-8241-76F8F639B759}" srcOrd="3" destOrd="0" parTransId="{AC615E82-1A07-44D0-9C32-D647061044E1}" sibTransId="{E80C9E8B-FCB4-4ED9-BF1F-1D8394CBFB6D}"/>
    <dgm:cxn modelId="{08CCAF0C-550E-4473-888B-02772A88D5FC}" type="presOf" srcId="{4715EF07-5D90-42AF-B988-7AA83E2DBA01}" destId="{BD289D1A-AF95-4266-80A1-5EBD7B586BD4}" srcOrd="0" destOrd="0" presId="urn:microsoft.com/office/officeart/2005/8/layout/cycle2"/>
    <dgm:cxn modelId="{71230FC1-D383-498B-A610-3337FBD5D166}" type="presOf" srcId="{A1DF9B25-AEC8-471A-B380-716630E24EEC}" destId="{BDA11592-8584-42BE-8C55-1D417C0BA504}" srcOrd="0" destOrd="0" presId="urn:microsoft.com/office/officeart/2005/8/layout/cycle2"/>
    <dgm:cxn modelId="{E3939D8D-BE05-4E62-8C44-C816E5A29DA2}" type="presOf" srcId="{FABDC89E-42C8-4C3F-BA78-09EA2A57758A}" destId="{2BBCF17E-2F20-44CF-A805-809976D4A525}" srcOrd="0" destOrd="0" presId="urn:microsoft.com/office/officeart/2005/8/layout/cycle2"/>
    <dgm:cxn modelId="{85CEF765-D23F-4B99-88E9-2881FF55A60E}" type="presOf" srcId="{EE3B79DB-5ECC-4643-A2B4-D37AEF48AFC8}" destId="{0EB91687-15D5-411C-8E71-16D285A20A6E}" srcOrd="0" destOrd="0" presId="urn:microsoft.com/office/officeart/2005/8/layout/cycle2"/>
    <dgm:cxn modelId="{50435350-337D-45A5-B0B1-90207930E4A8}" type="presOf" srcId="{D098D420-EEC3-48CD-9F55-2E7AEB63CDB3}" destId="{665798BA-393D-453B-8692-8073820BEAB4}" srcOrd="1" destOrd="0" presId="urn:microsoft.com/office/officeart/2005/8/layout/cycle2"/>
    <dgm:cxn modelId="{54E98A0B-D181-427F-BF45-4D56E1774753}" type="presOf" srcId="{E80C9E8B-FCB4-4ED9-BF1F-1D8394CBFB6D}" destId="{9EFA8AFE-4E5D-4232-ADDC-D3D2F0B77299}" srcOrd="1" destOrd="0" presId="urn:microsoft.com/office/officeart/2005/8/layout/cycle2"/>
    <dgm:cxn modelId="{6DBEAFD9-A65A-4B15-A59E-2240097DB687}" type="presOf" srcId="{D098D420-EEC3-48CD-9F55-2E7AEB63CDB3}" destId="{578296CD-74BF-4029-A97E-1481FB3DBCA7}" srcOrd="0" destOrd="0" presId="urn:microsoft.com/office/officeart/2005/8/layout/cycle2"/>
    <dgm:cxn modelId="{FB332296-AEA5-439A-B899-E7577D0612BD}" type="presOf" srcId="{E80C9E8B-FCB4-4ED9-BF1F-1D8394CBFB6D}" destId="{FE9D6443-28C9-46DF-B94C-44D0B461565C}" srcOrd="0" destOrd="0" presId="urn:microsoft.com/office/officeart/2005/8/layout/cycle2"/>
    <dgm:cxn modelId="{363F533D-E590-4A45-A5EC-697A29865FF6}" type="presOf" srcId="{05D50C6C-9CF0-48EA-8141-485A060FE8FF}" destId="{2810F87D-6C52-4BF7-AA0F-7F273A326C66}" srcOrd="0" destOrd="0" presId="urn:microsoft.com/office/officeart/2005/8/layout/cycle2"/>
    <dgm:cxn modelId="{BCBBD8EB-4DDC-4A19-81E6-3024A74CBF55}" srcId="{1306749D-C798-4248-95F0-588616CD8A8B}" destId="{D49014EC-5199-4DCD-A371-334430D7CD3A}" srcOrd="0" destOrd="0" parTransId="{94D58CC0-27BB-4A08-A341-58860BA8E04F}" sibTransId="{A1DF9B25-AEC8-471A-B380-716630E24EEC}"/>
    <dgm:cxn modelId="{C2A7C684-84C7-4E8A-9CA2-216F4357C367}" srcId="{1306749D-C798-4248-95F0-588616CD8A8B}" destId="{4715EF07-5D90-42AF-B988-7AA83E2DBA01}" srcOrd="2" destOrd="0" parTransId="{935797F8-AFB3-41C3-8700-FED1AB71B893}" sibTransId="{05D50C6C-9CF0-48EA-8141-485A060FE8FF}"/>
    <dgm:cxn modelId="{71C0966D-AD27-412D-8C8E-1B8D04E8740A}" srcId="{1306749D-C798-4248-95F0-588616CD8A8B}" destId="{703D5927-D82E-4922-809E-B9F18DCB2926}" srcOrd="4" destOrd="0" parTransId="{D6FA71FB-FB64-4083-9FF4-672958EE481C}" sibTransId="{FABDC89E-42C8-4C3F-BA78-09EA2A57758A}"/>
    <dgm:cxn modelId="{13BD286C-DE97-46DA-8A3D-1A2B2A8B8E6D}" type="presOf" srcId="{05D50C6C-9CF0-48EA-8141-485A060FE8FF}" destId="{FF7DDECE-0CD0-4744-B06A-68F55C9AC481}" srcOrd="1" destOrd="0" presId="urn:microsoft.com/office/officeart/2005/8/layout/cycle2"/>
    <dgm:cxn modelId="{77C1FC80-E6CC-4ACA-836F-900FCDBA464E}" type="presOf" srcId="{A1DF9B25-AEC8-471A-B380-716630E24EEC}" destId="{7BBB3C38-17BD-4B89-8722-A5829A8ED36D}" srcOrd="1" destOrd="0" presId="urn:microsoft.com/office/officeart/2005/8/layout/cycle2"/>
    <dgm:cxn modelId="{B685CA74-73A5-4904-B8A3-305DAECF778D}" type="presOf" srcId="{1306749D-C798-4248-95F0-588616CD8A8B}" destId="{61C7171C-45CA-4D0E-BC99-7E77322A0BCE}" srcOrd="0" destOrd="0" presId="urn:microsoft.com/office/officeart/2005/8/layout/cycle2"/>
    <dgm:cxn modelId="{ADD4F6DC-8269-4B87-A2BC-B590B150F397}" type="presOf" srcId="{703D5927-D82E-4922-809E-B9F18DCB2926}" destId="{C5CBFCE3-0407-4ED3-8EDF-483881083972}" srcOrd="0" destOrd="0" presId="urn:microsoft.com/office/officeart/2005/8/layout/cycle2"/>
    <dgm:cxn modelId="{A24D9383-710A-47E5-AD56-83304D1A7EF5}" type="presOf" srcId="{25238033-040C-4187-8241-76F8F639B759}" destId="{9F71DE69-5942-477A-BBBD-9E5A64864BD9}" srcOrd="0" destOrd="0" presId="urn:microsoft.com/office/officeart/2005/8/layout/cycle2"/>
    <dgm:cxn modelId="{DCB212D5-85B3-41AB-BC42-813657F97BA0}" type="presOf" srcId="{D49014EC-5199-4DCD-A371-334430D7CD3A}" destId="{C9B348FF-83F2-41C5-9F31-D97249035797}" srcOrd="0" destOrd="0" presId="urn:microsoft.com/office/officeart/2005/8/layout/cycle2"/>
    <dgm:cxn modelId="{C362E658-960E-408A-87CC-6E6DC4A72F79}" type="presParOf" srcId="{61C7171C-45CA-4D0E-BC99-7E77322A0BCE}" destId="{C9B348FF-83F2-41C5-9F31-D97249035797}" srcOrd="0" destOrd="0" presId="urn:microsoft.com/office/officeart/2005/8/layout/cycle2"/>
    <dgm:cxn modelId="{B9CC03FF-0F0D-4DD7-898F-A5471A704B47}" type="presParOf" srcId="{61C7171C-45CA-4D0E-BC99-7E77322A0BCE}" destId="{BDA11592-8584-42BE-8C55-1D417C0BA504}" srcOrd="1" destOrd="0" presId="urn:microsoft.com/office/officeart/2005/8/layout/cycle2"/>
    <dgm:cxn modelId="{772467C1-D874-4104-AB32-836CE32D523F}" type="presParOf" srcId="{BDA11592-8584-42BE-8C55-1D417C0BA504}" destId="{7BBB3C38-17BD-4B89-8722-A5829A8ED36D}" srcOrd="0" destOrd="0" presId="urn:microsoft.com/office/officeart/2005/8/layout/cycle2"/>
    <dgm:cxn modelId="{732C6C2A-A8F9-4492-9FD3-E96244A05971}" type="presParOf" srcId="{61C7171C-45CA-4D0E-BC99-7E77322A0BCE}" destId="{0EB91687-15D5-411C-8E71-16D285A20A6E}" srcOrd="2" destOrd="0" presId="urn:microsoft.com/office/officeart/2005/8/layout/cycle2"/>
    <dgm:cxn modelId="{E0CCA8C7-6B23-417F-B2EE-49307FD33B35}" type="presParOf" srcId="{61C7171C-45CA-4D0E-BC99-7E77322A0BCE}" destId="{578296CD-74BF-4029-A97E-1481FB3DBCA7}" srcOrd="3" destOrd="0" presId="urn:microsoft.com/office/officeart/2005/8/layout/cycle2"/>
    <dgm:cxn modelId="{376E6424-945E-4910-96F1-1F3EA1E544DF}" type="presParOf" srcId="{578296CD-74BF-4029-A97E-1481FB3DBCA7}" destId="{665798BA-393D-453B-8692-8073820BEAB4}" srcOrd="0" destOrd="0" presId="urn:microsoft.com/office/officeart/2005/8/layout/cycle2"/>
    <dgm:cxn modelId="{233550A3-1177-4670-A512-1E87C9A204B7}" type="presParOf" srcId="{61C7171C-45CA-4D0E-BC99-7E77322A0BCE}" destId="{BD289D1A-AF95-4266-80A1-5EBD7B586BD4}" srcOrd="4" destOrd="0" presId="urn:microsoft.com/office/officeart/2005/8/layout/cycle2"/>
    <dgm:cxn modelId="{AB211391-90DA-4449-AD8C-363D2FCD03CB}" type="presParOf" srcId="{61C7171C-45CA-4D0E-BC99-7E77322A0BCE}" destId="{2810F87D-6C52-4BF7-AA0F-7F273A326C66}" srcOrd="5" destOrd="0" presId="urn:microsoft.com/office/officeart/2005/8/layout/cycle2"/>
    <dgm:cxn modelId="{410344A5-5818-4F4A-892F-C8201DD6F762}" type="presParOf" srcId="{2810F87D-6C52-4BF7-AA0F-7F273A326C66}" destId="{FF7DDECE-0CD0-4744-B06A-68F55C9AC481}" srcOrd="0" destOrd="0" presId="urn:microsoft.com/office/officeart/2005/8/layout/cycle2"/>
    <dgm:cxn modelId="{15DD8BA5-083F-4C9F-88CD-1D7F17C9E481}" type="presParOf" srcId="{61C7171C-45CA-4D0E-BC99-7E77322A0BCE}" destId="{9F71DE69-5942-477A-BBBD-9E5A64864BD9}" srcOrd="6" destOrd="0" presId="urn:microsoft.com/office/officeart/2005/8/layout/cycle2"/>
    <dgm:cxn modelId="{028259A7-F3A5-4F5C-8186-E488CEC1FA14}" type="presParOf" srcId="{61C7171C-45CA-4D0E-BC99-7E77322A0BCE}" destId="{FE9D6443-28C9-46DF-B94C-44D0B461565C}" srcOrd="7" destOrd="0" presId="urn:microsoft.com/office/officeart/2005/8/layout/cycle2"/>
    <dgm:cxn modelId="{74BB91DE-82C3-4B5A-A495-FEFC834463DA}" type="presParOf" srcId="{FE9D6443-28C9-46DF-B94C-44D0B461565C}" destId="{9EFA8AFE-4E5D-4232-ADDC-D3D2F0B77299}" srcOrd="0" destOrd="0" presId="urn:microsoft.com/office/officeart/2005/8/layout/cycle2"/>
    <dgm:cxn modelId="{4F480D80-4C16-4C88-BDE4-635F1FE7042B}" type="presParOf" srcId="{61C7171C-45CA-4D0E-BC99-7E77322A0BCE}" destId="{C5CBFCE3-0407-4ED3-8EDF-483881083972}" srcOrd="8" destOrd="0" presId="urn:microsoft.com/office/officeart/2005/8/layout/cycle2"/>
    <dgm:cxn modelId="{D3DF06BC-DFE5-46C0-B1BE-016263107057}" type="presParOf" srcId="{61C7171C-45CA-4D0E-BC99-7E77322A0BCE}" destId="{2BBCF17E-2F20-44CF-A805-809976D4A525}" srcOrd="9" destOrd="0" presId="urn:microsoft.com/office/officeart/2005/8/layout/cycle2"/>
    <dgm:cxn modelId="{5ABDC1AD-07B1-4753-9B51-9A79CE20DA19}" type="presParOf" srcId="{2BBCF17E-2F20-44CF-A805-809976D4A525}" destId="{A3106ABF-8E7F-45BD-B655-7CB93D807E8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9EE992-C944-43AA-88CD-3F374C306194}" type="doc">
      <dgm:prSet loTypeId="urn:microsoft.com/office/officeart/2005/8/layout/cycle8" loCatId="cycle" qsTypeId="urn:microsoft.com/office/officeart/2005/8/quickstyle/simple1" qsCatId="simple" csTypeId="urn:microsoft.com/office/officeart/2005/8/colors/accent0_3" csCatId="mainScheme" phldr="1"/>
      <dgm:spPr/>
    </dgm:pt>
    <dgm:pt modelId="{B742D58E-30F7-4716-9D5C-F0E933020457}">
      <dgm:prSet phldrT="[نص]"/>
      <dgm:spPr/>
      <dgm:t>
        <a:bodyPr/>
        <a:lstStyle/>
        <a:p>
          <a:pPr rtl="1"/>
          <a:r>
            <a:rPr lang="ar-IQ" dirty="0" smtClean="0"/>
            <a:t>التضخم الوظيفي </a:t>
          </a:r>
          <a:endParaRPr lang="ar-SA" dirty="0"/>
        </a:p>
      </dgm:t>
    </dgm:pt>
    <dgm:pt modelId="{4DB67B2F-D1E7-434F-A428-4CBF6BD13CA5}" type="parTrans" cxnId="{0215B0B7-0438-4997-846C-25083F925982}">
      <dgm:prSet/>
      <dgm:spPr/>
      <dgm:t>
        <a:bodyPr/>
        <a:lstStyle/>
        <a:p>
          <a:pPr rtl="1"/>
          <a:endParaRPr lang="ar-SA"/>
        </a:p>
      </dgm:t>
    </dgm:pt>
    <dgm:pt modelId="{62EB83DB-6E4F-4C29-9ECA-0996A686CF55}" type="sibTrans" cxnId="{0215B0B7-0438-4997-846C-25083F925982}">
      <dgm:prSet/>
      <dgm:spPr/>
      <dgm:t>
        <a:bodyPr/>
        <a:lstStyle/>
        <a:p>
          <a:pPr rtl="1"/>
          <a:endParaRPr lang="ar-SA"/>
        </a:p>
      </dgm:t>
    </dgm:pt>
    <dgm:pt modelId="{03B8BB21-D7AF-468E-A1F5-B64555D9562B}">
      <dgm:prSet phldrT="[نص]"/>
      <dgm:spPr/>
      <dgm:t>
        <a:bodyPr/>
        <a:lstStyle/>
        <a:p>
          <a:pPr rtl="1"/>
          <a:r>
            <a:rPr lang="ar-IQ" dirty="0" smtClean="0"/>
            <a:t>التغيب والانقطاع</a:t>
          </a:r>
          <a:endParaRPr lang="ar-SA" dirty="0"/>
        </a:p>
      </dgm:t>
    </dgm:pt>
    <dgm:pt modelId="{68C0AD25-DE3D-4500-97F9-615344F68262}" type="parTrans" cxnId="{1C0539C8-DA58-4A50-BD7F-088932F3BB8F}">
      <dgm:prSet/>
      <dgm:spPr/>
      <dgm:t>
        <a:bodyPr/>
        <a:lstStyle/>
        <a:p>
          <a:pPr rtl="1"/>
          <a:endParaRPr lang="ar-SA"/>
        </a:p>
      </dgm:t>
    </dgm:pt>
    <dgm:pt modelId="{06A2269A-F97F-4655-8EA7-AEFEB7AD76C9}" type="sibTrans" cxnId="{1C0539C8-DA58-4A50-BD7F-088932F3BB8F}">
      <dgm:prSet/>
      <dgm:spPr/>
      <dgm:t>
        <a:bodyPr/>
        <a:lstStyle/>
        <a:p>
          <a:pPr rtl="1"/>
          <a:endParaRPr lang="ar-SA"/>
        </a:p>
      </dgm:t>
    </dgm:pt>
    <dgm:pt modelId="{791B24C6-1630-4276-9D8F-648AE5BDA0AA}">
      <dgm:prSet phldrT="[نص]"/>
      <dgm:spPr/>
      <dgm:t>
        <a:bodyPr/>
        <a:lstStyle/>
        <a:p>
          <a:pPr rtl="1"/>
          <a:r>
            <a:rPr lang="ar-IQ" dirty="0" smtClean="0"/>
            <a:t>دوران العمل</a:t>
          </a:r>
          <a:endParaRPr lang="ar-SA" dirty="0"/>
        </a:p>
      </dgm:t>
    </dgm:pt>
    <dgm:pt modelId="{1D45E3D8-4728-4F46-94F3-3FE5BCB9A2E0}" type="parTrans" cxnId="{C21DCC9C-26F8-43EC-B0E9-05AD0BFF0F6F}">
      <dgm:prSet/>
      <dgm:spPr/>
      <dgm:t>
        <a:bodyPr/>
        <a:lstStyle/>
        <a:p>
          <a:pPr rtl="1"/>
          <a:endParaRPr lang="ar-SA"/>
        </a:p>
      </dgm:t>
    </dgm:pt>
    <dgm:pt modelId="{CB31889C-DBA4-4EA7-A5FF-C3735CCDE0CE}" type="sibTrans" cxnId="{C21DCC9C-26F8-43EC-B0E9-05AD0BFF0F6F}">
      <dgm:prSet/>
      <dgm:spPr/>
      <dgm:t>
        <a:bodyPr/>
        <a:lstStyle/>
        <a:p>
          <a:pPr rtl="1"/>
          <a:endParaRPr lang="ar-SA"/>
        </a:p>
      </dgm:t>
    </dgm:pt>
    <dgm:pt modelId="{750F5B74-1341-483B-96CA-31BFA9A5BAE6}" type="pres">
      <dgm:prSet presAssocID="{C79EE992-C944-43AA-88CD-3F374C306194}" presName="compositeShape" presStyleCnt="0">
        <dgm:presLayoutVars>
          <dgm:chMax val="7"/>
          <dgm:dir/>
          <dgm:resizeHandles val="exact"/>
        </dgm:presLayoutVars>
      </dgm:prSet>
      <dgm:spPr/>
    </dgm:pt>
    <dgm:pt modelId="{773DFEF5-70C3-4974-9578-87B0A6518DD7}" type="pres">
      <dgm:prSet presAssocID="{C79EE992-C944-43AA-88CD-3F374C306194}" presName="wedge1" presStyleLbl="node1" presStyleIdx="0" presStyleCnt="3"/>
      <dgm:spPr/>
      <dgm:t>
        <a:bodyPr/>
        <a:lstStyle/>
        <a:p>
          <a:pPr rtl="1"/>
          <a:endParaRPr lang="ar-SA"/>
        </a:p>
      </dgm:t>
    </dgm:pt>
    <dgm:pt modelId="{449D663A-D898-4474-A58B-7600CD6104E8}" type="pres">
      <dgm:prSet presAssocID="{C79EE992-C944-43AA-88CD-3F374C306194}" presName="dummy1a" presStyleCnt="0"/>
      <dgm:spPr/>
    </dgm:pt>
    <dgm:pt modelId="{6C74D113-EBF3-4A41-B189-393BCD6C3520}" type="pres">
      <dgm:prSet presAssocID="{C79EE992-C944-43AA-88CD-3F374C306194}" presName="dummy1b" presStyleCnt="0"/>
      <dgm:spPr/>
    </dgm:pt>
    <dgm:pt modelId="{E04B902F-0EE5-4C00-840F-8D8955F839AE}" type="pres">
      <dgm:prSet presAssocID="{C79EE992-C944-43AA-88CD-3F374C306194}" presName="wedge1Tx" presStyleLbl="node1" presStyleIdx="0" presStyleCnt="3">
        <dgm:presLayoutVars>
          <dgm:chMax val="0"/>
          <dgm:chPref val="0"/>
          <dgm:bulletEnabled val="1"/>
        </dgm:presLayoutVars>
      </dgm:prSet>
      <dgm:spPr/>
      <dgm:t>
        <a:bodyPr/>
        <a:lstStyle/>
        <a:p>
          <a:pPr rtl="1"/>
          <a:endParaRPr lang="ar-SA"/>
        </a:p>
      </dgm:t>
    </dgm:pt>
    <dgm:pt modelId="{CACC7EB6-EB54-4684-A905-68132B4BF1AB}" type="pres">
      <dgm:prSet presAssocID="{C79EE992-C944-43AA-88CD-3F374C306194}" presName="wedge2" presStyleLbl="node1" presStyleIdx="1" presStyleCnt="3"/>
      <dgm:spPr/>
      <dgm:t>
        <a:bodyPr/>
        <a:lstStyle/>
        <a:p>
          <a:pPr rtl="1"/>
          <a:endParaRPr lang="ar-SA"/>
        </a:p>
      </dgm:t>
    </dgm:pt>
    <dgm:pt modelId="{45F70A86-7F67-4DB4-87FA-5F2E4E7A51EF}" type="pres">
      <dgm:prSet presAssocID="{C79EE992-C944-43AA-88CD-3F374C306194}" presName="dummy2a" presStyleCnt="0"/>
      <dgm:spPr/>
    </dgm:pt>
    <dgm:pt modelId="{26B8ADE6-4AFF-47BB-8073-CAFE73655A28}" type="pres">
      <dgm:prSet presAssocID="{C79EE992-C944-43AA-88CD-3F374C306194}" presName="dummy2b" presStyleCnt="0"/>
      <dgm:spPr/>
    </dgm:pt>
    <dgm:pt modelId="{B81A728B-68E8-4FA6-8967-3632ED5DBFD2}" type="pres">
      <dgm:prSet presAssocID="{C79EE992-C944-43AA-88CD-3F374C306194}" presName="wedge2Tx" presStyleLbl="node1" presStyleIdx="1" presStyleCnt="3">
        <dgm:presLayoutVars>
          <dgm:chMax val="0"/>
          <dgm:chPref val="0"/>
          <dgm:bulletEnabled val="1"/>
        </dgm:presLayoutVars>
      </dgm:prSet>
      <dgm:spPr/>
      <dgm:t>
        <a:bodyPr/>
        <a:lstStyle/>
        <a:p>
          <a:pPr rtl="1"/>
          <a:endParaRPr lang="ar-SA"/>
        </a:p>
      </dgm:t>
    </dgm:pt>
    <dgm:pt modelId="{40363011-280F-43D5-8DB5-7929182BF403}" type="pres">
      <dgm:prSet presAssocID="{C79EE992-C944-43AA-88CD-3F374C306194}" presName="wedge3" presStyleLbl="node1" presStyleIdx="2" presStyleCnt="3"/>
      <dgm:spPr/>
      <dgm:t>
        <a:bodyPr/>
        <a:lstStyle/>
        <a:p>
          <a:pPr rtl="1"/>
          <a:endParaRPr lang="ar-SA"/>
        </a:p>
      </dgm:t>
    </dgm:pt>
    <dgm:pt modelId="{B3E61C52-583F-41C4-8ACD-73A3273BF9B5}" type="pres">
      <dgm:prSet presAssocID="{C79EE992-C944-43AA-88CD-3F374C306194}" presName="dummy3a" presStyleCnt="0"/>
      <dgm:spPr/>
    </dgm:pt>
    <dgm:pt modelId="{DD039485-54F9-446F-8A7A-CDB5718FFB9E}" type="pres">
      <dgm:prSet presAssocID="{C79EE992-C944-43AA-88CD-3F374C306194}" presName="dummy3b" presStyleCnt="0"/>
      <dgm:spPr/>
    </dgm:pt>
    <dgm:pt modelId="{BDE9BC1D-107D-4AD4-B64B-82CEC5E63FC6}" type="pres">
      <dgm:prSet presAssocID="{C79EE992-C944-43AA-88CD-3F374C306194}" presName="wedge3Tx" presStyleLbl="node1" presStyleIdx="2" presStyleCnt="3">
        <dgm:presLayoutVars>
          <dgm:chMax val="0"/>
          <dgm:chPref val="0"/>
          <dgm:bulletEnabled val="1"/>
        </dgm:presLayoutVars>
      </dgm:prSet>
      <dgm:spPr/>
      <dgm:t>
        <a:bodyPr/>
        <a:lstStyle/>
        <a:p>
          <a:pPr rtl="1"/>
          <a:endParaRPr lang="ar-SA"/>
        </a:p>
      </dgm:t>
    </dgm:pt>
    <dgm:pt modelId="{A88CE1B1-F684-4FA3-81C2-FB1ED855F563}" type="pres">
      <dgm:prSet presAssocID="{62EB83DB-6E4F-4C29-9ECA-0996A686CF55}" presName="arrowWedge1" presStyleLbl="fgSibTrans2D1" presStyleIdx="0" presStyleCnt="3"/>
      <dgm:spPr/>
    </dgm:pt>
    <dgm:pt modelId="{73A60A64-E9FB-4FB1-82F5-C91EFBE707DC}" type="pres">
      <dgm:prSet presAssocID="{06A2269A-F97F-4655-8EA7-AEFEB7AD76C9}" presName="arrowWedge2" presStyleLbl="fgSibTrans2D1" presStyleIdx="1" presStyleCnt="3"/>
      <dgm:spPr/>
    </dgm:pt>
    <dgm:pt modelId="{C5A3E128-09F1-4EF4-80D7-318ABD53565E}" type="pres">
      <dgm:prSet presAssocID="{CB31889C-DBA4-4EA7-A5FF-C3735CCDE0CE}" presName="arrowWedge3" presStyleLbl="fgSibTrans2D1" presStyleIdx="2" presStyleCnt="3"/>
      <dgm:spPr/>
    </dgm:pt>
  </dgm:ptLst>
  <dgm:cxnLst>
    <dgm:cxn modelId="{943666B8-13C6-4F46-BAB7-ABB6105324CF}" type="presOf" srcId="{791B24C6-1630-4276-9D8F-648AE5BDA0AA}" destId="{BDE9BC1D-107D-4AD4-B64B-82CEC5E63FC6}" srcOrd="1" destOrd="0" presId="urn:microsoft.com/office/officeart/2005/8/layout/cycle8"/>
    <dgm:cxn modelId="{7D384B49-EBCB-4AF0-AEAD-D9C40B6FC8CD}" type="presOf" srcId="{C79EE992-C944-43AA-88CD-3F374C306194}" destId="{750F5B74-1341-483B-96CA-31BFA9A5BAE6}" srcOrd="0" destOrd="0" presId="urn:microsoft.com/office/officeart/2005/8/layout/cycle8"/>
    <dgm:cxn modelId="{AE87F7EF-A593-44C3-8668-BDFAE7E3A1D4}" type="presOf" srcId="{791B24C6-1630-4276-9D8F-648AE5BDA0AA}" destId="{40363011-280F-43D5-8DB5-7929182BF403}" srcOrd="0" destOrd="0" presId="urn:microsoft.com/office/officeart/2005/8/layout/cycle8"/>
    <dgm:cxn modelId="{1C0539C8-DA58-4A50-BD7F-088932F3BB8F}" srcId="{C79EE992-C944-43AA-88CD-3F374C306194}" destId="{03B8BB21-D7AF-468E-A1F5-B64555D9562B}" srcOrd="1" destOrd="0" parTransId="{68C0AD25-DE3D-4500-97F9-615344F68262}" sibTransId="{06A2269A-F97F-4655-8EA7-AEFEB7AD76C9}"/>
    <dgm:cxn modelId="{D94E34A5-EE7C-4035-80D1-B54B065FAF0D}" type="presOf" srcId="{03B8BB21-D7AF-468E-A1F5-B64555D9562B}" destId="{B81A728B-68E8-4FA6-8967-3632ED5DBFD2}" srcOrd="1" destOrd="0" presId="urn:microsoft.com/office/officeart/2005/8/layout/cycle8"/>
    <dgm:cxn modelId="{1451FBBA-C363-4BC7-9EE3-132667F85B39}" type="presOf" srcId="{B742D58E-30F7-4716-9D5C-F0E933020457}" destId="{773DFEF5-70C3-4974-9578-87B0A6518DD7}" srcOrd="0" destOrd="0" presId="urn:microsoft.com/office/officeart/2005/8/layout/cycle8"/>
    <dgm:cxn modelId="{40414ED6-5CF6-43B1-BA55-28570CAD88A7}" type="presOf" srcId="{03B8BB21-D7AF-468E-A1F5-B64555D9562B}" destId="{CACC7EB6-EB54-4684-A905-68132B4BF1AB}" srcOrd="0" destOrd="0" presId="urn:microsoft.com/office/officeart/2005/8/layout/cycle8"/>
    <dgm:cxn modelId="{0215B0B7-0438-4997-846C-25083F925982}" srcId="{C79EE992-C944-43AA-88CD-3F374C306194}" destId="{B742D58E-30F7-4716-9D5C-F0E933020457}" srcOrd="0" destOrd="0" parTransId="{4DB67B2F-D1E7-434F-A428-4CBF6BD13CA5}" sibTransId="{62EB83DB-6E4F-4C29-9ECA-0996A686CF55}"/>
    <dgm:cxn modelId="{C21DCC9C-26F8-43EC-B0E9-05AD0BFF0F6F}" srcId="{C79EE992-C944-43AA-88CD-3F374C306194}" destId="{791B24C6-1630-4276-9D8F-648AE5BDA0AA}" srcOrd="2" destOrd="0" parTransId="{1D45E3D8-4728-4F46-94F3-3FE5BCB9A2E0}" sibTransId="{CB31889C-DBA4-4EA7-A5FF-C3735CCDE0CE}"/>
    <dgm:cxn modelId="{BC504447-AE98-49BD-BF58-EAB7CF814DF9}" type="presOf" srcId="{B742D58E-30F7-4716-9D5C-F0E933020457}" destId="{E04B902F-0EE5-4C00-840F-8D8955F839AE}" srcOrd="1" destOrd="0" presId="urn:microsoft.com/office/officeart/2005/8/layout/cycle8"/>
    <dgm:cxn modelId="{5C54F80A-1D55-4D7F-9BE4-8A69ECA7E2FD}" type="presParOf" srcId="{750F5B74-1341-483B-96CA-31BFA9A5BAE6}" destId="{773DFEF5-70C3-4974-9578-87B0A6518DD7}" srcOrd="0" destOrd="0" presId="urn:microsoft.com/office/officeart/2005/8/layout/cycle8"/>
    <dgm:cxn modelId="{77AF270A-5F3A-4521-8645-35611B7C88DC}" type="presParOf" srcId="{750F5B74-1341-483B-96CA-31BFA9A5BAE6}" destId="{449D663A-D898-4474-A58B-7600CD6104E8}" srcOrd="1" destOrd="0" presId="urn:microsoft.com/office/officeart/2005/8/layout/cycle8"/>
    <dgm:cxn modelId="{3ADB51A5-CDFD-414A-A5D3-4743B2A5C38B}" type="presParOf" srcId="{750F5B74-1341-483B-96CA-31BFA9A5BAE6}" destId="{6C74D113-EBF3-4A41-B189-393BCD6C3520}" srcOrd="2" destOrd="0" presId="urn:microsoft.com/office/officeart/2005/8/layout/cycle8"/>
    <dgm:cxn modelId="{9F62CCC2-3501-4BA6-9C8E-A72C3FCF0275}" type="presParOf" srcId="{750F5B74-1341-483B-96CA-31BFA9A5BAE6}" destId="{E04B902F-0EE5-4C00-840F-8D8955F839AE}" srcOrd="3" destOrd="0" presId="urn:microsoft.com/office/officeart/2005/8/layout/cycle8"/>
    <dgm:cxn modelId="{BCD11A84-03C8-45DC-A296-F95B5104AD6A}" type="presParOf" srcId="{750F5B74-1341-483B-96CA-31BFA9A5BAE6}" destId="{CACC7EB6-EB54-4684-A905-68132B4BF1AB}" srcOrd="4" destOrd="0" presId="urn:microsoft.com/office/officeart/2005/8/layout/cycle8"/>
    <dgm:cxn modelId="{53720321-4132-4542-A8F4-FB2FF5AEC55C}" type="presParOf" srcId="{750F5B74-1341-483B-96CA-31BFA9A5BAE6}" destId="{45F70A86-7F67-4DB4-87FA-5F2E4E7A51EF}" srcOrd="5" destOrd="0" presId="urn:microsoft.com/office/officeart/2005/8/layout/cycle8"/>
    <dgm:cxn modelId="{5527F55C-9155-4F15-A924-E7D6F0D7F8BA}" type="presParOf" srcId="{750F5B74-1341-483B-96CA-31BFA9A5BAE6}" destId="{26B8ADE6-4AFF-47BB-8073-CAFE73655A28}" srcOrd="6" destOrd="0" presId="urn:microsoft.com/office/officeart/2005/8/layout/cycle8"/>
    <dgm:cxn modelId="{73C0763B-FAEF-4D7B-8142-0C077E6A0479}" type="presParOf" srcId="{750F5B74-1341-483B-96CA-31BFA9A5BAE6}" destId="{B81A728B-68E8-4FA6-8967-3632ED5DBFD2}" srcOrd="7" destOrd="0" presId="urn:microsoft.com/office/officeart/2005/8/layout/cycle8"/>
    <dgm:cxn modelId="{8EFD6997-399A-4F0A-8FFF-2E34EA22DB35}" type="presParOf" srcId="{750F5B74-1341-483B-96CA-31BFA9A5BAE6}" destId="{40363011-280F-43D5-8DB5-7929182BF403}" srcOrd="8" destOrd="0" presId="urn:microsoft.com/office/officeart/2005/8/layout/cycle8"/>
    <dgm:cxn modelId="{EE92A6B6-0EBE-48C3-85BA-45E12CE8C551}" type="presParOf" srcId="{750F5B74-1341-483B-96CA-31BFA9A5BAE6}" destId="{B3E61C52-583F-41C4-8ACD-73A3273BF9B5}" srcOrd="9" destOrd="0" presId="urn:microsoft.com/office/officeart/2005/8/layout/cycle8"/>
    <dgm:cxn modelId="{DF0AAC03-4CC9-4FD2-8676-BDBD6D9EFB2D}" type="presParOf" srcId="{750F5B74-1341-483B-96CA-31BFA9A5BAE6}" destId="{DD039485-54F9-446F-8A7A-CDB5718FFB9E}" srcOrd="10" destOrd="0" presId="urn:microsoft.com/office/officeart/2005/8/layout/cycle8"/>
    <dgm:cxn modelId="{C93385D2-14F3-4280-80F4-9879CA989E48}" type="presParOf" srcId="{750F5B74-1341-483B-96CA-31BFA9A5BAE6}" destId="{BDE9BC1D-107D-4AD4-B64B-82CEC5E63FC6}" srcOrd="11" destOrd="0" presId="urn:microsoft.com/office/officeart/2005/8/layout/cycle8"/>
    <dgm:cxn modelId="{F651AC70-44F9-4BBB-90C0-163715B4C51A}" type="presParOf" srcId="{750F5B74-1341-483B-96CA-31BFA9A5BAE6}" destId="{A88CE1B1-F684-4FA3-81C2-FB1ED855F563}" srcOrd="12" destOrd="0" presId="urn:microsoft.com/office/officeart/2005/8/layout/cycle8"/>
    <dgm:cxn modelId="{B743CD21-A2FD-4280-8075-7BF8A9020553}" type="presParOf" srcId="{750F5B74-1341-483B-96CA-31BFA9A5BAE6}" destId="{73A60A64-E9FB-4FB1-82F5-C91EFBE707DC}" srcOrd="13" destOrd="0" presId="urn:microsoft.com/office/officeart/2005/8/layout/cycle8"/>
    <dgm:cxn modelId="{71A38218-0B03-4E15-81E6-CF4109E16CEC}" type="presParOf" srcId="{750F5B74-1341-483B-96CA-31BFA9A5BAE6}" destId="{C5A3E128-09F1-4EF4-80D7-318ABD53565E}"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348FF-83F2-41C5-9F31-D97249035797}">
      <dsp:nvSpPr>
        <dsp:cNvPr id="0" name=""/>
        <dsp:cNvSpPr/>
      </dsp:nvSpPr>
      <dsp:spPr>
        <a:xfrm>
          <a:off x="3220314" y="0"/>
          <a:ext cx="1635124" cy="163512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IQ" sz="1800" kern="1200" dirty="0" smtClean="0"/>
            <a:t>تخفيض التكاليف</a:t>
          </a:r>
          <a:endParaRPr lang="ar-SA" sz="1800" kern="1200" dirty="0"/>
        </a:p>
      </dsp:txBody>
      <dsp:txXfrm>
        <a:off x="3459772" y="239458"/>
        <a:ext cx="1156208" cy="1156208"/>
      </dsp:txXfrm>
    </dsp:sp>
    <dsp:sp modelId="{BDA11592-8584-42BE-8C55-1D417C0BA504}">
      <dsp:nvSpPr>
        <dsp:cNvPr id="0" name=""/>
        <dsp:cNvSpPr/>
      </dsp:nvSpPr>
      <dsp:spPr>
        <a:xfrm rot="2139310">
          <a:off x="4811171" y="1256907"/>
          <a:ext cx="447515" cy="551854"/>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4823755" y="1328149"/>
        <a:ext cx="313261" cy="331112"/>
      </dsp:txXfrm>
    </dsp:sp>
    <dsp:sp modelId="{0EB91687-15D5-411C-8E71-16D285A20A6E}">
      <dsp:nvSpPr>
        <dsp:cNvPr id="0" name=""/>
        <dsp:cNvSpPr/>
      </dsp:nvSpPr>
      <dsp:spPr>
        <a:xfrm>
          <a:off x="5235001" y="1445310"/>
          <a:ext cx="1635124" cy="163512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IQ" sz="1800" kern="1200" dirty="0" smtClean="0"/>
            <a:t>توفير المدخلات المطلوبة من الموارد</a:t>
          </a:r>
          <a:endParaRPr lang="ar-SA" sz="1800" kern="1200" dirty="0"/>
        </a:p>
      </dsp:txBody>
      <dsp:txXfrm>
        <a:off x="5474459" y="1684768"/>
        <a:ext cx="1156208" cy="1156208"/>
      </dsp:txXfrm>
    </dsp:sp>
    <dsp:sp modelId="{578296CD-74BF-4029-A97E-1481FB3DBCA7}">
      <dsp:nvSpPr>
        <dsp:cNvPr id="0" name=""/>
        <dsp:cNvSpPr/>
      </dsp:nvSpPr>
      <dsp:spPr>
        <a:xfrm rot="6480000">
          <a:off x="5458534" y="3144055"/>
          <a:ext cx="436123" cy="551854"/>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rot="10800000">
        <a:off x="5544168" y="3192209"/>
        <a:ext cx="305286" cy="331112"/>
      </dsp:txXfrm>
    </dsp:sp>
    <dsp:sp modelId="{BD289D1A-AF95-4266-80A1-5EBD7B586BD4}">
      <dsp:nvSpPr>
        <dsp:cNvPr id="0" name=""/>
        <dsp:cNvSpPr/>
      </dsp:nvSpPr>
      <dsp:spPr>
        <a:xfrm>
          <a:off x="4475437" y="3783007"/>
          <a:ext cx="1635124" cy="163512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IQ" sz="1800" kern="1200" dirty="0" smtClean="0"/>
            <a:t>تحقيق الموازنة بين نشاطات ووظائف الموارد البشرية</a:t>
          </a:r>
          <a:endParaRPr lang="ar-SA" sz="1800" kern="1200" dirty="0"/>
        </a:p>
      </dsp:txBody>
      <dsp:txXfrm>
        <a:off x="4714895" y="4022465"/>
        <a:ext cx="1156208" cy="1156208"/>
      </dsp:txXfrm>
    </dsp:sp>
    <dsp:sp modelId="{2810F87D-6C52-4BF7-AA0F-7F273A326C66}">
      <dsp:nvSpPr>
        <dsp:cNvPr id="0" name=""/>
        <dsp:cNvSpPr/>
      </dsp:nvSpPr>
      <dsp:spPr>
        <a:xfrm rot="10800000">
          <a:off x="3858281" y="4324642"/>
          <a:ext cx="436123" cy="551854"/>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rot="10800000">
        <a:off x="3989118" y="4435013"/>
        <a:ext cx="305286" cy="331112"/>
      </dsp:txXfrm>
    </dsp:sp>
    <dsp:sp modelId="{9F71DE69-5942-477A-BBBD-9E5A64864BD9}">
      <dsp:nvSpPr>
        <dsp:cNvPr id="0" name=""/>
        <dsp:cNvSpPr/>
      </dsp:nvSpPr>
      <dsp:spPr>
        <a:xfrm>
          <a:off x="2017437" y="3783007"/>
          <a:ext cx="1635124" cy="163512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IQ" sz="1800" kern="1200" dirty="0" smtClean="0"/>
            <a:t>بناء القاعدة الأساسية لسياسة الموارد البشرية</a:t>
          </a:r>
          <a:endParaRPr lang="ar-SA" sz="1800" kern="1200" dirty="0"/>
        </a:p>
      </dsp:txBody>
      <dsp:txXfrm>
        <a:off x="2256895" y="4022465"/>
        <a:ext cx="1156208" cy="1156208"/>
      </dsp:txXfrm>
    </dsp:sp>
    <dsp:sp modelId="{FE9D6443-28C9-46DF-B94C-44D0B461565C}">
      <dsp:nvSpPr>
        <dsp:cNvPr id="0" name=""/>
        <dsp:cNvSpPr/>
      </dsp:nvSpPr>
      <dsp:spPr>
        <a:xfrm rot="15120000">
          <a:off x="2240970" y="3167533"/>
          <a:ext cx="436123" cy="551854"/>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rot="10800000">
        <a:off x="2326604" y="3340121"/>
        <a:ext cx="305286" cy="331112"/>
      </dsp:txXfrm>
    </dsp:sp>
    <dsp:sp modelId="{C5CBFCE3-0407-4ED3-8EDF-483881083972}">
      <dsp:nvSpPr>
        <dsp:cNvPr id="0" name=""/>
        <dsp:cNvSpPr/>
      </dsp:nvSpPr>
      <dsp:spPr>
        <a:xfrm>
          <a:off x="1257873" y="1445310"/>
          <a:ext cx="1635124" cy="1635124"/>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IQ" sz="1800" kern="1200" dirty="0" smtClean="0"/>
            <a:t>توفير الكفاءات بشكل منسجم</a:t>
          </a:r>
          <a:endParaRPr lang="ar-SA" sz="1800" kern="1200" dirty="0"/>
        </a:p>
      </dsp:txBody>
      <dsp:txXfrm>
        <a:off x="1497331" y="1684768"/>
        <a:ext cx="1156208" cy="1156208"/>
      </dsp:txXfrm>
    </dsp:sp>
    <dsp:sp modelId="{2BBCF17E-2F20-44CF-A805-809976D4A525}">
      <dsp:nvSpPr>
        <dsp:cNvPr id="0" name=""/>
        <dsp:cNvSpPr/>
      </dsp:nvSpPr>
      <dsp:spPr>
        <a:xfrm rot="19417731">
          <a:off x="2834410" y="1271425"/>
          <a:ext cx="425116" cy="551854"/>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2846832" y="1419611"/>
        <a:ext cx="297581" cy="331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3DFEF5-70C3-4974-9578-87B0A6518DD7}">
      <dsp:nvSpPr>
        <dsp:cNvPr id="0" name=""/>
        <dsp:cNvSpPr/>
      </dsp:nvSpPr>
      <dsp:spPr>
        <a:xfrm>
          <a:off x="2630294" y="352213"/>
          <a:ext cx="4551680" cy="4551680"/>
        </a:xfrm>
        <a:prstGeom prst="pie">
          <a:avLst>
            <a:gd name="adj1" fmla="val 16200000"/>
            <a:gd name="adj2" fmla="val 18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rtl="1">
            <a:lnSpc>
              <a:spcPct val="90000"/>
            </a:lnSpc>
            <a:spcBef>
              <a:spcPct val="0"/>
            </a:spcBef>
            <a:spcAft>
              <a:spcPct val="35000"/>
            </a:spcAft>
          </a:pPr>
          <a:r>
            <a:rPr lang="ar-IQ" sz="4100" kern="1200" dirty="0" smtClean="0"/>
            <a:t>التضخم الوظيفي </a:t>
          </a:r>
          <a:endParaRPr lang="ar-SA" sz="4100" kern="1200" dirty="0"/>
        </a:p>
      </dsp:txBody>
      <dsp:txXfrm>
        <a:off x="5029138" y="1316736"/>
        <a:ext cx="1625600" cy="1354666"/>
      </dsp:txXfrm>
    </dsp:sp>
    <dsp:sp modelId="{CACC7EB6-EB54-4684-A905-68132B4BF1AB}">
      <dsp:nvSpPr>
        <dsp:cNvPr id="0" name=""/>
        <dsp:cNvSpPr/>
      </dsp:nvSpPr>
      <dsp:spPr>
        <a:xfrm>
          <a:off x="2536551" y="514773"/>
          <a:ext cx="4551680" cy="4551680"/>
        </a:xfrm>
        <a:prstGeom prst="pie">
          <a:avLst>
            <a:gd name="adj1" fmla="val 1800000"/>
            <a:gd name="adj2" fmla="val 90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rtl="1">
            <a:lnSpc>
              <a:spcPct val="90000"/>
            </a:lnSpc>
            <a:spcBef>
              <a:spcPct val="0"/>
            </a:spcBef>
            <a:spcAft>
              <a:spcPct val="35000"/>
            </a:spcAft>
          </a:pPr>
          <a:r>
            <a:rPr lang="ar-IQ" sz="4100" kern="1200" dirty="0" smtClean="0"/>
            <a:t>التغيب والانقطاع</a:t>
          </a:r>
          <a:endParaRPr lang="ar-SA" sz="4100" kern="1200" dirty="0"/>
        </a:p>
      </dsp:txBody>
      <dsp:txXfrm>
        <a:off x="3620285" y="3467946"/>
        <a:ext cx="2438400" cy="1192106"/>
      </dsp:txXfrm>
    </dsp:sp>
    <dsp:sp modelId="{40363011-280F-43D5-8DB5-7929182BF403}">
      <dsp:nvSpPr>
        <dsp:cNvPr id="0" name=""/>
        <dsp:cNvSpPr/>
      </dsp:nvSpPr>
      <dsp:spPr>
        <a:xfrm>
          <a:off x="2442808" y="352213"/>
          <a:ext cx="4551680" cy="4551680"/>
        </a:xfrm>
        <a:prstGeom prst="pie">
          <a:avLst>
            <a:gd name="adj1" fmla="val 90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rtl="1">
            <a:lnSpc>
              <a:spcPct val="90000"/>
            </a:lnSpc>
            <a:spcBef>
              <a:spcPct val="0"/>
            </a:spcBef>
            <a:spcAft>
              <a:spcPct val="35000"/>
            </a:spcAft>
          </a:pPr>
          <a:r>
            <a:rPr lang="ar-IQ" sz="4100" kern="1200" dirty="0" smtClean="0"/>
            <a:t>دوران العمل</a:t>
          </a:r>
          <a:endParaRPr lang="ar-SA" sz="4100" kern="1200" dirty="0"/>
        </a:p>
      </dsp:txBody>
      <dsp:txXfrm>
        <a:off x="2970045" y="1316736"/>
        <a:ext cx="1625600" cy="1354666"/>
      </dsp:txXfrm>
    </dsp:sp>
    <dsp:sp modelId="{A88CE1B1-F684-4FA3-81C2-FB1ED855F563}">
      <dsp:nvSpPr>
        <dsp:cNvPr id="0" name=""/>
        <dsp:cNvSpPr/>
      </dsp:nvSpPr>
      <dsp:spPr>
        <a:xfrm>
          <a:off x="2348899" y="70442"/>
          <a:ext cx="5115221" cy="5115221"/>
        </a:xfrm>
        <a:prstGeom prst="circularArrow">
          <a:avLst>
            <a:gd name="adj1" fmla="val 5085"/>
            <a:gd name="adj2" fmla="val 327528"/>
            <a:gd name="adj3" fmla="val 1472472"/>
            <a:gd name="adj4" fmla="val 16199432"/>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A60A64-E9FB-4FB1-82F5-C91EFBE707DC}">
      <dsp:nvSpPr>
        <dsp:cNvPr id="0" name=""/>
        <dsp:cNvSpPr/>
      </dsp:nvSpPr>
      <dsp:spPr>
        <a:xfrm>
          <a:off x="2254781" y="232714"/>
          <a:ext cx="5115221" cy="5115221"/>
        </a:xfrm>
        <a:prstGeom prst="circularArrow">
          <a:avLst>
            <a:gd name="adj1" fmla="val 5085"/>
            <a:gd name="adj2" fmla="val 327528"/>
            <a:gd name="adj3" fmla="val 8671970"/>
            <a:gd name="adj4" fmla="val 1800502"/>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A3E128-09F1-4EF4-80D7-318ABD53565E}">
      <dsp:nvSpPr>
        <dsp:cNvPr id="0" name=""/>
        <dsp:cNvSpPr/>
      </dsp:nvSpPr>
      <dsp:spPr>
        <a:xfrm>
          <a:off x="2160662" y="70442"/>
          <a:ext cx="5115221" cy="5115221"/>
        </a:xfrm>
        <a:prstGeom prst="circularArrow">
          <a:avLst>
            <a:gd name="adj1" fmla="val 5085"/>
            <a:gd name="adj2" fmla="val 327528"/>
            <a:gd name="adj3" fmla="val 15873039"/>
            <a:gd name="adj4" fmla="val 90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0549061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28246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2112290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819675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180658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755099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D29B992-8486-484A-B41D-5368783DC8D7}" type="datetimeFigureOut">
              <a:rPr lang="en-US" smtClean="0"/>
              <a:t>10/17/2020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4878367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D29B992-8486-484A-B41D-5368783DC8D7}" type="datetimeFigureOut">
              <a:rPr lang="en-US" smtClean="0"/>
              <a:t>10/17/2020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809761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29B992-8486-484A-B41D-5368783DC8D7}" type="datetimeFigureOut">
              <a:rPr lang="en-US" smtClean="0"/>
              <a:t>10/17/2020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549646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3695236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6D29B992-8486-484A-B41D-5368783DC8D7}" type="datetimeFigureOut">
              <a:rPr lang="en-US" smtClean="0"/>
              <a:t>10/17/2020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D454E12-FDAD-4919-A131-9708C207C90D}" type="slidenum">
              <a:rPr lang="en-US" smtClean="0"/>
              <a:t>‹#›</a:t>
            </a:fld>
            <a:endParaRPr lang="en-US"/>
          </a:p>
        </p:txBody>
      </p:sp>
    </p:spTree>
    <p:extLst>
      <p:ext uri="{BB962C8B-B14F-4D97-AF65-F5344CB8AC3E}">
        <p14:creationId xmlns:p14="http://schemas.microsoft.com/office/powerpoint/2010/main" val="1551468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accent1">
                <a:lumMod val="45000"/>
                <a:lumOff val="55000"/>
              </a:schemeClr>
            </a:gs>
            <a:gs pos="100000">
              <a:schemeClr val="accent1"/>
            </a:gs>
            <a:gs pos="85000">
              <a:schemeClr val="accent1">
                <a:lumMod val="45000"/>
                <a:lumOff val="55000"/>
              </a:schemeClr>
            </a:gs>
            <a:gs pos="83000">
              <a:schemeClr val="accent1">
                <a:lumMod val="45000"/>
                <a:lumOff val="55000"/>
              </a:schemeClr>
            </a:gs>
            <a:gs pos="69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29B992-8486-484A-B41D-5368783DC8D7}" type="datetimeFigureOut">
              <a:rPr lang="en-US" smtClean="0"/>
              <a:t>10/17/2020</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D454E12-FDAD-4919-A131-9708C207C90D}" type="slidenum">
              <a:rPr lang="en-US" smtClean="0"/>
              <a:t>‹#›</a:t>
            </a:fld>
            <a:endParaRPr lang="en-US"/>
          </a:p>
        </p:txBody>
      </p:sp>
    </p:spTree>
    <p:extLst>
      <p:ext uri="{BB962C8B-B14F-4D97-AF65-F5344CB8AC3E}">
        <p14:creationId xmlns:p14="http://schemas.microsoft.com/office/powerpoint/2010/main" val="345535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p:nvPr/>
        </p:nvSpPr>
        <p:spPr>
          <a:xfrm>
            <a:off x="507675" y="1429271"/>
            <a:ext cx="10498736" cy="231807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57150" algn="ctr" rtl="1">
              <a:spcBef>
                <a:spcPts val="500"/>
              </a:spcBef>
            </a:pPr>
            <a:r>
              <a:rPr lang="ar-IQ" sz="3200" b="1" cap="all" spc="75" dirty="0" smtClean="0">
                <a:effectLst/>
                <a:latin typeface="Tw Cen MT" panose="020B0602020104020603" pitchFamily="34" charset="0"/>
              </a:rPr>
              <a:t>تخطيط الاحتياجات من الموارد البشرية</a:t>
            </a:r>
          </a:p>
          <a:p>
            <a:pPr indent="57150" algn="ctr" rtl="1">
              <a:spcBef>
                <a:spcPts val="500"/>
              </a:spcBef>
            </a:pPr>
            <a:r>
              <a:rPr lang="en-US" sz="3200" b="1" dirty="0"/>
              <a:t>Human Resource Planning</a:t>
            </a:r>
            <a:endParaRPr lang="en-US" sz="3200" dirty="0"/>
          </a:p>
          <a:p>
            <a:pPr indent="57150" algn="ctr" rtl="1">
              <a:lnSpc>
                <a:spcPct val="150000"/>
              </a:lnSpc>
              <a:spcBef>
                <a:spcPts val="500"/>
              </a:spcBef>
            </a:pPr>
            <a:endParaRPr lang="ar-IQ" sz="2400" b="1" cap="all" spc="75" dirty="0" smtClean="0">
              <a:solidFill>
                <a:srgbClr val="0070C0"/>
              </a:solidFill>
              <a:effectLst/>
              <a:latin typeface="Tw Cen MT" panose="020B0602020104020603" pitchFamily="34" charset="0"/>
            </a:endParaRPr>
          </a:p>
          <a:p>
            <a:pPr indent="57150" algn="ctr" rtl="1">
              <a:lnSpc>
                <a:spcPct val="150000"/>
              </a:lnSpc>
              <a:spcBef>
                <a:spcPts val="500"/>
              </a:spcBef>
            </a:pPr>
            <a:endParaRPr lang="en-US" sz="2400" b="1" cap="all" spc="75" dirty="0">
              <a:solidFill>
                <a:srgbClr val="0070C0"/>
              </a:solidFill>
              <a:effectLst/>
              <a:latin typeface="Tw Cen MT" panose="020B0602020104020603" pitchFamily="34" charset="0"/>
            </a:endParaRPr>
          </a:p>
        </p:txBody>
      </p:sp>
      <p:sp>
        <p:nvSpPr>
          <p:cNvPr id="6" name="Rectangle 4"/>
          <p:cNvSpPr/>
          <p:nvPr/>
        </p:nvSpPr>
        <p:spPr>
          <a:xfrm>
            <a:off x="849086" y="2834528"/>
            <a:ext cx="10679871" cy="163121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r>
              <a:rPr lang="ar-IQ" sz="3600" b="1" dirty="0" smtClean="0"/>
              <a:t>أ.م.د</a:t>
            </a:r>
            <a:r>
              <a:rPr lang="ar-IQ" sz="3600" b="1" dirty="0" smtClean="0"/>
              <a:t>. سمية عباس مجيد</a:t>
            </a:r>
          </a:p>
          <a:p>
            <a:pPr algn="ctr">
              <a:defRPr/>
            </a:pPr>
            <a:endParaRPr lang="ar-IQ" sz="2000" b="1" dirty="0"/>
          </a:p>
          <a:p>
            <a:pPr algn="ctr" rtl="1">
              <a:defRPr/>
            </a:pPr>
            <a:r>
              <a:rPr lang="en-US" sz="2000" b="1" dirty="0" smtClean="0">
                <a:latin typeface="Arial "/>
              </a:rPr>
              <a:t>  </a:t>
            </a:r>
            <a:endParaRPr lang="ar-SA" sz="2000" b="1" dirty="0"/>
          </a:p>
          <a:p>
            <a:pPr algn="ctr">
              <a:defRPr/>
            </a:pPr>
            <a:r>
              <a:rPr lang="ar-IQ" sz="2400" b="1" dirty="0" smtClean="0"/>
              <a:t>بغداد</a:t>
            </a:r>
            <a:r>
              <a:rPr lang="ar-IQ" sz="2000" b="1" dirty="0" smtClean="0"/>
              <a:t>-2020</a:t>
            </a:r>
            <a:endParaRPr lang="ar-IQ" sz="2000" b="1" dirty="0"/>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163" y="171732"/>
            <a:ext cx="1868645" cy="156583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09724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78823"/>
            <a:ext cx="10957560" cy="5798140"/>
          </a:xfrm>
        </p:spPr>
        <p:txBody>
          <a:bodyPr/>
          <a:lstStyle/>
          <a:p>
            <a:pPr algn="just"/>
            <a:r>
              <a:rPr lang="ar-IQ" b="1" dirty="0"/>
              <a:t>سادسا: طرق تقدير الاحتياجات البشرية </a:t>
            </a:r>
            <a:r>
              <a:rPr lang="ar-IQ" b="1" dirty="0" smtClean="0"/>
              <a:t>للمنظمة</a:t>
            </a:r>
          </a:p>
          <a:p>
            <a:pPr algn="just"/>
            <a:r>
              <a:rPr lang="ar-IQ" b="1" dirty="0" smtClean="0"/>
              <a:t>تحليل </a:t>
            </a:r>
            <a:r>
              <a:rPr lang="ar-IQ" b="1" dirty="0"/>
              <a:t>الاتجاه </a:t>
            </a:r>
            <a:r>
              <a:rPr lang="en-US" b="1" dirty="0"/>
              <a:t>Trend Analysis</a:t>
            </a:r>
            <a:r>
              <a:rPr lang="ar-IQ" dirty="0"/>
              <a:t> : من خلال هذا الأسلوب ، يتم دراسة معدلات التوظيف خلال فترة السنوات الخمس الماضية - أو أكثر - للتنبؤ بالاحتياجات المستقبلية لذلك يلزم حساب عدد الموظفين في منظمتك في نهاية كل سنة من السنوات الخمس </a:t>
            </a:r>
            <a:r>
              <a:rPr lang="ar-IQ" dirty="0" smtClean="0"/>
              <a:t>الماضية</a:t>
            </a:r>
          </a:p>
          <a:p>
            <a:pPr algn="just"/>
            <a:endParaRPr lang="ar-IQ" dirty="0" smtClean="0"/>
          </a:p>
          <a:p>
            <a:pPr algn="just"/>
            <a:r>
              <a:rPr lang="ar-IQ" b="1" dirty="0"/>
              <a:t>تحليل النسبة </a:t>
            </a:r>
            <a:r>
              <a:rPr lang="en-US" b="1" dirty="0"/>
              <a:t>Ratio </a:t>
            </a:r>
            <a:r>
              <a:rPr lang="en-US" b="1" dirty="0" err="1"/>
              <a:t>nalysis</a:t>
            </a:r>
            <a:r>
              <a:rPr lang="en-US" b="1" dirty="0"/>
              <a:t> </a:t>
            </a:r>
            <a:r>
              <a:rPr lang="ar-IQ" dirty="0"/>
              <a:t>: وهو أحد مداخل التنبؤ الذي يعتمد على النسبة بين : (1) أحد المتغيرات السببية (مثل حجم المبيعات) ، (2) عدد الموظفين المطلوبين (على سبيل المثال عدد رجال المبيعات)، على سبيل المثال ، لنفترض أنك وجدت ان رجل البيع العادي تبلغ مبيعاته </a:t>
            </a:r>
            <a:r>
              <a:rPr lang="ar-IQ" dirty="0" err="1"/>
              <a:t>ماقيمته</a:t>
            </a:r>
            <a:r>
              <a:rPr lang="ar-IQ" dirty="0"/>
              <a:t> 500,000 دولار عندئذ. مع افتراض استمرار المعدل كما هو ، فانك ستصبح بحاجة الى ست رجال بيع جدد العام المقبل(كل واحد منهم ينتج 500,000 دولار إضافية) من اجل تحقيق </a:t>
            </a:r>
            <a:r>
              <a:rPr lang="ar-IQ" dirty="0" err="1"/>
              <a:t>ماقيمته</a:t>
            </a:r>
            <a:r>
              <a:rPr lang="ar-IQ" dirty="0"/>
              <a:t> 3 ملايين دولار كزيادة اضافية في المبيعات</a:t>
            </a:r>
            <a:endParaRPr lang="en-US" dirty="0"/>
          </a:p>
        </p:txBody>
      </p:sp>
    </p:spTree>
    <p:extLst>
      <p:ext uri="{BB962C8B-B14F-4D97-AF65-F5344CB8AC3E}">
        <p14:creationId xmlns:p14="http://schemas.microsoft.com/office/powerpoint/2010/main" val="1509442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39634"/>
            <a:ext cx="10931434" cy="5837329"/>
          </a:xfrm>
        </p:spPr>
        <p:txBody>
          <a:bodyPr/>
          <a:lstStyle/>
          <a:p>
            <a:pPr algn="just"/>
            <a:r>
              <a:rPr lang="ar-IQ" b="1" dirty="0"/>
              <a:t>مخطط الانتشار </a:t>
            </a:r>
            <a:r>
              <a:rPr lang="en-US" b="1" dirty="0"/>
              <a:t>The Scatter Plot</a:t>
            </a:r>
            <a:r>
              <a:rPr lang="ar-IQ" b="1" dirty="0"/>
              <a:t> : </a:t>
            </a:r>
            <a:r>
              <a:rPr lang="ar-IQ" dirty="0"/>
              <a:t>هو احد الخيارات التي يمكن الاعتماد عليها في تحديد طبيعة العلاقة بين متغيرين احدهما يعكس النشاط , والاخر يمثل معدلات التوظيف , فاذا وجدت العلاقة , يمكنك , اذا استطعت التنبؤ بحجم النشاط , ان تتنبأ ايضا باحتياجات من القوى العاملة.</a:t>
            </a:r>
            <a:endParaRPr lang="en-US" dirty="0"/>
          </a:p>
          <a:p>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7074" y="2400299"/>
            <a:ext cx="7001692" cy="3464923"/>
          </a:xfrm>
          <a:prstGeom prst="rect">
            <a:avLst/>
          </a:prstGeom>
        </p:spPr>
      </p:pic>
    </p:spTree>
    <p:extLst>
      <p:ext uri="{BB962C8B-B14F-4D97-AF65-F5344CB8AC3E}">
        <p14:creationId xmlns:p14="http://schemas.microsoft.com/office/powerpoint/2010/main" val="1760234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339634"/>
            <a:ext cx="10996749" cy="5837329"/>
          </a:xfrm>
        </p:spPr>
        <p:txBody>
          <a:bodyPr>
            <a:normAutofit/>
          </a:bodyPr>
          <a:lstStyle/>
          <a:p>
            <a:r>
              <a:rPr lang="ar-IQ" b="1" dirty="0"/>
              <a:t>سابعا: استخدام الكمبيوتر للتنبؤ بالاحتياجات من القوى العاملة </a:t>
            </a:r>
            <a:r>
              <a:rPr lang="en-US" b="1" dirty="0"/>
              <a:t>Computers to Forecast Personnel Requirements</a:t>
            </a:r>
            <a:r>
              <a:rPr lang="ar-IQ" dirty="0"/>
              <a:t> :</a:t>
            </a:r>
            <a:endParaRPr lang="en-US" dirty="0"/>
          </a:p>
          <a:p>
            <a:pPr algn="just"/>
            <a:r>
              <a:rPr lang="ar-IQ" dirty="0"/>
              <a:t> يمكن للمسئولين الاعتماد على التنبؤات باستخدام الكمبيوتر في إدخال متغيرات إضافية إلى تقديرات الاحتمالات المستقبلية من القوى العاملة , وتتمثل تلك التغيرات في عدد ساعات العمل المباشرة والمطلوبة لإنتاج وحدة معينة من المنتج (كمقياس للكفاءة) ، بالإضافة إلى ثلاثة احتمالات للمبيعات : الحد الأدنى ، والحد الأقصى ، والمتوسط العادي </a:t>
            </a:r>
            <a:r>
              <a:rPr lang="ar-IQ" dirty="0" smtClean="0"/>
              <a:t>.</a:t>
            </a:r>
            <a:endParaRPr lang="en-US" dirty="0"/>
          </a:p>
          <a:p>
            <a:pPr algn="just"/>
            <a:r>
              <a:rPr lang="ar-IQ" b="1" dirty="0"/>
              <a:t>نستخدم عديد من المنظمات أنظمة تنبؤ آلية بالموظفين</a:t>
            </a:r>
            <a:r>
              <a:rPr lang="ar-IQ" dirty="0"/>
              <a:t> . فعلى سبيل المثال ، في مجال البيع بالتجزئة ، تساعد أنظمة جدولة العمال الآلية أصحاب المتاجر لتقدير الاحتياجات المطلوبة من الموظفين على اساس تنبؤات المبيعات وتجارة المتجر المتوقعة .</a:t>
            </a:r>
            <a:endParaRPr lang="en-US" dirty="0"/>
          </a:p>
          <a:p>
            <a:pPr algn="just"/>
            <a:r>
              <a:rPr lang="ar-IQ" dirty="0"/>
              <a:t>أيا كان المدخل في عملية التنبؤ ، فان الحكمة الإدارة تلعب دورا كبيرة ,فمن النادر أن يستمر أي معدل أو اتجاه </a:t>
            </a:r>
            <a:r>
              <a:rPr lang="ar-IQ" dirty="0" err="1"/>
              <a:t>تاریخي</a:t>
            </a:r>
            <a:r>
              <a:rPr lang="ar-IQ" dirty="0"/>
              <a:t> ، أو علاقة دون أن تتعرض للتغيير في المستقبل . لذلك ، فإن الحكمة مطلوبة لتكييف أو تعديل عملية التنبؤ على ضوء بعض العوامل - مثل معدلات الدوران المتوقعة ، أو الرغبة في دخول أسواق جديدة - التي تعتقد أنها ستكون ذات أهمية</a:t>
            </a:r>
            <a:endParaRPr lang="en-US" dirty="0"/>
          </a:p>
        </p:txBody>
      </p:sp>
    </p:spTree>
    <p:extLst>
      <p:ext uri="{BB962C8B-B14F-4D97-AF65-F5344CB8AC3E}">
        <p14:creationId xmlns:p14="http://schemas.microsoft.com/office/powerpoint/2010/main" val="2664916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431074"/>
            <a:ext cx="10970623" cy="5745889"/>
          </a:xfrm>
        </p:spPr>
        <p:txBody>
          <a:bodyPr/>
          <a:lstStyle/>
          <a:p>
            <a:r>
              <a:rPr lang="ar-IQ" b="1" dirty="0"/>
              <a:t>ثامنا : طرق تقدير العرض الداخلي من الموارد البشرية:</a:t>
            </a:r>
            <a:endParaRPr lang="en-US" dirty="0"/>
          </a:p>
          <a:p>
            <a:pPr lvl="0"/>
            <a:r>
              <a:rPr lang="ar-IQ" b="1" dirty="0"/>
              <a:t>مخزون المهارات </a:t>
            </a:r>
            <a:r>
              <a:rPr lang="en-US" b="1" dirty="0"/>
              <a:t>Skills Inventory</a:t>
            </a:r>
            <a:endParaRPr lang="en-US" dirty="0"/>
          </a:p>
          <a:p>
            <a:r>
              <a:rPr lang="ar-IQ" dirty="0"/>
              <a:t>وهو يتكون من قائمة </a:t>
            </a:r>
            <a:r>
              <a:rPr lang="ar-IQ" dirty="0" err="1"/>
              <a:t>باسماء</a:t>
            </a:r>
            <a:r>
              <a:rPr lang="ar-IQ" dirty="0"/>
              <a:t> الموظفين الحاليين في الشركة وتحتوي على معلومات تفصيلية عن كل موظف من حيث الاسم والعمر والحالة </a:t>
            </a:r>
            <a:r>
              <a:rPr lang="ar-IQ" dirty="0" err="1"/>
              <a:t>الاجتماعة</a:t>
            </a:r>
            <a:r>
              <a:rPr lang="ar-IQ" dirty="0"/>
              <a:t> , المؤهلات التعليمية </a:t>
            </a:r>
            <a:endParaRPr lang="en-US" dirty="0"/>
          </a:p>
          <a:p>
            <a:pPr lvl="0"/>
            <a:r>
              <a:rPr lang="ar-IQ" b="1" dirty="0"/>
              <a:t>طريقة خرائط الاحلال</a:t>
            </a:r>
            <a:endParaRPr lang="en-US" dirty="0"/>
          </a:p>
          <a:p>
            <a:r>
              <a:rPr lang="ar-IQ" dirty="0" smtClean="0"/>
              <a:t>تستخدم </a:t>
            </a:r>
            <a:r>
              <a:rPr lang="ar-IQ" dirty="0"/>
              <a:t>هذه الطريقة لتحديد الموظفين المتوقع احلالهم فيها عند انتهاء فترة القائمين عليها </a:t>
            </a:r>
            <a:r>
              <a:rPr lang="ar-IQ" dirty="0" smtClean="0"/>
              <a:t>حالياً</a:t>
            </a:r>
          </a:p>
          <a:p>
            <a:pPr lvl="0"/>
            <a:r>
              <a:rPr lang="ar-IQ" b="1" dirty="0"/>
              <a:t>سلسلة ماركوف</a:t>
            </a:r>
            <a:endParaRPr lang="en-US" dirty="0"/>
          </a:p>
          <a:p>
            <a:r>
              <a:rPr lang="ar-IQ" dirty="0"/>
              <a:t>تقوم سلسلة ماركوف على دراسة وتحليل الموارد البشرية داخل المنظمة بين عدة وظائف وعلى فترات زمنية متعاقبة بحيث يمكن التنبؤ بتركيب القوى العاملة في المستقبل ويشمل هذا التحليل تحركات الموظفين عبر الوظائف </a:t>
            </a:r>
            <a:r>
              <a:rPr lang="ar-IQ" dirty="0" smtClean="0"/>
              <a:t>والاقسام. </a:t>
            </a:r>
            <a:endParaRPr lang="en-US" dirty="0"/>
          </a:p>
        </p:txBody>
      </p:sp>
    </p:spTree>
    <p:extLst>
      <p:ext uri="{BB962C8B-B14F-4D97-AF65-F5344CB8AC3E}">
        <p14:creationId xmlns:p14="http://schemas.microsoft.com/office/powerpoint/2010/main" val="2225694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653143"/>
            <a:ext cx="10515600" cy="5523820"/>
          </a:xfrm>
        </p:spPr>
        <p:txBody>
          <a:bodyPr>
            <a:normAutofit/>
          </a:bodyPr>
          <a:lstStyle/>
          <a:p>
            <a:pPr marL="0" indent="0" algn="ctr">
              <a:buNone/>
            </a:pPr>
            <a:endParaRPr lang="ar-IQ" sz="4800" dirty="0" smtClean="0"/>
          </a:p>
          <a:p>
            <a:pPr marL="0" indent="0" algn="ctr">
              <a:buNone/>
            </a:pPr>
            <a:endParaRPr lang="ar-IQ" sz="4800" dirty="0"/>
          </a:p>
          <a:p>
            <a:pPr marL="0" indent="0" algn="ctr">
              <a:buNone/>
            </a:pPr>
            <a:r>
              <a:rPr lang="ar-IQ" sz="7200" dirty="0" smtClean="0"/>
              <a:t>شكرا لحسن اصغائكم</a:t>
            </a:r>
          </a:p>
          <a:p>
            <a:pPr marL="0" indent="0" algn="ctr">
              <a:buNone/>
            </a:pPr>
            <a:endParaRPr lang="ar-IQ" sz="6000" dirty="0" smtClean="0"/>
          </a:p>
        </p:txBody>
      </p:sp>
    </p:spTree>
    <p:extLst>
      <p:ext uri="{BB962C8B-B14F-4D97-AF65-F5344CB8AC3E}">
        <p14:creationId xmlns:p14="http://schemas.microsoft.com/office/powerpoint/2010/main" val="75337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587829"/>
            <a:ext cx="10853057" cy="5589134"/>
          </a:xfrm>
        </p:spPr>
        <p:txBody>
          <a:bodyPr>
            <a:normAutofit/>
          </a:bodyPr>
          <a:lstStyle/>
          <a:p>
            <a:r>
              <a:rPr lang="ar-IQ" b="1" dirty="0"/>
              <a:t>مقدمة :</a:t>
            </a:r>
            <a:endParaRPr lang="en-US" dirty="0"/>
          </a:p>
          <a:p>
            <a:pPr algn="just"/>
            <a:r>
              <a:rPr lang="ar-IQ" dirty="0"/>
              <a:t>في زمن العولمة تتجه المنظمات الحكومية او الخاصة  الى تبني خطط </a:t>
            </a:r>
            <a:r>
              <a:rPr lang="ar-IQ" dirty="0" smtClean="0"/>
              <a:t>استراتيجية  لإدارتها </a:t>
            </a:r>
            <a:r>
              <a:rPr lang="ar-IQ" dirty="0"/>
              <a:t>ولعل من اهم عناصر البيئة الداخلية للمنظمة هو عنصر الموارد البشرية حيث اصبح العاملون في المنظمة ينظر اليهم على انهم شركاء حقيقيون في العمل  ومورد </a:t>
            </a:r>
            <a:r>
              <a:rPr lang="ar-IQ" dirty="0" smtClean="0"/>
              <a:t>استراتيجي </a:t>
            </a:r>
            <a:r>
              <a:rPr lang="ar-IQ" dirty="0"/>
              <a:t>وليس مجرد افراد يقومون  </a:t>
            </a:r>
            <a:r>
              <a:rPr lang="ar-IQ" dirty="0" smtClean="0"/>
              <a:t>بأعمال </a:t>
            </a:r>
            <a:r>
              <a:rPr lang="ar-IQ" dirty="0"/>
              <a:t>محددة لهم مسبقا </a:t>
            </a:r>
            <a:r>
              <a:rPr lang="ar-IQ" dirty="0" smtClean="0"/>
              <a:t>وتأتي </a:t>
            </a:r>
            <a:r>
              <a:rPr lang="ar-IQ" dirty="0"/>
              <a:t>اهمية العنصر البشري </a:t>
            </a:r>
            <a:r>
              <a:rPr lang="ar-IQ" dirty="0" smtClean="0"/>
              <a:t>لأنه </a:t>
            </a:r>
            <a:r>
              <a:rPr lang="ar-IQ" dirty="0"/>
              <a:t>لا يمكن تحقيق النجاح للمنظمة بدونه حيث يتكامل ويتفاعل مع الاهداف </a:t>
            </a:r>
            <a:r>
              <a:rPr lang="ar-IQ" dirty="0" smtClean="0"/>
              <a:t>والاستراتيجيات </a:t>
            </a:r>
            <a:r>
              <a:rPr lang="ar-IQ" dirty="0"/>
              <a:t>العامة.</a:t>
            </a:r>
            <a:endParaRPr lang="en-US" dirty="0"/>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457" y="3238704"/>
            <a:ext cx="10972799" cy="3343207"/>
          </a:xfrm>
          <a:prstGeom prst="rect">
            <a:avLst/>
          </a:prstGeom>
        </p:spPr>
      </p:pic>
    </p:spTree>
    <p:extLst>
      <p:ext uri="{BB962C8B-B14F-4D97-AF65-F5344CB8AC3E}">
        <p14:creationId xmlns:p14="http://schemas.microsoft.com/office/powerpoint/2010/main" val="3199454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199" y="444137"/>
            <a:ext cx="10787743" cy="5732826"/>
          </a:xfrm>
        </p:spPr>
        <p:txBody>
          <a:bodyPr>
            <a:normAutofit/>
          </a:bodyPr>
          <a:lstStyle/>
          <a:p>
            <a:r>
              <a:rPr lang="ar-IQ" b="1" dirty="0"/>
              <a:t>اولا : تعريف تخطيط الاحتياجات من الموارد البشرية</a:t>
            </a:r>
            <a:endParaRPr lang="en-US" dirty="0"/>
          </a:p>
          <a:p>
            <a:r>
              <a:rPr lang="ar-IQ" dirty="0"/>
              <a:t>تتعدد وجهات النظر للكتاب والباحثين في أدارة الموارد البشرية في تحديد مفهوم التخطيط والتخطيط الاستراتيجي للموارد </a:t>
            </a:r>
            <a:r>
              <a:rPr lang="ar-IQ" dirty="0" smtClean="0"/>
              <a:t>البشرية ومنها:</a:t>
            </a:r>
          </a:p>
          <a:p>
            <a:endParaRPr lang="en-US" dirty="0"/>
          </a:p>
        </p:txBody>
      </p:sp>
      <p:graphicFrame>
        <p:nvGraphicFramePr>
          <p:cNvPr id="2" name="جدول 1"/>
          <p:cNvGraphicFramePr>
            <a:graphicFrameLocks noGrp="1"/>
          </p:cNvGraphicFramePr>
          <p:nvPr>
            <p:extLst>
              <p:ext uri="{D42A27DB-BD31-4B8C-83A1-F6EECF244321}">
                <p14:modId xmlns:p14="http://schemas.microsoft.com/office/powerpoint/2010/main" val="1600028744"/>
              </p:ext>
            </p:extLst>
          </p:nvPr>
        </p:nvGraphicFramePr>
        <p:xfrm>
          <a:off x="838199" y="2355372"/>
          <a:ext cx="10931434" cy="3601290"/>
        </p:xfrm>
        <a:graphic>
          <a:graphicData uri="http://schemas.openxmlformats.org/drawingml/2006/table">
            <a:tbl>
              <a:tblPr rtl="1" firstRow="1" firstCol="1" bandRow="1">
                <a:tableStyleId>{5C22544A-7EE6-4342-B048-85BDC9FD1C3A}</a:tableStyleId>
              </a:tblPr>
              <a:tblGrid>
                <a:gridCol w="501441">
                  <a:extLst>
                    <a:ext uri="{9D8B030D-6E8A-4147-A177-3AD203B41FA5}">
                      <a16:colId xmlns:a16="http://schemas.microsoft.com/office/drawing/2014/main" val="2599074688"/>
                    </a:ext>
                  </a:extLst>
                </a:gridCol>
                <a:gridCol w="3409805">
                  <a:extLst>
                    <a:ext uri="{9D8B030D-6E8A-4147-A177-3AD203B41FA5}">
                      <a16:colId xmlns:a16="http://schemas.microsoft.com/office/drawing/2014/main" val="2633513612"/>
                    </a:ext>
                  </a:extLst>
                </a:gridCol>
                <a:gridCol w="7020188">
                  <a:extLst>
                    <a:ext uri="{9D8B030D-6E8A-4147-A177-3AD203B41FA5}">
                      <a16:colId xmlns:a16="http://schemas.microsoft.com/office/drawing/2014/main" val="29173229"/>
                    </a:ext>
                  </a:extLst>
                </a:gridCol>
              </a:tblGrid>
              <a:tr h="360129">
                <a:tc>
                  <a:txBody>
                    <a:bodyPr/>
                    <a:lstStyle/>
                    <a:p>
                      <a:pPr marL="0" marR="0" algn="r" rtl="1">
                        <a:lnSpc>
                          <a:spcPct val="115000"/>
                        </a:lnSpc>
                        <a:spcBef>
                          <a:spcPts val="0"/>
                        </a:spcBef>
                        <a:spcAft>
                          <a:spcPts val="0"/>
                        </a:spcAft>
                      </a:pPr>
                      <a:r>
                        <a:rPr lang="ar-IQ" sz="1600">
                          <a:effectLst/>
                        </a:rPr>
                        <a:t>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a:effectLst/>
                        </a:rPr>
                        <a:t>الكاتب , السنة , الصفحة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a:effectLst/>
                        </a:rPr>
                        <a:t>المفهوم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78947752"/>
                  </a:ext>
                </a:extLst>
              </a:tr>
              <a:tr h="1080387">
                <a:tc>
                  <a:txBody>
                    <a:bodyPr/>
                    <a:lstStyle/>
                    <a:p>
                      <a:pPr marL="0" marR="0" algn="r" rtl="1">
                        <a:lnSpc>
                          <a:spcPct val="115000"/>
                        </a:lnSpc>
                        <a:spcBef>
                          <a:spcPts val="0"/>
                        </a:spcBef>
                        <a:spcAft>
                          <a:spcPts val="0"/>
                        </a:spcAft>
                      </a:pPr>
                      <a:r>
                        <a:rPr lang="en-US" sz="16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en-US" sz="1600">
                          <a:effectLst/>
                        </a:rPr>
                        <a:t>Armstrong, 2014:216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a:effectLst/>
                        </a:rPr>
                        <a:t>إن تخطيط القوى العاملة هو عملية أساسية لإدارة الموارد البشرية تتشكل من خلال الاستراتيجية التنظيمية وتضمن العدد المناسب من الأشخاص ذوي المهارات المناسبة ، في المكان المناسب في الوقت المناسب لتقديم أهداف تنظيمية قصيرة وطويلة الأجل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89816499"/>
                  </a:ext>
                </a:extLst>
              </a:tr>
              <a:tr h="720258">
                <a:tc>
                  <a:txBody>
                    <a:bodyPr/>
                    <a:lstStyle/>
                    <a:p>
                      <a:pPr marL="0" marR="0" algn="r" rtl="1">
                        <a:lnSpc>
                          <a:spcPct val="115000"/>
                        </a:lnSpc>
                        <a:spcBef>
                          <a:spcPts val="0"/>
                        </a:spcBef>
                        <a:spcAft>
                          <a:spcPts val="0"/>
                        </a:spcAft>
                      </a:pPr>
                      <a:r>
                        <a:rPr lang="en-US" sz="16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en-US" sz="1600">
                          <a:effectLst/>
                        </a:rPr>
                        <a:t>Amos.et.al, 2016:118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a:effectLst/>
                        </a:rPr>
                        <a:t>ويشمل المهارات والقدرات التي يتطلبها العمل ، ومستويات التوظيف الحالية والعدد المستقبلي من الموظفين المطلوبين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22210592"/>
                  </a:ext>
                </a:extLst>
              </a:tr>
              <a:tr h="720258">
                <a:tc>
                  <a:txBody>
                    <a:bodyPr/>
                    <a:lstStyle/>
                    <a:p>
                      <a:pPr marL="0" marR="0" algn="r" rtl="1">
                        <a:lnSpc>
                          <a:spcPct val="115000"/>
                        </a:lnSpc>
                        <a:spcBef>
                          <a:spcPts val="0"/>
                        </a:spcBef>
                        <a:spcAft>
                          <a:spcPts val="0"/>
                        </a:spcAft>
                      </a:pPr>
                      <a:r>
                        <a:rPr lang="en-US" sz="16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en-US" sz="1600">
                          <a:effectLst/>
                        </a:rPr>
                        <a:t>Desler, 2017:137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a:effectLst/>
                        </a:rPr>
                        <a:t>تخطيط الموارد البشرية هي عملية تحديد الوظائف التي تحتاج المنظمة الى شغلها , وكيفية ذلك ، ويشير الى التخطيط المرتبط بجميع الوظائف داخل المنظمة خلال فترة مستقبلية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06964304"/>
                  </a:ext>
                </a:extLst>
              </a:tr>
              <a:tr h="720258">
                <a:tc>
                  <a:txBody>
                    <a:bodyPr/>
                    <a:lstStyle/>
                    <a:p>
                      <a:pPr marL="0" marR="0" algn="r" rtl="1">
                        <a:lnSpc>
                          <a:spcPct val="115000"/>
                        </a:lnSpc>
                        <a:spcBef>
                          <a:spcPts val="0"/>
                        </a:spcBef>
                        <a:spcAft>
                          <a:spcPts val="0"/>
                        </a:spcAft>
                      </a:pPr>
                      <a:r>
                        <a:rPr lang="en-US" sz="16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en-US" sz="1600">
                          <a:effectLst/>
                        </a:rPr>
                        <a:t>Raymond, et al,2018,129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ar-IQ" sz="1600" dirty="0">
                          <a:effectLst/>
                        </a:rPr>
                        <a:t>التخطيط للموارد البشرية بأنه</a:t>
                      </a:r>
                      <a:r>
                        <a:rPr lang="ar-IQ" sz="1100" dirty="0">
                          <a:effectLst/>
                        </a:rPr>
                        <a:t> </a:t>
                      </a:r>
                      <a:r>
                        <a:rPr lang="ar-IQ" sz="1600" dirty="0">
                          <a:effectLst/>
                        </a:rPr>
                        <a:t>التنبؤ بمحاولات تحديد العرض والطلب على أنواع مختلفة من الموارد البشرية للتنبؤ بالمناطق داخل المنظمة حيث سيكون هناك نقص في العمالة أو فائض</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36832821"/>
                  </a:ext>
                </a:extLst>
              </a:tr>
            </a:tbl>
          </a:graphicData>
        </a:graphic>
      </p:graphicFrame>
    </p:spTree>
    <p:extLst>
      <p:ext uri="{BB962C8B-B14F-4D97-AF65-F5344CB8AC3E}">
        <p14:creationId xmlns:p14="http://schemas.microsoft.com/office/powerpoint/2010/main" val="890889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40081" y="222069"/>
            <a:ext cx="11077302" cy="6635930"/>
          </a:xfrm>
        </p:spPr>
        <p:txBody>
          <a:bodyPr>
            <a:normAutofit/>
          </a:bodyPr>
          <a:lstStyle/>
          <a:p>
            <a:pPr marL="0" indent="0" algn="ctr">
              <a:buNone/>
            </a:pPr>
            <a:r>
              <a:rPr lang="ar-IQ" b="1" dirty="0"/>
              <a:t>ثانيا : اهمية تخطيط الموارد البشرية </a:t>
            </a:r>
            <a:endParaRPr lang="ar-IQ" sz="4600" b="1" dirty="0" smtClean="0"/>
          </a:p>
          <a:p>
            <a:pPr algn="just"/>
            <a:endParaRPr lang="en-US" dirty="0"/>
          </a:p>
        </p:txBody>
      </p:sp>
      <p:graphicFrame>
        <p:nvGraphicFramePr>
          <p:cNvPr id="6" name="رسم تخطيطي 5"/>
          <p:cNvGraphicFramePr/>
          <p:nvPr>
            <p:extLst>
              <p:ext uri="{D42A27DB-BD31-4B8C-83A1-F6EECF244321}">
                <p14:modId xmlns:p14="http://schemas.microsoft.com/office/powerpoint/2010/main" val="3421046662"/>
              </p:ext>
            </p:extLst>
          </p:nvPr>
        </p:nvGraphicFramePr>
        <p:xfrm>
          <a:off x="2114732" y="120299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9568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64325" y="666205"/>
            <a:ext cx="10800805" cy="5549946"/>
          </a:xfrm>
        </p:spPr>
        <p:txBody>
          <a:bodyPr>
            <a:normAutofit/>
          </a:bodyPr>
          <a:lstStyle/>
          <a:p>
            <a:pPr algn="ctr"/>
            <a:r>
              <a:rPr lang="ar-IQ" b="1" dirty="0"/>
              <a:t>ثالثا : اسباب تخطيط الموارد البشرية </a:t>
            </a:r>
            <a:endParaRPr lang="ar-IQ" b="1" dirty="0" smtClean="0"/>
          </a:p>
          <a:p>
            <a:pPr algn="just"/>
            <a:endParaRPr lang="en-US" dirty="0"/>
          </a:p>
        </p:txBody>
      </p:sp>
      <p:graphicFrame>
        <p:nvGraphicFramePr>
          <p:cNvPr id="6" name="رسم تخطيطي 5"/>
          <p:cNvGraphicFramePr/>
          <p:nvPr>
            <p:extLst>
              <p:ext uri="{D42A27DB-BD31-4B8C-83A1-F6EECF244321}">
                <p14:modId xmlns:p14="http://schemas.microsoft.com/office/powerpoint/2010/main" val="480405429"/>
              </p:ext>
            </p:extLst>
          </p:nvPr>
        </p:nvGraphicFramePr>
        <p:xfrm>
          <a:off x="1240972" y="1242180"/>
          <a:ext cx="9624784"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2707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640080"/>
            <a:ext cx="10839994" cy="5536883"/>
          </a:xfrm>
        </p:spPr>
        <p:txBody>
          <a:bodyPr>
            <a:normAutofit/>
          </a:bodyPr>
          <a:lstStyle/>
          <a:p>
            <a:pPr algn="just"/>
            <a:r>
              <a:rPr lang="ar-IQ" b="1" dirty="0"/>
              <a:t>رابعا : التنبؤ في التخطيط للموارد البشرية </a:t>
            </a:r>
            <a:r>
              <a:rPr lang="ar-IQ" dirty="0"/>
              <a:t> </a:t>
            </a:r>
            <a:r>
              <a:rPr lang="en-US" dirty="0" smtClean="0"/>
              <a:t> </a:t>
            </a:r>
            <a:endParaRPr lang="en-US" dirty="0"/>
          </a:p>
          <a:p>
            <a:pPr algn="just"/>
            <a:r>
              <a:rPr lang="ar-IQ" dirty="0"/>
              <a:t>يجب على المديرين التنبؤ باستمرار بكل من احتياجات وقدرات الشركة للمستقبل من أجل القيام بعمل فعال في التخطيط الاستراتيجي. كما هو مبين في الشكل 1-1 ، يركز المديرون (على الأقل) على ثلاثة عناصر رئيسية:</a:t>
            </a:r>
            <a:endParaRPr lang="en-US" dirty="0"/>
          </a:p>
          <a:p>
            <a:pPr algn="just"/>
            <a:r>
              <a:rPr lang="ar-IQ" dirty="0"/>
              <a:t> (أ) التنبؤ بالطلب على العمالة .</a:t>
            </a:r>
            <a:endParaRPr lang="en-US" dirty="0"/>
          </a:p>
          <a:p>
            <a:pPr algn="just"/>
            <a:r>
              <a:rPr lang="ar-IQ" dirty="0"/>
              <a:t> (ب) التنبؤ بعرض العمالة .</a:t>
            </a:r>
            <a:endParaRPr lang="en-US" dirty="0"/>
          </a:p>
          <a:p>
            <a:pPr algn="just"/>
            <a:r>
              <a:rPr lang="ar-IQ" dirty="0"/>
              <a:t>(ج) موازنة اعتبارات العرض والطلب</a:t>
            </a:r>
            <a:r>
              <a:rPr lang="ar-IQ" dirty="0" smtClean="0"/>
              <a:t>.</a:t>
            </a:r>
          </a:p>
          <a:p>
            <a:pPr algn="just"/>
            <a:endParaRPr lang="ar-IQ" dirty="0"/>
          </a:p>
          <a:p>
            <a:pPr algn="just"/>
            <a:endParaRPr lang="en-US" dirty="0"/>
          </a:p>
        </p:txBody>
      </p:sp>
      <p:pic>
        <p:nvPicPr>
          <p:cNvPr id="17" name="صورة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338251"/>
            <a:ext cx="5346789" cy="4076067"/>
          </a:xfrm>
          <a:prstGeom prst="rect">
            <a:avLst/>
          </a:prstGeom>
        </p:spPr>
      </p:pic>
    </p:spTree>
    <p:extLst>
      <p:ext uri="{BB962C8B-B14F-4D97-AF65-F5344CB8AC3E}">
        <p14:creationId xmlns:p14="http://schemas.microsoft.com/office/powerpoint/2010/main" val="3943516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78823"/>
            <a:ext cx="10892246" cy="5798140"/>
          </a:xfrm>
        </p:spPr>
        <p:txBody>
          <a:bodyPr/>
          <a:lstStyle/>
          <a:p>
            <a:pPr algn="ctr"/>
            <a:r>
              <a:rPr lang="ar-IQ" b="1" dirty="0"/>
              <a:t>التنبؤ في التخطيط للموارد البشرية</a:t>
            </a:r>
            <a:endParaRPr lang="en-US" dirty="0"/>
          </a:p>
        </p:txBody>
      </p:sp>
      <p:grpSp>
        <p:nvGrpSpPr>
          <p:cNvPr id="4" name="Canvas 4"/>
          <p:cNvGrpSpPr/>
          <p:nvPr/>
        </p:nvGrpSpPr>
        <p:grpSpPr>
          <a:xfrm>
            <a:off x="2076995" y="1424759"/>
            <a:ext cx="9548948" cy="4531904"/>
            <a:chOff x="0" y="0"/>
            <a:chExt cx="5573395" cy="3903980"/>
          </a:xfrm>
        </p:grpSpPr>
        <p:sp>
          <p:nvSpPr>
            <p:cNvPr id="5" name="مستطيل 4"/>
            <p:cNvSpPr/>
            <p:nvPr/>
          </p:nvSpPr>
          <p:spPr>
            <a:xfrm>
              <a:off x="0" y="0"/>
              <a:ext cx="5573395" cy="3903980"/>
            </a:xfrm>
            <a:prstGeom prst="rect">
              <a:avLst/>
            </a:prstGeom>
            <a:ln w="22225" cmpd="sng">
              <a:solidFill>
                <a:schemeClr val="accent1">
                  <a:alpha val="79000"/>
                </a:schemeClr>
              </a:solidFill>
              <a:prstDash val="solid"/>
            </a:ln>
          </p:spPr>
        </p:sp>
        <p:sp>
          <p:nvSpPr>
            <p:cNvPr id="6" name="Rectangle 6"/>
            <p:cNvSpPr/>
            <p:nvPr/>
          </p:nvSpPr>
          <p:spPr>
            <a:xfrm>
              <a:off x="159001" y="755168"/>
              <a:ext cx="1279668" cy="1455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1200" b="1" u="sng" dirty="0">
                  <a:effectLst/>
                  <a:ea typeface="Calibri" panose="020F0502020204030204" pitchFamily="34" charset="0"/>
                  <a:cs typeface="Arial" panose="020B0604020202020204" pitchFamily="34" charset="0"/>
                </a:rPr>
                <a:t>الاعتبارات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*الطلب على </a:t>
              </a:r>
              <a:r>
                <a:rPr lang="ar-IQ" sz="1200" dirty="0" err="1">
                  <a:effectLst/>
                  <a:ea typeface="Calibri" panose="020F0502020204030204" pitchFamily="34" charset="0"/>
                  <a:cs typeface="Arial" panose="020B0604020202020204" pitchFamily="34" charset="0"/>
                </a:rPr>
                <a:t>المنوج</a:t>
              </a:r>
              <a:r>
                <a:rPr lang="ar-IQ" sz="1200" dirty="0">
                  <a:effectLst/>
                  <a:ea typeface="Calibri" panose="020F0502020204030204" pitchFamily="34" charset="0"/>
                  <a:cs typeface="Arial" panose="020B0604020202020204" pitchFamily="34" charset="0"/>
                </a:rPr>
                <a:t> / الخدمة</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الظروف الاقتصادية  *الظروف التقنية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*الموارد المالية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*التغيب / دوران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النمو التنظيمي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فلسفة الإدارة</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en-US" sz="900" dirty="0">
                  <a:effectLst/>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p:txBody>
        </p:sp>
        <p:sp>
          <p:nvSpPr>
            <p:cNvPr id="7" name="Rectangle 7"/>
            <p:cNvSpPr/>
            <p:nvPr/>
          </p:nvSpPr>
          <p:spPr>
            <a:xfrm>
              <a:off x="1438669" y="755156"/>
              <a:ext cx="1264090" cy="145507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2000" b="1" u="sng" dirty="0">
                  <a:effectLst/>
                  <a:ea typeface="Calibri" panose="020F0502020204030204" pitchFamily="34" charset="0"/>
                  <a:cs typeface="Arial" panose="020B0604020202020204" pitchFamily="34" charset="0"/>
                </a:rPr>
                <a:t>تقنيات</a:t>
              </a:r>
              <a:r>
                <a:rPr lang="ar-IQ" sz="2000" b="1" dirty="0">
                  <a:effectLst/>
                  <a:ea typeface="Calibri" panose="020F0502020204030204" pitchFamily="34" charset="0"/>
                  <a:cs typeface="Arial" panose="020B0604020202020204" pitchFamily="34" charset="0"/>
                </a:rPr>
                <a:t>    </a:t>
              </a:r>
              <a:endParaRPr lang="en-US" sz="36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2000" dirty="0">
                  <a:effectLst/>
                  <a:ea typeface="Calibri" panose="020F0502020204030204" pitchFamily="34" charset="0"/>
                  <a:cs typeface="Arial" panose="020B0604020202020204" pitchFamily="34" charset="0"/>
                </a:rPr>
                <a:t> • تحليل الاتجاه </a:t>
              </a:r>
              <a:endParaRPr lang="en-US" sz="36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2000" dirty="0">
                  <a:effectLst/>
                  <a:ea typeface="Calibri" panose="020F0502020204030204" pitchFamily="34" charset="0"/>
                  <a:cs typeface="Arial" panose="020B0604020202020204" pitchFamily="34" charset="0"/>
                </a:rPr>
                <a:t>• التقديرات </a:t>
              </a:r>
              <a:r>
                <a:rPr lang="ar-IQ" sz="2000" dirty="0" err="1">
                  <a:effectLst/>
                  <a:ea typeface="Calibri" panose="020F0502020204030204" pitchFamily="34" charset="0"/>
                  <a:cs typeface="Arial" panose="020B0604020202020204" pitchFamily="34" charset="0"/>
                </a:rPr>
                <a:t>الادراية</a:t>
              </a:r>
              <a:endParaRPr lang="en-US" sz="36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2000" dirty="0">
                  <a:effectLst/>
                  <a:ea typeface="Calibri" panose="020F0502020204030204" pitchFamily="34" charset="0"/>
                  <a:cs typeface="Arial" panose="020B0604020202020204" pitchFamily="34" charset="0"/>
                </a:rPr>
                <a:t> • تقنية دلفي</a:t>
              </a:r>
              <a:endParaRPr lang="en-US" sz="3600" dirty="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en-US" sz="1100" dirty="0">
                  <a:effectLst/>
                  <a:ea typeface="Calibri" panose="020F0502020204030204" pitchFamily="34" charset="0"/>
                  <a:cs typeface="Arial" panose="020B0604020202020204" pitchFamily="34" charset="0"/>
                </a:rPr>
                <a:t> </a:t>
              </a:r>
            </a:p>
          </p:txBody>
        </p:sp>
        <p:sp>
          <p:nvSpPr>
            <p:cNvPr id="8" name="Rectangle 8"/>
            <p:cNvSpPr/>
            <p:nvPr/>
          </p:nvSpPr>
          <p:spPr>
            <a:xfrm>
              <a:off x="1478942" y="2249031"/>
              <a:ext cx="1224273" cy="1239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800" b="1" u="sng">
                  <a:effectLst/>
                  <a:ea typeface="Calibri" panose="020F0502020204030204" pitchFamily="34" charset="0"/>
                  <a:cs typeface="Arial" panose="020B0604020202020204" pitchFamily="34" charset="0"/>
                </a:rPr>
                <a:t>اعتبارات خارجية :  </a:t>
              </a:r>
              <a:endParaRPr lang="en-US" sz="1100">
                <a:effectLst/>
                <a:ea typeface="Calibri" panose="020F0502020204030204" pitchFamily="34" charset="0"/>
                <a:cs typeface="Arial" panose="020B0604020202020204" pitchFamily="34" charset="0"/>
              </a:endParaRPr>
            </a:p>
            <a:p>
              <a:pPr marL="0" marR="0" algn="r" rtl="1">
                <a:spcBef>
                  <a:spcPts val="0"/>
                </a:spcBef>
                <a:spcAft>
                  <a:spcPts val="0"/>
                </a:spcAft>
              </a:pPr>
              <a:r>
                <a:rPr lang="ar-SA" sz="800">
                  <a:effectLst/>
                  <a:ea typeface="Calibri" panose="020F0502020204030204" pitchFamily="34" charset="0"/>
                  <a:cs typeface="Arial" panose="020B0604020202020204" pitchFamily="34" charset="0"/>
                </a:rPr>
                <a:t>• </a:t>
              </a:r>
              <a:r>
                <a:rPr lang="ar-IQ" sz="800">
                  <a:effectLst/>
                  <a:ea typeface="Calibri" panose="020F0502020204030204" pitchFamily="34" charset="0"/>
                  <a:cs typeface="Arial" panose="020B0604020202020204" pitchFamily="34" charset="0"/>
                </a:rPr>
                <a:t>التغيرات </a:t>
              </a:r>
              <a:r>
                <a:rPr lang="ar-SA" sz="800">
                  <a:effectLst/>
                  <a:ea typeface="Calibri" panose="020F0502020204030204" pitchFamily="34" charset="0"/>
                  <a:cs typeface="Arial" panose="020B0604020202020204" pitchFamily="34" charset="0"/>
                </a:rPr>
                <a:t>الديموغرافية</a:t>
              </a:r>
              <a:endParaRPr lang="en-US" sz="1100">
                <a:effectLst/>
                <a:ea typeface="Calibri" panose="020F0502020204030204" pitchFamily="34" charset="0"/>
                <a:cs typeface="Arial" panose="020B0604020202020204" pitchFamily="34" charset="0"/>
              </a:endParaRPr>
            </a:p>
            <a:p>
              <a:pPr marL="0" marR="0" algn="r" rtl="1">
                <a:spcBef>
                  <a:spcPts val="0"/>
                </a:spcBef>
                <a:spcAft>
                  <a:spcPts val="0"/>
                </a:spcAft>
              </a:pPr>
              <a:r>
                <a:rPr lang="ar-SA" sz="800">
                  <a:effectLst/>
                  <a:ea typeface="Calibri" panose="020F0502020204030204" pitchFamily="34" charset="0"/>
                  <a:cs typeface="Arial" panose="020B0604020202020204" pitchFamily="34" charset="0"/>
                </a:rPr>
                <a:t> • تعليم القوى العاملة </a:t>
              </a:r>
              <a:endParaRPr lang="en-US" sz="1100">
                <a:effectLst/>
                <a:ea typeface="Calibri" panose="020F0502020204030204" pitchFamily="34" charset="0"/>
                <a:cs typeface="Arial" panose="020B0604020202020204" pitchFamily="34" charset="0"/>
              </a:endParaRPr>
            </a:p>
            <a:p>
              <a:pPr marL="0" marR="0" algn="r" rtl="1">
                <a:spcBef>
                  <a:spcPts val="0"/>
                </a:spcBef>
                <a:spcAft>
                  <a:spcPts val="0"/>
                </a:spcAft>
              </a:pPr>
              <a:r>
                <a:rPr lang="ar-SA" sz="800">
                  <a:effectLst/>
                  <a:ea typeface="Calibri" panose="020F0502020204030204" pitchFamily="34" charset="0"/>
                  <a:cs typeface="Arial" panose="020B0604020202020204" pitchFamily="34" charset="0"/>
                </a:rPr>
                <a:t> • تنقل العمال</a:t>
              </a:r>
              <a:endParaRPr lang="en-US" sz="1100">
                <a:effectLst/>
                <a:ea typeface="Calibri" panose="020F0502020204030204" pitchFamily="34" charset="0"/>
                <a:cs typeface="Arial" panose="020B0604020202020204" pitchFamily="34" charset="0"/>
              </a:endParaRPr>
            </a:p>
            <a:p>
              <a:pPr marL="0" marR="0" algn="r" rtl="1">
                <a:spcBef>
                  <a:spcPts val="0"/>
                </a:spcBef>
                <a:spcAft>
                  <a:spcPts val="0"/>
                </a:spcAft>
              </a:pPr>
              <a:r>
                <a:rPr lang="ar-SA" sz="800">
                  <a:effectLst/>
                  <a:ea typeface="Calibri" panose="020F0502020204030204" pitchFamily="34" charset="0"/>
                  <a:cs typeface="Arial" panose="020B0604020202020204" pitchFamily="34" charset="0"/>
                </a:rPr>
                <a:t> • السياسات </a:t>
              </a:r>
              <a:r>
                <a:rPr lang="ar-IQ" sz="800">
                  <a:effectLst/>
                  <a:ea typeface="Calibri" panose="020F0502020204030204" pitchFamily="34" charset="0"/>
                  <a:cs typeface="Arial" panose="020B0604020202020204" pitchFamily="34" charset="0"/>
                </a:rPr>
                <a:t>الحكومية</a:t>
              </a:r>
              <a:endParaRPr lang="en-US" sz="1100">
                <a:effectLst/>
                <a:ea typeface="Calibri" panose="020F0502020204030204" pitchFamily="34" charset="0"/>
                <a:cs typeface="Arial" panose="020B0604020202020204" pitchFamily="34" charset="0"/>
              </a:endParaRPr>
            </a:p>
            <a:p>
              <a:pPr marL="0" marR="0" algn="r" rtl="1">
                <a:spcBef>
                  <a:spcPts val="0"/>
                </a:spcBef>
                <a:spcAft>
                  <a:spcPts val="0"/>
                </a:spcAft>
              </a:pPr>
              <a:r>
                <a:rPr lang="ar-IQ" sz="800">
                  <a:effectLst/>
                  <a:ea typeface="Calibri" panose="020F0502020204030204" pitchFamily="34" charset="0"/>
                  <a:cs typeface="Arial" panose="020B0604020202020204" pitchFamily="34" charset="0"/>
                </a:rPr>
                <a:t> • معدل البطالة</a:t>
              </a:r>
              <a:endParaRPr lang="en-US" sz="110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en-US" sz="1100">
                  <a:effectLst/>
                  <a:ea typeface="Calibri" panose="020F0502020204030204" pitchFamily="34" charset="0"/>
                  <a:cs typeface="Arial" panose="020B0604020202020204" pitchFamily="34" charset="0"/>
                </a:rPr>
                <a:t> </a:t>
              </a:r>
            </a:p>
          </p:txBody>
        </p:sp>
        <p:sp>
          <p:nvSpPr>
            <p:cNvPr id="9" name="Rectangle 10"/>
            <p:cNvSpPr/>
            <p:nvPr/>
          </p:nvSpPr>
          <p:spPr>
            <a:xfrm>
              <a:off x="595478" y="438061"/>
              <a:ext cx="1359673" cy="278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IQ" dirty="0" err="1">
                  <a:effectLst/>
                  <a:ea typeface="Calibri" panose="020F0502020204030204" pitchFamily="34" charset="0"/>
                  <a:cs typeface="Arial" panose="020B0604020202020204" pitchFamily="34" charset="0"/>
                </a:rPr>
                <a:t>تنبؤء</a:t>
              </a:r>
              <a:r>
                <a:rPr lang="ar-IQ" dirty="0">
                  <a:effectLst/>
                  <a:ea typeface="Calibri" panose="020F0502020204030204" pitchFamily="34" charset="0"/>
                  <a:cs typeface="Arial" panose="020B0604020202020204" pitchFamily="34" charset="0"/>
                </a:rPr>
                <a:t> الطلب</a:t>
              </a:r>
              <a:endParaRPr lang="en-US" dirty="0">
                <a:effectLst/>
                <a:ea typeface="Calibri" panose="020F0502020204030204" pitchFamily="34" charset="0"/>
                <a:cs typeface="Arial" panose="020B0604020202020204" pitchFamily="34" charset="0"/>
              </a:endParaRPr>
            </a:p>
          </p:txBody>
        </p:sp>
        <p:sp>
          <p:nvSpPr>
            <p:cNvPr id="10" name="Rectangle 11"/>
            <p:cNvSpPr/>
            <p:nvPr/>
          </p:nvSpPr>
          <p:spPr>
            <a:xfrm>
              <a:off x="993225" y="3488667"/>
              <a:ext cx="1248875" cy="3038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lnSpc>
                  <a:spcPct val="115000"/>
                </a:lnSpc>
                <a:spcBef>
                  <a:spcPts val="0"/>
                </a:spcBef>
                <a:spcAft>
                  <a:spcPts val="1000"/>
                </a:spcAft>
              </a:pPr>
              <a:r>
                <a:rPr lang="ar-IQ" dirty="0">
                  <a:effectLst/>
                  <a:ea typeface="Calibri" panose="020F0502020204030204" pitchFamily="34" charset="0"/>
                  <a:cs typeface="Arial" panose="020B0604020202020204" pitchFamily="34" charset="0"/>
                </a:rPr>
                <a:t>التنبؤ </a:t>
              </a:r>
              <a:r>
                <a:rPr lang="ar-IQ" dirty="0" err="1">
                  <a:effectLst/>
                  <a:ea typeface="Calibri" panose="020F0502020204030204" pitchFamily="34" charset="0"/>
                  <a:cs typeface="Arial" panose="020B0604020202020204" pitchFamily="34" charset="0"/>
                </a:rPr>
                <a:t>بالامدادات</a:t>
              </a:r>
              <a:endParaRPr lang="en-US" dirty="0">
                <a:effectLst/>
                <a:ea typeface="Calibri" panose="020F0502020204030204" pitchFamily="34" charset="0"/>
                <a:cs typeface="Arial" panose="020B0604020202020204" pitchFamily="34" charset="0"/>
              </a:endParaRPr>
            </a:p>
          </p:txBody>
        </p:sp>
        <p:sp>
          <p:nvSpPr>
            <p:cNvPr id="11" name="Rectangle 15"/>
            <p:cNvSpPr/>
            <p:nvPr/>
          </p:nvSpPr>
          <p:spPr>
            <a:xfrm>
              <a:off x="159001" y="2210165"/>
              <a:ext cx="1279789" cy="12796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1100" b="1" u="sng" dirty="0">
                  <a:effectLst/>
                  <a:ea typeface="Calibri" panose="020F0502020204030204" pitchFamily="34" charset="0"/>
                  <a:cs typeface="Arial" panose="020B0604020202020204" pitchFamily="34" charset="0"/>
                </a:rPr>
                <a:t>التقنيات</a:t>
              </a:r>
              <a:r>
                <a:rPr lang="ar-IQ" sz="1100" dirty="0">
                  <a:effectLst/>
                  <a:ea typeface="Calibri" panose="020F0502020204030204" pitchFamily="34" charset="0"/>
                  <a:cs typeface="Arial" panose="020B0604020202020204" pitchFamily="34" charset="0"/>
                </a:rPr>
                <a:t> :  </a:t>
              </a:r>
              <a:endParaRPr lang="en-US"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SA" sz="1100" dirty="0">
                  <a:effectLst/>
                  <a:ea typeface="Calibri" panose="020F0502020204030204" pitchFamily="34" charset="0"/>
                  <a:cs typeface="Arial" panose="020B0604020202020204" pitchFamily="34" charset="0"/>
                </a:rPr>
                <a:t>• </a:t>
              </a:r>
              <a:r>
                <a:rPr lang="ar-IQ" sz="1100" dirty="0">
                  <a:effectLst/>
                  <a:ea typeface="Calibri" panose="020F0502020204030204" pitchFamily="34" charset="0"/>
                  <a:cs typeface="Arial" panose="020B0604020202020204" pitchFamily="34" charset="0"/>
                </a:rPr>
                <a:t>جداول الموظفين</a:t>
              </a:r>
              <a:endParaRPr lang="en-US"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100" dirty="0">
                  <a:effectLst/>
                  <a:ea typeface="Calibri" panose="020F0502020204030204" pitchFamily="34" charset="0"/>
                  <a:cs typeface="Arial" panose="020B0604020202020204" pitchFamily="34" charset="0"/>
                </a:rPr>
                <a:t> • تحليل </a:t>
              </a:r>
              <a:r>
                <a:rPr lang="ar-SA" sz="1100" dirty="0">
                  <a:effectLst/>
                  <a:ea typeface="Calibri" panose="020F0502020204030204" pitchFamily="34" charset="0"/>
                  <a:cs typeface="Arial" panose="020B0604020202020204" pitchFamily="34" charset="0"/>
                </a:rPr>
                <a:t>ماركوف </a:t>
              </a:r>
              <a:endParaRPr lang="en-US"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SA" sz="1100" dirty="0">
                  <a:effectLst/>
                  <a:ea typeface="Calibri" panose="020F0502020204030204" pitchFamily="34" charset="0"/>
                  <a:cs typeface="Arial" panose="020B0604020202020204" pitchFamily="34" charset="0"/>
                </a:rPr>
                <a:t>• مخزون المهارات</a:t>
              </a:r>
              <a:endParaRPr lang="en-US"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SA" sz="1100" dirty="0">
                  <a:effectLst/>
                  <a:ea typeface="Calibri" panose="020F0502020204030204" pitchFamily="34" charset="0"/>
                  <a:cs typeface="Arial" panose="020B0604020202020204" pitchFamily="34" charset="0"/>
                </a:rPr>
                <a:t> • مخزون</a:t>
              </a:r>
              <a:r>
                <a:rPr lang="ar-SA" dirty="0">
                  <a:effectLst/>
                  <a:ea typeface="Calibri" panose="020F0502020204030204" pitchFamily="34" charset="0"/>
                  <a:cs typeface="Arial" panose="020B0604020202020204" pitchFamily="34" charset="0"/>
                </a:rPr>
                <a:t> </a:t>
              </a:r>
              <a:r>
                <a:rPr lang="ar-IQ" sz="1100" dirty="0">
                  <a:effectLst/>
                  <a:ea typeface="Calibri" panose="020F0502020204030204" pitchFamily="34" charset="0"/>
                  <a:cs typeface="Arial" panose="020B0604020202020204" pitchFamily="34" charset="0"/>
                </a:rPr>
                <a:t>الإدارة </a:t>
              </a:r>
              <a:endParaRPr lang="en-US"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100" dirty="0">
                  <a:effectLst/>
                  <a:ea typeface="Calibri" panose="020F0502020204030204" pitchFamily="34" charset="0"/>
                  <a:cs typeface="Arial" panose="020B0604020202020204" pitchFamily="34" charset="0"/>
                </a:rPr>
                <a:t> • خرائط الاحلال</a:t>
              </a:r>
              <a:endParaRPr lang="en-US" dirty="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en-US" sz="1100" dirty="0">
                  <a:effectLst/>
                  <a:ea typeface="Calibri" panose="020F0502020204030204" pitchFamily="34" charset="0"/>
                  <a:cs typeface="Arial" panose="020B0604020202020204" pitchFamily="34" charset="0"/>
                </a:rPr>
                <a:t> </a:t>
              </a:r>
            </a:p>
          </p:txBody>
        </p:sp>
        <p:sp>
          <p:nvSpPr>
            <p:cNvPr id="12" name="Rectangle 16"/>
            <p:cNvSpPr/>
            <p:nvPr/>
          </p:nvSpPr>
          <p:spPr>
            <a:xfrm>
              <a:off x="3474427" y="500904"/>
              <a:ext cx="1080433" cy="1748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1200" b="1" u="sng" dirty="0">
                  <a:effectLst/>
                  <a:ea typeface="Calibri" panose="020F0502020204030204" pitchFamily="34" charset="0"/>
                  <a:cs typeface="Arial" panose="020B0604020202020204" pitchFamily="34" charset="0"/>
                </a:rPr>
                <a:t>في حالة العجز يتم اللجوء الى</a:t>
              </a:r>
              <a:r>
                <a:rPr lang="ar-IQ" sz="1200" u="sng" dirty="0">
                  <a:effectLst/>
                  <a:ea typeface="Calibri" panose="020F0502020204030204" pitchFamily="34" charset="0"/>
                  <a:cs typeface="Arial" panose="020B0604020202020204" pitchFamily="34" charset="0"/>
                </a:rPr>
                <a:t> :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الاستفادة من العمل الإضافي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إضافة عمال بدوام كامل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إضافة عمال بدوام جزئي • تعيين بعقد </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 استدعاء الموظفين</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  الاستعانة بمصادر خارجية</a:t>
              </a:r>
              <a:endParaRPr lang="en-US" sz="20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200" dirty="0">
                  <a:effectLst/>
                  <a:ea typeface="Calibri" panose="020F0502020204030204" pitchFamily="34" charset="0"/>
                  <a:cs typeface="Arial" panose="020B0604020202020204" pitchFamily="34" charset="0"/>
                </a:rPr>
                <a:t> • تقليل معدل دوران الموظفين</a:t>
              </a:r>
              <a:endParaRPr lang="en-US" sz="2000" dirty="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en-US" sz="1100" dirty="0">
                  <a:effectLst/>
                  <a:ea typeface="Calibri" panose="020F0502020204030204" pitchFamily="34" charset="0"/>
                  <a:cs typeface="Arial" panose="020B0604020202020204" pitchFamily="34" charset="0"/>
                </a:rPr>
                <a:t> </a:t>
              </a:r>
            </a:p>
          </p:txBody>
        </p:sp>
        <p:sp>
          <p:nvSpPr>
            <p:cNvPr id="13" name="Rectangle 17"/>
            <p:cNvSpPr/>
            <p:nvPr/>
          </p:nvSpPr>
          <p:spPr>
            <a:xfrm>
              <a:off x="3473548" y="2248969"/>
              <a:ext cx="1080342" cy="1240590"/>
            </a:xfrm>
            <a:prstGeom prst="rect">
              <a:avLst/>
            </a:prstGeom>
          </p:spPr>
          <p:style>
            <a:lnRef idx="3">
              <a:schemeClr val="lt1"/>
            </a:lnRef>
            <a:fillRef idx="1">
              <a:schemeClr val="accent3"/>
            </a:fillRef>
            <a:effectRef idx="1">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r" rtl="1">
                <a:spcBef>
                  <a:spcPts val="0"/>
                </a:spcBef>
                <a:spcAft>
                  <a:spcPts val="0"/>
                </a:spcAft>
              </a:pPr>
              <a:r>
                <a:rPr lang="ar-IQ" sz="1000" b="1" u="sng" dirty="0">
                  <a:effectLst/>
                  <a:ea typeface="Calibri" panose="020F0502020204030204" pitchFamily="34" charset="0"/>
                  <a:cs typeface="Arial" panose="020B0604020202020204" pitchFamily="34" charset="0"/>
                </a:rPr>
                <a:t>في حالة وجود فائض يتم اللجوء الى</a:t>
              </a:r>
              <a:r>
                <a:rPr lang="ar-IQ" sz="1000" dirty="0">
                  <a:effectLst/>
                  <a:ea typeface="Calibri" panose="020F0502020204030204" pitchFamily="34" charset="0"/>
                  <a:cs typeface="Arial" panose="020B0604020202020204" pitchFamily="34" charset="0"/>
                </a:rPr>
                <a:t> :</a:t>
              </a:r>
              <a:endParaRPr lang="en-US" sz="14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000" dirty="0">
                  <a:effectLst/>
                  <a:ea typeface="Calibri" panose="020F0502020204030204" pitchFamily="34" charset="0"/>
                  <a:cs typeface="Arial" panose="020B0604020202020204" pitchFamily="34" charset="0"/>
                </a:rPr>
                <a:t>• تقليل ساعات عمل الموظفين</a:t>
              </a:r>
              <a:endParaRPr lang="en-US" sz="14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000" dirty="0">
                  <a:effectLst/>
                  <a:ea typeface="Calibri" panose="020F0502020204030204" pitchFamily="34" charset="0"/>
                  <a:cs typeface="Arial" panose="020B0604020202020204" pitchFamily="34" charset="0"/>
                </a:rPr>
                <a:t> •  تجميد التوظيف</a:t>
              </a:r>
              <a:endParaRPr lang="en-US" sz="14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000" dirty="0">
                  <a:effectLst/>
                  <a:ea typeface="Calibri" panose="020F0502020204030204" pitchFamily="34" charset="0"/>
                  <a:cs typeface="Arial" panose="020B0604020202020204" pitchFamily="34" charset="0"/>
                </a:rPr>
                <a:t> • الاستغناء عن الموظفين</a:t>
              </a:r>
              <a:endParaRPr lang="en-US" sz="1400" dirty="0">
                <a:effectLst/>
                <a:ea typeface="Calibri" panose="020F0502020204030204" pitchFamily="34" charset="0"/>
                <a:cs typeface="Arial" panose="020B0604020202020204" pitchFamily="34" charset="0"/>
              </a:endParaRPr>
            </a:p>
            <a:p>
              <a:pPr marL="0" marR="0" algn="r" rtl="1">
                <a:spcBef>
                  <a:spcPts val="0"/>
                </a:spcBef>
                <a:spcAft>
                  <a:spcPts val="0"/>
                </a:spcAft>
              </a:pPr>
              <a:r>
                <a:rPr lang="ar-IQ" sz="1000" dirty="0">
                  <a:effectLst/>
                  <a:ea typeface="Calibri" panose="020F0502020204030204" pitchFamily="34" charset="0"/>
                  <a:cs typeface="Arial" panose="020B0604020202020204" pitchFamily="34" charset="0"/>
                </a:rPr>
                <a:t> • احالة الموظفين الى التقاعد المبكر</a:t>
              </a:r>
              <a:endParaRPr lang="en-US" sz="1400" dirty="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en-US" sz="1100" dirty="0">
                  <a:effectLst/>
                  <a:ea typeface="Calibri" panose="020F0502020204030204" pitchFamily="34" charset="0"/>
                  <a:cs typeface="Arial" panose="020B0604020202020204" pitchFamily="34" charset="0"/>
                </a:rPr>
                <a:t> </a:t>
              </a:r>
            </a:p>
          </p:txBody>
        </p:sp>
        <p:sp>
          <p:nvSpPr>
            <p:cNvPr id="14" name="Rectangle 18"/>
            <p:cNvSpPr/>
            <p:nvPr/>
          </p:nvSpPr>
          <p:spPr>
            <a:xfrm>
              <a:off x="3472669" y="119269"/>
              <a:ext cx="1081221" cy="33369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rtl="1">
                <a:spcBef>
                  <a:spcPts val="0"/>
                </a:spcBef>
                <a:spcAft>
                  <a:spcPts val="0"/>
                </a:spcAft>
              </a:pPr>
              <a:r>
                <a:rPr lang="ar-IQ" sz="1100" b="1" dirty="0">
                  <a:effectLst/>
                  <a:ea typeface="Calibri" panose="020F0502020204030204" pitchFamily="34" charset="0"/>
                  <a:cs typeface="Arial" panose="020B0604020202020204" pitchFamily="34" charset="0"/>
                </a:rPr>
                <a:t>موازنة</a:t>
              </a:r>
              <a:endParaRPr lang="en-US" dirty="0">
                <a:effectLst/>
                <a:ea typeface="Calibri" panose="020F0502020204030204" pitchFamily="34" charset="0"/>
                <a:cs typeface="Arial" panose="020B0604020202020204" pitchFamily="34" charset="0"/>
              </a:endParaRPr>
            </a:p>
            <a:p>
              <a:pPr marL="0" marR="0" algn="ctr" rtl="1">
                <a:lnSpc>
                  <a:spcPct val="115000"/>
                </a:lnSpc>
                <a:spcBef>
                  <a:spcPts val="0"/>
                </a:spcBef>
                <a:spcAft>
                  <a:spcPts val="1000"/>
                </a:spcAft>
              </a:pPr>
              <a:r>
                <a:rPr lang="ar-IQ" sz="1100" b="1" dirty="0">
                  <a:effectLst/>
                  <a:ea typeface="Calibri" panose="020F0502020204030204" pitchFamily="34" charset="0"/>
                  <a:cs typeface="Arial" panose="020B0604020202020204" pitchFamily="34" charset="0"/>
                </a:rPr>
                <a:t>العرض والطلب</a:t>
              </a:r>
              <a:endParaRPr lang="en-US" dirty="0">
                <a:effectLst/>
                <a:ea typeface="Calibri" panose="020F0502020204030204" pitchFamily="34" charset="0"/>
                <a:cs typeface="Arial" panose="020B0604020202020204" pitchFamily="34" charset="0"/>
              </a:endParaRPr>
            </a:p>
          </p:txBody>
        </p:sp>
        <p:sp>
          <p:nvSpPr>
            <p:cNvPr id="15" name="Right Arrow 19"/>
            <p:cNvSpPr/>
            <p:nvPr/>
          </p:nvSpPr>
          <p:spPr>
            <a:xfrm>
              <a:off x="2806574" y="1940063"/>
              <a:ext cx="429302" cy="2699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ight Arrow 20"/>
            <p:cNvSpPr/>
            <p:nvPr/>
          </p:nvSpPr>
          <p:spPr>
            <a:xfrm>
              <a:off x="2806578" y="2321781"/>
              <a:ext cx="429571" cy="2701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4252560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27017" y="339634"/>
            <a:ext cx="11038113" cy="5837329"/>
          </a:xfrm>
        </p:spPr>
        <p:txBody>
          <a:bodyPr/>
          <a:lstStyle/>
          <a:p>
            <a:r>
              <a:rPr lang="ar-IQ" b="1" dirty="0"/>
              <a:t>خامسا : مراحل تخطيط الاحتياجات من الموارد </a:t>
            </a:r>
            <a:r>
              <a:rPr lang="ar-IQ" b="1" dirty="0" smtClean="0"/>
              <a:t>البشرية</a:t>
            </a:r>
          </a:p>
          <a:p>
            <a:pPr algn="just"/>
            <a:r>
              <a:rPr lang="ar-IQ" b="1" dirty="0"/>
              <a:t>1.تحديد الطلب المتوقع من الموارد البشرية :</a:t>
            </a:r>
            <a:r>
              <a:rPr lang="ar-IQ" dirty="0"/>
              <a:t> ويتم ذلك وفقاً </a:t>
            </a:r>
            <a:r>
              <a:rPr lang="ar-IQ" dirty="0" err="1"/>
              <a:t>للاهداف</a:t>
            </a:r>
            <a:r>
              <a:rPr lang="ar-IQ" dirty="0"/>
              <a:t> التي تسعى المنظمة الى تحقيقها من خلال الاتي :</a:t>
            </a:r>
            <a:endParaRPr lang="en-US" dirty="0"/>
          </a:p>
          <a:p>
            <a:pPr lvl="0" algn="just"/>
            <a:r>
              <a:rPr lang="ar-IQ" dirty="0"/>
              <a:t>عدد العاملين الذين تحتاجهم المنظمة مستقبلاً</a:t>
            </a:r>
            <a:endParaRPr lang="en-US" dirty="0"/>
          </a:p>
          <a:p>
            <a:pPr lvl="0" algn="just"/>
            <a:r>
              <a:rPr lang="ar-IQ" dirty="0"/>
              <a:t>مواصفاتهم الشخصية</a:t>
            </a:r>
            <a:endParaRPr lang="en-US" dirty="0"/>
          </a:p>
          <a:p>
            <a:pPr lvl="0" algn="just"/>
            <a:r>
              <a:rPr lang="ar-IQ" dirty="0"/>
              <a:t>الوقت المناسب لتعينهم في المنظمة .</a:t>
            </a:r>
            <a:endParaRPr lang="en-US" dirty="0"/>
          </a:p>
          <a:p>
            <a:pPr algn="just"/>
            <a:r>
              <a:rPr lang="ar-IQ" b="1" dirty="0" smtClean="0"/>
              <a:t>2.تحديد </a:t>
            </a:r>
            <a:r>
              <a:rPr lang="ar-IQ" b="1" dirty="0"/>
              <a:t>العرض المتوقع من الموارد البشرية : </a:t>
            </a:r>
            <a:r>
              <a:rPr lang="ar-IQ" dirty="0"/>
              <a:t>تتعلق هذه المرحلة بحصر الموارد البشرية العاملة حالياً في المنظمة وتحليلها وكذلك دراسة المتوافر منها في سوق العمل من مهارات في ضوء الاحتياجات التي تم تحديدها في المرحلة السابقة وهناك نوعين من المصادر للحصول على الموارد </a:t>
            </a:r>
            <a:r>
              <a:rPr lang="ar-IQ" dirty="0" smtClean="0"/>
              <a:t>البشرية</a:t>
            </a:r>
            <a:endParaRPr lang="en-US" dirty="0"/>
          </a:p>
        </p:txBody>
      </p:sp>
    </p:spTree>
    <p:extLst>
      <p:ext uri="{BB962C8B-B14F-4D97-AF65-F5344CB8AC3E}">
        <p14:creationId xmlns:p14="http://schemas.microsoft.com/office/powerpoint/2010/main" val="2115532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679269"/>
            <a:ext cx="10748554" cy="5497694"/>
          </a:xfrm>
        </p:spPr>
        <p:txBody>
          <a:bodyPr/>
          <a:lstStyle/>
          <a:p>
            <a:pPr algn="just"/>
            <a:r>
              <a:rPr lang="ar-IQ" b="1" dirty="0"/>
              <a:t>3.وضع خطط العمل :  </a:t>
            </a:r>
            <a:r>
              <a:rPr lang="ar-IQ" dirty="0"/>
              <a:t>بعد دراسة العرض والطلب على الموارد البشرية في ضوء الاهداف </a:t>
            </a:r>
            <a:r>
              <a:rPr lang="ar-IQ" dirty="0" err="1"/>
              <a:t>المسستقبلة</a:t>
            </a:r>
            <a:r>
              <a:rPr lang="ar-IQ" dirty="0"/>
              <a:t> تقوم ادارة الموارد البشرية بوضع خطة العمل وهو نظاماً اجرائياً لتنفيذ </a:t>
            </a:r>
            <a:r>
              <a:rPr lang="ar-IQ" dirty="0" smtClean="0"/>
              <a:t>الأهداف</a:t>
            </a:r>
          </a:p>
          <a:p>
            <a:pPr algn="just"/>
            <a:endParaRPr lang="ar-IQ" dirty="0" smtClean="0"/>
          </a:p>
          <a:p>
            <a:pPr marL="0" indent="0" algn="just">
              <a:buNone/>
            </a:pPr>
            <a:r>
              <a:rPr lang="ar-IQ" b="1" dirty="0" smtClean="0"/>
              <a:t>4.تنفيذ </a:t>
            </a:r>
            <a:r>
              <a:rPr lang="ar-IQ" b="1" dirty="0"/>
              <a:t>الخطة ومتابعتها</a:t>
            </a:r>
            <a:r>
              <a:rPr lang="ar-IQ" dirty="0"/>
              <a:t> : بعد ان تصبح الخطة معدة للتنفيذ تقوم ادارة الموارد البشرية بنقلها الى حيز التنفيذ وترجمتها الى اعمال وافراد يؤدون تلك الاعمال وفق جدول زمني معد مستقبلاً ومراقبة تنفيذها بقصد تقويمها والوقوف على نواحي القوة والضعف فيها .</a:t>
            </a:r>
            <a:endParaRPr lang="en-US" dirty="0"/>
          </a:p>
          <a:p>
            <a:pPr marL="0" indent="0" algn="just">
              <a:buNone/>
            </a:pPr>
            <a:endParaRPr lang="ar-IQ" sz="5400" dirty="0" smtClean="0"/>
          </a:p>
          <a:p>
            <a:pPr marL="0" indent="0">
              <a:buNone/>
            </a:pPr>
            <a:endParaRPr lang="en-US" dirty="0"/>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8448" y="3672296"/>
            <a:ext cx="6000750" cy="2857500"/>
          </a:xfrm>
          <a:prstGeom prst="rect">
            <a:avLst/>
          </a:prstGeom>
        </p:spPr>
      </p:pic>
    </p:spTree>
    <p:extLst>
      <p:ext uri="{BB962C8B-B14F-4D97-AF65-F5344CB8AC3E}">
        <p14:creationId xmlns:p14="http://schemas.microsoft.com/office/powerpoint/2010/main" val="1610619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1125</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vt:lpstr>
      <vt:lpstr>Calibri</vt:lpstr>
      <vt:lpstr>Calibri Light</vt:lpstr>
      <vt:lpstr>Times New Roman</vt:lpstr>
      <vt:lpstr>Tw Cen MT</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Research and Information Systems</dc:title>
  <dc:creator>Maher</dc:creator>
  <cp:lastModifiedBy>Maher</cp:lastModifiedBy>
  <cp:revision>64</cp:revision>
  <dcterms:created xsi:type="dcterms:W3CDTF">2020-03-27T21:56:32Z</dcterms:created>
  <dcterms:modified xsi:type="dcterms:W3CDTF">2020-10-17T09:43:55Z</dcterms:modified>
</cp:coreProperties>
</file>