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68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8EC813-A088-43F5-AEA5-AE917F821130}" type="doc">
      <dgm:prSet loTypeId="urn:microsoft.com/office/officeart/2005/8/layout/vList6" loCatId="list" qsTypeId="urn:microsoft.com/office/officeart/2005/8/quickstyle/3d2" qsCatId="3D" csTypeId="urn:microsoft.com/office/officeart/2005/8/colors/colorful2" csCatId="colorful" phldr="1"/>
      <dgm:spPr/>
      <dgm:t>
        <a:bodyPr/>
        <a:lstStyle/>
        <a:p>
          <a:pPr rtl="1"/>
          <a:endParaRPr lang="ar-SA"/>
        </a:p>
      </dgm:t>
    </dgm:pt>
    <dgm:pt modelId="{D6C49CBF-6C2E-4A96-8845-DDF6A1F35B6F}">
      <dgm:prSet phldrT="[نص]" custT="1"/>
      <dgm:spPr>
        <a:xfrm>
          <a:off x="2318459" y="1335"/>
          <a:ext cx="849481" cy="849481"/>
        </a:xfrm>
      </dgm:spPr>
      <dgm:t>
        <a:bodyPr/>
        <a:lstStyle/>
        <a:p>
          <a:pPr algn="ctr" rtl="1"/>
          <a:r>
            <a:rPr lang="ar-SA" sz="1600" b="1" dirty="0">
              <a:latin typeface="Calibri"/>
              <a:ea typeface="+mn-ea"/>
              <a:cs typeface="mohammad bold art 1" pitchFamily="2" charset="-78"/>
            </a:rPr>
            <a:t>الرضا الوظيفي</a:t>
          </a:r>
        </a:p>
        <a:p>
          <a:pPr algn="ctr" rtl="1"/>
          <a:r>
            <a:rPr lang="en-US" sz="1600" b="1" dirty="0">
              <a:latin typeface="Calibri"/>
              <a:ea typeface="+mn-ea"/>
              <a:cs typeface="mohammad bold art 1" pitchFamily="2" charset="-78"/>
            </a:rPr>
            <a:t>Job Satisfaction</a:t>
          </a:r>
          <a:endParaRPr lang="ar-SA" sz="1600" b="1" dirty="0">
            <a:latin typeface="Calibri"/>
            <a:ea typeface="+mn-ea"/>
            <a:cs typeface="mohammad bold art 1" pitchFamily="2" charset="-78"/>
          </a:endParaRPr>
        </a:p>
      </dgm:t>
    </dgm:pt>
    <dgm:pt modelId="{67981FFB-FB7D-414F-B55A-296A82B9A95D}" type="parTrans" cxnId="{DB9323B3-D9FA-495D-8079-4B465B44B6E5}">
      <dgm:prSet/>
      <dgm:spPr/>
      <dgm:t>
        <a:bodyPr/>
        <a:lstStyle/>
        <a:p>
          <a:pPr algn="ctr" rtl="1"/>
          <a:endParaRPr lang="ar-SA"/>
        </a:p>
      </dgm:t>
    </dgm:pt>
    <dgm:pt modelId="{098BEFAD-4349-4044-A0EE-7B8539782CAA}" type="sibTrans" cxnId="{DB9323B3-D9FA-495D-8079-4B465B44B6E5}">
      <dgm:prSet/>
      <dgm:spPr>
        <a:xfrm>
          <a:off x="1426071" y="395494"/>
          <a:ext cx="2634257" cy="2634257"/>
        </a:xfrm>
      </dgm:spPr>
      <dgm:t>
        <a:bodyPr/>
        <a:lstStyle/>
        <a:p>
          <a:pPr algn="ctr" rtl="1"/>
          <a:endParaRPr lang="ar-SA"/>
        </a:p>
      </dgm:t>
    </dgm:pt>
    <dgm:pt modelId="{ED216D26-9CE0-4DBC-A72E-EDCD77269D2E}">
      <dgm:prSet phldrT="[نص]" custT="1"/>
      <dgm:spPr>
        <a:xfrm>
          <a:off x="3432642" y="1931156"/>
          <a:ext cx="849481" cy="849481"/>
        </a:xfrm>
      </dgm:spPr>
      <dgm:t>
        <a:bodyPr/>
        <a:lstStyle/>
        <a:p>
          <a:pPr algn="ctr" rtl="1"/>
          <a:r>
            <a:rPr lang="ar-SA" sz="1600" b="1" dirty="0">
              <a:latin typeface="Calibri"/>
              <a:ea typeface="+mn-ea"/>
              <a:cs typeface="mohammad bold art 1" pitchFamily="2" charset="-78"/>
            </a:rPr>
            <a:t>تقدير الذات</a:t>
          </a:r>
          <a:endParaRPr lang="en-US" sz="1600" b="1" dirty="0">
            <a:latin typeface="Calibri"/>
            <a:ea typeface="+mn-ea"/>
            <a:cs typeface="mohammad bold art 1" pitchFamily="2" charset="-78"/>
          </a:endParaRPr>
        </a:p>
        <a:p>
          <a:pPr algn="ctr" rtl="1"/>
          <a:r>
            <a:rPr lang="en-US" sz="1600" b="1" dirty="0">
              <a:latin typeface="Calibri"/>
              <a:ea typeface="+mn-ea"/>
              <a:cs typeface="mohammad bold art 1" pitchFamily="2" charset="-78"/>
            </a:rPr>
            <a:t>Self-Esteem</a:t>
          </a:r>
          <a:endParaRPr lang="ar-SA" sz="1600" b="1" dirty="0">
            <a:latin typeface="Calibri"/>
            <a:ea typeface="+mn-ea"/>
            <a:cs typeface="mohammad bold art 1" pitchFamily="2" charset="-78"/>
          </a:endParaRPr>
        </a:p>
      </dgm:t>
    </dgm:pt>
    <dgm:pt modelId="{04E019C8-EDCC-488C-B007-2E3A9EE380AC}" type="parTrans" cxnId="{FA273061-FDC6-459F-904E-7E2563C87D31}">
      <dgm:prSet/>
      <dgm:spPr/>
      <dgm:t>
        <a:bodyPr/>
        <a:lstStyle/>
        <a:p>
          <a:pPr algn="ctr" rtl="1"/>
          <a:endParaRPr lang="ar-SA"/>
        </a:p>
      </dgm:t>
    </dgm:pt>
    <dgm:pt modelId="{0FFFFEBC-E1E2-47F0-AF4D-A4F123DC9E5B}" type="sibTrans" cxnId="{FA273061-FDC6-459F-904E-7E2563C87D31}">
      <dgm:prSet/>
      <dgm:spPr>
        <a:xfrm>
          <a:off x="1426071" y="395494"/>
          <a:ext cx="2634257" cy="2634257"/>
        </a:xfrm>
      </dgm:spPr>
      <dgm:t>
        <a:bodyPr/>
        <a:lstStyle/>
        <a:p>
          <a:pPr algn="ctr" rtl="1"/>
          <a:endParaRPr lang="ar-SA"/>
        </a:p>
      </dgm:t>
    </dgm:pt>
    <dgm:pt modelId="{BFE03950-7C04-4326-B4D0-086F2A96C067}">
      <dgm:prSet phldrT="[نص]" custT="1"/>
      <dgm:spPr>
        <a:xfrm>
          <a:off x="1204276" y="1931156"/>
          <a:ext cx="849481" cy="849481"/>
        </a:xfrm>
      </dgm:spPr>
      <dgm:t>
        <a:bodyPr/>
        <a:lstStyle/>
        <a:p>
          <a:pPr algn="ctr" rtl="1"/>
          <a:r>
            <a:rPr lang="ar-SA" sz="1600" b="1">
              <a:latin typeface="Calibri"/>
              <a:ea typeface="+mn-ea"/>
              <a:cs typeface="mohammad bold art 1" pitchFamily="2" charset="-78"/>
            </a:rPr>
            <a:t>الصحة النفسية</a:t>
          </a:r>
          <a:endParaRPr lang="en-US" sz="1600" b="1">
            <a:latin typeface="Calibri"/>
            <a:ea typeface="+mn-ea"/>
            <a:cs typeface="mohammad bold art 1" pitchFamily="2" charset="-78"/>
          </a:endParaRPr>
        </a:p>
        <a:p>
          <a:pPr algn="ctr" rtl="1"/>
          <a:r>
            <a:rPr lang="en-US" sz="1600" b="1">
              <a:cs typeface="mohammad bold art 1" pitchFamily="2" charset="-78"/>
            </a:rPr>
            <a:t>Psychology Health</a:t>
          </a:r>
          <a:endParaRPr lang="ar-SA" sz="1600">
            <a:latin typeface="Calibri"/>
            <a:ea typeface="+mn-ea"/>
            <a:cs typeface="mohammad bold art 1" pitchFamily="2" charset="-78"/>
          </a:endParaRPr>
        </a:p>
      </dgm:t>
    </dgm:pt>
    <dgm:pt modelId="{3B53DB40-8EAE-4DB8-8A4A-7E4F868EF3D7}" type="parTrans" cxnId="{6F883E34-6416-498D-A216-31716404379D}">
      <dgm:prSet/>
      <dgm:spPr/>
      <dgm:t>
        <a:bodyPr/>
        <a:lstStyle/>
        <a:p>
          <a:pPr algn="ctr" rtl="1"/>
          <a:endParaRPr lang="ar-SA"/>
        </a:p>
      </dgm:t>
    </dgm:pt>
    <dgm:pt modelId="{2D3B16C0-B7A6-4463-8841-4703155E6D48}" type="sibTrans" cxnId="{6F883E34-6416-498D-A216-31716404379D}">
      <dgm:prSet/>
      <dgm:spPr>
        <a:xfrm>
          <a:off x="1426071" y="395494"/>
          <a:ext cx="2634257" cy="2634257"/>
        </a:xfrm>
      </dgm:spPr>
      <dgm:t>
        <a:bodyPr/>
        <a:lstStyle/>
        <a:p>
          <a:pPr algn="ctr" rtl="1"/>
          <a:endParaRPr lang="ar-SA"/>
        </a:p>
      </dgm:t>
    </dgm:pt>
    <dgm:pt modelId="{667E6B54-411C-43C3-8FA9-C0F6159DACE9}">
      <dgm:prSet phldrT="[نص]" custT="1"/>
      <dgm:spPr>
        <a:xfrm>
          <a:off x="2136427" y="1105851"/>
          <a:ext cx="1213544" cy="1213544"/>
        </a:xfrm>
      </dgm:spPr>
      <dgm:t>
        <a:bodyPr/>
        <a:lstStyle/>
        <a:p>
          <a:pPr algn="ctr" rtl="1"/>
          <a:r>
            <a:rPr lang="ar-SA" sz="2800" b="1" dirty="0">
              <a:latin typeface="Calibri"/>
              <a:ea typeface="+mn-ea"/>
              <a:cs typeface="mohammad bold art 1" pitchFamily="2" charset="-78"/>
            </a:rPr>
            <a:t>السعادة الفردية داخ</a:t>
          </a:r>
          <a:r>
            <a:rPr lang="ar-IQ" sz="2800" b="1" dirty="0">
              <a:latin typeface="Calibri"/>
              <a:ea typeface="+mn-ea"/>
              <a:cs typeface="mohammad bold art 1" pitchFamily="2" charset="-78"/>
            </a:rPr>
            <a:t>ـــــ</a:t>
          </a:r>
          <a:r>
            <a:rPr lang="ar-SA" sz="2800" b="1" dirty="0">
              <a:latin typeface="Calibri"/>
              <a:ea typeface="+mn-ea"/>
              <a:cs typeface="mohammad bold art 1" pitchFamily="2" charset="-78"/>
            </a:rPr>
            <a:t>ل المنظمة</a:t>
          </a:r>
        </a:p>
      </dgm:t>
    </dgm:pt>
    <dgm:pt modelId="{96D3040A-5443-43F2-9CAD-D6E98D38EF83}" type="sibTrans" cxnId="{4B6EB40C-18AA-48C2-8182-C414955570A3}">
      <dgm:prSet/>
      <dgm:spPr/>
      <dgm:t>
        <a:bodyPr/>
        <a:lstStyle/>
        <a:p>
          <a:pPr algn="ctr" rtl="1"/>
          <a:endParaRPr lang="ar-SA"/>
        </a:p>
      </dgm:t>
    </dgm:pt>
    <dgm:pt modelId="{C8330B69-A085-4F6A-8BE9-6E6D072C3724}" type="parTrans" cxnId="{4B6EB40C-18AA-48C2-8182-C414955570A3}">
      <dgm:prSet/>
      <dgm:spPr/>
      <dgm:t>
        <a:bodyPr/>
        <a:lstStyle/>
        <a:p>
          <a:pPr algn="ctr" rtl="1"/>
          <a:endParaRPr lang="ar-SA"/>
        </a:p>
      </dgm:t>
    </dgm:pt>
    <dgm:pt modelId="{6F072D4F-EE21-4BEC-96EE-3F3C0074074A}" type="pres">
      <dgm:prSet presAssocID="{2B8EC813-A088-43F5-AEA5-AE917F821130}" presName="Name0" presStyleCnt="0">
        <dgm:presLayoutVars>
          <dgm:dir/>
          <dgm:animLvl val="lvl"/>
          <dgm:resizeHandles/>
        </dgm:presLayoutVars>
      </dgm:prSet>
      <dgm:spPr/>
      <dgm:t>
        <a:bodyPr/>
        <a:lstStyle/>
        <a:p>
          <a:pPr rtl="1"/>
          <a:endParaRPr lang="ar-SA"/>
        </a:p>
      </dgm:t>
    </dgm:pt>
    <dgm:pt modelId="{97BE0D81-E975-4BF0-9554-DBCF66A41C1E}" type="pres">
      <dgm:prSet presAssocID="{667E6B54-411C-43C3-8FA9-C0F6159DACE9}" presName="linNode" presStyleCnt="0"/>
      <dgm:spPr/>
      <dgm:t>
        <a:bodyPr/>
        <a:lstStyle/>
        <a:p>
          <a:pPr rtl="1"/>
          <a:endParaRPr lang="ar-SA"/>
        </a:p>
      </dgm:t>
    </dgm:pt>
    <dgm:pt modelId="{8CFB34FB-BF4A-4969-82C9-B4896B492AAC}" type="pres">
      <dgm:prSet presAssocID="{667E6B54-411C-43C3-8FA9-C0F6159DACE9}" presName="parentShp" presStyleLbl="node1" presStyleIdx="0" presStyleCnt="1" custScaleX="80672" custLinFactX="18278" custLinFactNeighborX="100000" custLinFactNeighborY="49">
        <dgm:presLayoutVars>
          <dgm:bulletEnabled val="1"/>
        </dgm:presLayoutVars>
      </dgm:prSet>
      <dgm:spPr/>
      <dgm:t>
        <a:bodyPr/>
        <a:lstStyle/>
        <a:p>
          <a:pPr rtl="1"/>
          <a:endParaRPr lang="ar-SA"/>
        </a:p>
      </dgm:t>
    </dgm:pt>
    <dgm:pt modelId="{B843F7A8-F75A-41C4-ACE3-25BA7213C26D}" type="pres">
      <dgm:prSet presAssocID="{667E6B54-411C-43C3-8FA9-C0F6159DACE9}" presName="childShp" presStyleLbl="bgAccFollowNode1" presStyleIdx="0" presStyleCnt="1" custScaleX="111485" custLinFactX="-99" custLinFactNeighborX="-100000" custLinFactNeighborY="136">
        <dgm:presLayoutVars>
          <dgm:bulletEnabled val="1"/>
        </dgm:presLayoutVars>
      </dgm:prSet>
      <dgm:spPr/>
      <dgm:t>
        <a:bodyPr/>
        <a:lstStyle/>
        <a:p>
          <a:pPr rtl="1"/>
          <a:endParaRPr lang="ar-SA"/>
        </a:p>
      </dgm:t>
    </dgm:pt>
  </dgm:ptLst>
  <dgm:cxnLst>
    <dgm:cxn modelId="{968BC25C-C550-4FB0-8C0D-7E75D6AA75BC}" type="presOf" srcId="{BFE03950-7C04-4326-B4D0-086F2A96C067}" destId="{B843F7A8-F75A-41C4-ACE3-25BA7213C26D}" srcOrd="0" destOrd="2" presId="urn:microsoft.com/office/officeart/2005/8/layout/vList6"/>
    <dgm:cxn modelId="{0608DF9E-A623-4501-BBC3-D4A25F3D91B3}" type="presOf" srcId="{667E6B54-411C-43C3-8FA9-C0F6159DACE9}" destId="{8CFB34FB-BF4A-4969-82C9-B4896B492AAC}" srcOrd="0" destOrd="0" presId="urn:microsoft.com/office/officeart/2005/8/layout/vList6"/>
    <dgm:cxn modelId="{FA273061-FDC6-459F-904E-7E2563C87D31}" srcId="{667E6B54-411C-43C3-8FA9-C0F6159DACE9}" destId="{ED216D26-9CE0-4DBC-A72E-EDCD77269D2E}" srcOrd="1" destOrd="0" parTransId="{04E019C8-EDCC-488C-B007-2E3A9EE380AC}" sibTransId="{0FFFFEBC-E1E2-47F0-AF4D-A4F123DC9E5B}"/>
    <dgm:cxn modelId="{0F59650E-E0D9-4448-ABA9-4CFF46CD2571}" type="presOf" srcId="{2B8EC813-A088-43F5-AEA5-AE917F821130}" destId="{6F072D4F-EE21-4BEC-96EE-3F3C0074074A}" srcOrd="0" destOrd="0" presId="urn:microsoft.com/office/officeart/2005/8/layout/vList6"/>
    <dgm:cxn modelId="{4700DFE4-1362-462A-9477-8564648C4BDC}" type="presOf" srcId="{D6C49CBF-6C2E-4A96-8845-DDF6A1F35B6F}" destId="{B843F7A8-F75A-41C4-ACE3-25BA7213C26D}" srcOrd="0" destOrd="0" presId="urn:microsoft.com/office/officeart/2005/8/layout/vList6"/>
    <dgm:cxn modelId="{5D5829A1-E4AE-432F-BBDB-9C3E4411C546}" type="presOf" srcId="{ED216D26-9CE0-4DBC-A72E-EDCD77269D2E}" destId="{B843F7A8-F75A-41C4-ACE3-25BA7213C26D}" srcOrd="0" destOrd="1" presId="urn:microsoft.com/office/officeart/2005/8/layout/vList6"/>
    <dgm:cxn modelId="{6F883E34-6416-498D-A216-31716404379D}" srcId="{667E6B54-411C-43C3-8FA9-C0F6159DACE9}" destId="{BFE03950-7C04-4326-B4D0-086F2A96C067}" srcOrd="2" destOrd="0" parTransId="{3B53DB40-8EAE-4DB8-8A4A-7E4F868EF3D7}" sibTransId="{2D3B16C0-B7A6-4463-8841-4703155E6D48}"/>
    <dgm:cxn modelId="{DB9323B3-D9FA-495D-8079-4B465B44B6E5}" srcId="{667E6B54-411C-43C3-8FA9-C0F6159DACE9}" destId="{D6C49CBF-6C2E-4A96-8845-DDF6A1F35B6F}" srcOrd="0" destOrd="0" parTransId="{67981FFB-FB7D-414F-B55A-296A82B9A95D}" sibTransId="{098BEFAD-4349-4044-A0EE-7B8539782CAA}"/>
    <dgm:cxn modelId="{4B6EB40C-18AA-48C2-8182-C414955570A3}" srcId="{2B8EC813-A088-43F5-AEA5-AE917F821130}" destId="{667E6B54-411C-43C3-8FA9-C0F6159DACE9}" srcOrd="0" destOrd="0" parTransId="{C8330B69-A085-4F6A-8BE9-6E6D072C3724}" sibTransId="{96D3040A-5443-43F2-9CAD-D6E98D38EF83}"/>
    <dgm:cxn modelId="{F879A731-4383-45E3-84BE-FD11C1C15D21}" type="presParOf" srcId="{6F072D4F-EE21-4BEC-96EE-3F3C0074074A}" destId="{97BE0D81-E975-4BF0-9554-DBCF66A41C1E}" srcOrd="0" destOrd="0" presId="urn:microsoft.com/office/officeart/2005/8/layout/vList6"/>
    <dgm:cxn modelId="{7011B4E5-86CC-4F40-B2C3-F72FC4A52CBF}" type="presParOf" srcId="{97BE0D81-E975-4BF0-9554-DBCF66A41C1E}" destId="{8CFB34FB-BF4A-4969-82C9-B4896B492AAC}" srcOrd="0" destOrd="0" presId="urn:microsoft.com/office/officeart/2005/8/layout/vList6"/>
    <dgm:cxn modelId="{66C6FA25-14E7-43EB-94FB-7AAACE886CA4}" type="presParOf" srcId="{97BE0D81-E975-4BF0-9554-DBCF66A41C1E}" destId="{B843F7A8-F75A-41C4-ACE3-25BA7213C26D}" srcOrd="1" destOrd="0" presId="urn:microsoft.com/office/officeart/2005/8/layout/vList6"/>
  </dgm:cxnLst>
  <dgm:bg>
    <a:noFill/>
  </dgm:bg>
  <dgm:whole>
    <a:ln w="28575">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43F7A8-F75A-41C4-ACE3-25BA7213C26D}">
      <dsp:nvSpPr>
        <dsp:cNvPr id="0" name=""/>
        <dsp:cNvSpPr/>
      </dsp:nvSpPr>
      <dsp:spPr>
        <a:xfrm>
          <a:off x="0" y="0"/>
          <a:ext cx="7476752" cy="3386260"/>
        </a:xfrm>
        <a:prstGeom prst="rightArrow">
          <a:avLst>
            <a:gd name="adj1" fmla="val 75000"/>
            <a:gd name="adj2" fmla="val 50000"/>
          </a:avLst>
        </a:prstGeom>
        <a:solidFill>
          <a:schemeClr val="accent2">
            <a:tint val="40000"/>
            <a:alpha val="90000"/>
            <a:hueOff val="0"/>
            <a:satOff val="0"/>
            <a:lumOff val="0"/>
            <a:alphaOff val="0"/>
          </a:schemeClr>
        </a:solidFill>
        <a:ln w="9525" cap="rnd" cmpd="sng" algn="ctr">
          <a:solidFill>
            <a:schemeClr val="accent2">
              <a:tint val="40000"/>
              <a:alpha val="90000"/>
              <a:hueOff val="0"/>
              <a:satOff val="0"/>
              <a:lumOff val="0"/>
              <a:alphaOff val="0"/>
            </a:schemeClr>
          </a:solidFill>
          <a:prstDash val="solid"/>
        </a:ln>
        <a:effectLst>
          <a:innerShdw blurRad="25400" dist="12700" dir="13500000">
            <a:srgbClr val="000000">
              <a:alpha val="45000"/>
            </a:srgbClr>
          </a:innerShdw>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0160" tIns="10160" rIns="10160" bIns="10160" numCol="1" spcCol="1270" anchor="t" anchorCtr="0">
          <a:noAutofit/>
        </a:bodyPr>
        <a:lstStyle/>
        <a:p>
          <a:pPr marL="171450" lvl="1" indent="-171450" algn="ctr" defTabSz="711200" rtl="1">
            <a:lnSpc>
              <a:spcPct val="90000"/>
            </a:lnSpc>
            <a:spcBef>
              <a:spcPct val="0"/>
            </a:spcBef>
            <a:spcAft>
              <a:spcPct val="15000"/>
            </a:spcAft>
            <a:buChar char="••"/>
          </a:pPr>
          <a:r>
            <a:rPr lang="ar-SA" sz="1600" b="1" kern="1200" dirty="0">
              <a:latin typeface="Calibri"/>
              <a:ea typeface="+mn-ea"/>
              <a:cs typeface="mohammad bold art 1" pitchFamily="2" charset="-78"/>
            </a:rPr>
            <a:t>الرضا الوظيفي</a:t>
          </a:r>
        </a:p>
        <a:p>
          <a:pPr marL="171450" lvl="1" indent="-171450" algn="ctr" defTabSz="711200" rtl="1">
            <a:lnSpc>
              <a:spcPct val="90000"/>
            </a:lnSpc>
            <a:spcBef>
              <a:spcPct val="0"/>
            </a:spcBef>
            <a:spcAft>
              <a:spcPct val="15000"/>
            </a:spcAft>
            <a:buChar char="••"/>
          </a:pPr>
          <a:r>
            <a:rPr lang="en-US" sz="1600" b="1" kern="1200" dirty="0">
              <a:latin typeface="Calibri"/>
              <a:ea typeface="+mn-ea"/>
              <a:cs typeface="mohammad bold art 1" pitchFamily="2" charset="-78"/>
            </a:rPr>
            <a:t>Job Satisfaction</a:t>
          </a:r>
          <a:endParaRPr lang="ar-SA" sz="1600" b="1" kern="1200" dirty="0">
            <a:latin typeface="Calibri"/>
            <a:ea typeface="+mn-ea"/>
            <a:cs typeface="mohammad bold art 1" pitchFamily="2" charset="-78"/>
          </a:endParaRPr>
        </a:p>
        <a:p>
          <a:pPr marL="171450" lvl="1" indent="-171450" algn="ctr" defTabSz="711200" rtl="1">
            <a:lnSpc>
              <a:spcPct val="90000"/>
            </a:lnSpc>
            <a:spcBef>
              <a:spcPct val="0"/>
            </a:spcBef>
            <a:spcAft>
              <a:spcPct val="15000"/>
            </a:spcAft>
            <a:buChar char="••"/>
          </a:pPr>
          <a:r>
            <a:rPr lang="ar-SA" sz="1600" b="1" kern="1200" dirty="0">
              <a:latin typeface="Calibri"/>
              <a:ea typeface="+mn-ea"/>
              <a:cs typeface="mohammad bold art 1" pitchFamily="2" charset="-78"/>
            </a:rPr>
            <a:t>تقدير الذات</a:t>
          </a:r>
          <a:endParaRPr lang="en-US" sz="1600" b="1" kern="1200" dirty="0">
            <a:latin typeface="Calibri"/>
            <a:ea typeface="+mn-ea"/>
            <a:cs typeface="mohammad bold art 1" pitchFamily="2" charset="-78"/>
          </a:endParaRPr>
        </a:p>
        <a:p>
          <a:pPr marL="171450" lvl="1" indent="-171450" algn="ctr" defTabSz="711200" rtl="1">
            <a:lnSpc>
              <a:spcPct val="90000"/>
            </a:lnSpc>
            <a:spcBef>
              <a:spcPct val="0"/>
            </a:spcBef>
            <a:spcAft>
              <a:spcPct val="15000"/>
            </a:spcAft>
            <a:buChar char="••"/>
          </a:pPr>
          <a:r>
            <a:rPr lang="en-US" sz="1600" b="1" kern="1200" dirty="0">
              <a:latin typeface="Calibri"/>
              <a:ea typeface="+mn-ea"/>
              <a:cs typeface="mohammad bold art 1" pitchFamily="2" charset="-78"/>
            </a:rPr>
            <a:t>Self-Esteem</a:t>
          </a:r>
          <a:endParaRPr lang="ar-SA" sz="1600" b="1" kern="1200" dirty="0">
            <a:latin typeface="Calibri"/>
            <a:ea typeface="+mn-ea"/>
            <a:cs typeface="mohammad bold art 1" pitchFamily="2" charset="-78"/>
          </a:endParaRPr>
        </a:p>
        <a:p>
          <a:pPr marL="171450" lvl="1" indent="-171450" algn="ctr" defTabSz="711200" rtl="1">
            <a:lnSpc>
              <a:spcPct val="90000"/>
            </a:lnSpc>
            <a:spcBef>
              <a:spcPct val="0"/>
            </a:spcBef>
            <a:spcAft>
              <a:spcPct val="15000"/>
            </a:spcAft>
            <a:buChar char="••"/>
          </a:pPr>
          <a:r>
            <a:rPr lang="ar-SA" sz="1600" b="1" kern="1200">
              <a:latin typeface="Calibri"/>
              <a:ea typeface="+mn-ea"/>
              <a:cs typeface="mohammad bold art 1" pitchFamily="2" charset="-78"/>
            </a:rPr>
            <a:t>الصحة النفسية</a:t>
          </a:r>
          <a:endParaRPr lang="en-US" sz="1600" b="1" kern="1200">
            <a:latin typeface="Calibri"/>
            <a:ea typeface="+mn-ea"/>
            <a:cs typeface="mohammad bold art 1" pitchFamily="2" charset="-78"/>
          </a:endParaRPr>
        </a:p>
        <a:p>
          <a:pPr marL="171450" lvl="1" indent="-171450" algn="ctr" defTabSz="711200" rtl="1">
            <a:lnSpc>
              <a:spcPct val="90000"/>
            </a:lnSpc>
            <a:spcBef>
              <a:spcPct val="0"/>
            </a:spcBef>
            <a:spcAft>
              <a:spcPct val="15000"/>
            </a:spcAft>
            <a:buChar char="••"/>
          </a:pPr>
          <a:r>
            <a:rPr lang="en-US" sz="1600" b="1" kern="1200">
              <a:cs typeface="mohammad bold art 1" pitchFamily="2" charset="-78"/>
            </a:rPr>
            <a:t>Psychology Health</a:t>
          </a:r>
          <a:endParaRPr lang="ar-SA" sz="1600" kern="1200">
            <a:latin typeface="Calibri"/>
            <a:ea typeface="+mn-ea"/>
            <a:cs typeface="mohammad bold art 1" pitchFamily="2" charset="-78"/>
          </a:endParaRPr>
        </a:p>
      </dsp:txBody>
      <dsp:txXfrm>
        <a:off x="0" y="423283"/>
        <a:ext cx="6206905" cy="2539695"/>
      </dsp:txXfrm>
    </dsp:sp>
    <dsp:sp modelId="{8CFB34FB-BF4A-4969-82C9-B4896B492AAC}">
      <dsp:nvSpPr>
        <dsp:cNvPr id="0" name=""/>
        <dsp:cNvSpPr/>
      </dsp:nvSpPr>
      <dsp:spPr>
        <a:xfrm>
          <a:off x="7570665" y="0"/>
          <a:ext cx="3606850" cy="3386260"/>
        </a:xfrm>
        <a:prstGeom prst="roundRect">
          <a:avLst/>
        </a:prstGeom>
        <a:gradFill rotWithShape="0">
          <a:gsLst>
            <a:gs pos="0">
              <a:schemeClr val="accent2">
                <a:hueOff val="0"/>
                <a:satOff val="0"/>
                <a:lumOff val="0"/>
                <a:alphaOff val="0"/>
                <a:tint val="98000"/>
                <a:hueMod val="94000"/>
                <a:satMod val="130000"/>
                <a:lumMod val="128000"/>
              </a:schemeClr>
            </a:gs>
            <a:gs pos="100000">
              <a:schemeClr val="accent2">
                <a:hueOff val="0"/>
                <a:satOff val="0"/>
                <a:lumOff val="0"/>
                <a:alphaOff val="0"/>
                <a:shade val="94000"/>
                <a:lumMod val="88000"/>
              </a:schemeClr>
            </a:gs>
          </a:gsLst>
          <a:lin ang="5400000" scaled="0"/>
        </a:gradFill>
        <a:ln>
          <a:noFill/>
        </a:ln>
        <a:effectLst>
          <a:innerShdw blurRad="25400" dist="12700" dir="13500000">
            <a:srgbClr val="000000">
              <a:alpha val="45000"/>
            </a:srgbClr>
          </a:inn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1">
            <a:lnSpc>
              <a:spcPct val="90000"/>
            </a:lnSpc>
            <a:spcBef>
              <a:spcPct val="0"/>
            </a:spcBef>
            <a:spcAft>
              <a:spcPct val="35000"/>
            </a:spcAft>
          </a:pPr>
          <a:r>
            <a:rPr lang="ar-SA" sz="2800" b="1" kern="1200" dirty="0">
              <a:latin typeface="Calibri"/>
              <a:ea typeface="+mn-ea"/>
              <a:cs typeface="mohammad bold art 1" pitchFamily="2" charset="-78"/>
            </a:rPr>
            <a:t>السعادة الفردية داخ</a:t>
          </a:r>
          <a:r>
            <a:rPr lang="ar-IQ" sz="2800" b="1" kern="1200" dirty="0">
              <a:latin typeface="Calibri"/>
              <a:ea typeface="+mn-ea"/>
              <a:cs typeface="mohammad bold art 1" pitchFamily="2" charset="-78"/>
            </a:rPr>
            <a:t>ـــــ</a:t>
          </a:r>
          <a:r>
            <a:rPr lang="ar-SA" sz="2800" b="1" kern="1200" dirty="0">
              <a:latin typeface="Calibri"/>
              <a:ea typeface="+mn-ea"/>
              <a:cs typeface="mohammad bold art 1" pitchFamily="2" charset="-78"/>
            </a:rPr>
            <a:t>ل المنظمة</a:t>
          </a:r>
        </a:p>
      </dsp:txBody>
      <dsp:txXfrm>
        <a:off x="7735969" y="165304"/>
        <a:ext cx="3276242" cy="3055652"/>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42042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B61BEF0D-F0BB-DE4B-95CE-6DB70DBA9567}" type="datetimeFigureOut">
              <a:rPr lang="en-US" smtClean="0"/>
              <a:pPr/>
              <a:t>10/17/2020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30492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10/17/2020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733857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10/17/2020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846309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10/17/2020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604273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10/17/2020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5225799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10/17/2020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110720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74302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4435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85053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10/17/2020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96144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10/17/2020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93442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88729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20938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0771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10/17/2020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88066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10/17/2020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21312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smtClean="0"/>
              <a:pPr/>
              <a:t>10/17/2020</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22939645"/>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6602" y="152400"/>
            <a:ext cx="11737075" cy="6494060"/>
          </a:xfrm>
          <a:prstGeom prst="rect">
            <a:avLst/>
          </a:prstGeom>
        </p:spPr>
      </p:pic>
      <p:sp>
        <p:nvSpPr>
          <p:cNvPr id="2" name="Title 1">
            <a:extLst>
              <a:ext uri="{FF2B5EF4-FFF2-40B4-BE49-F238E27FC236}">
                <a16:creationId xmlns:a16="http://schemas.microsoft.com/office/drawing/2014/main" id="{E0514CA4-DC1F-564D-ADCB-4EDDA49800F9}"/>
              </a:ext>
            </a:extLst>
          </p:cNvPr>
          <p:cNvSpPr>
            <a:spLocks noGrp="1"/>
          </p:cNvSpPr>
          <p:nvPr>
            <p:ph type="ctrTitle"/>
          </p:nvPr>
        </p:nvSpPr>
        <p:spPr>
          <a:xfrm>
            <a:off x="668741" y="152400"/>
            <a:ext cx="10768084" cy="2129051"/>
          </a:xfrm>
        </p:spPr>
        <p:style>
          <a:lnRef idx="2">
            <a:schemeClr val="accent1"/>
          </a:lnRef>
          <a:fillRef idx="1">
            <a:schemeClr val="lt1"/>
          </a:fillRef>
          <a:effectRef idx="0">
            <a:schemeClr val="accent1"/>
          </a:effectRef>
          <a:fontRef idx="minor">
            <a:schemeClr val="dk1"/>
          </a:fontRef>
        </p:style>
        <p:txBody>
          <a:bodyPr>
            <a:noAutofit/>
          </a:bodyPr>
          <a:lstStyle/>
          <a:p>
            <a:pPr algn="ctr"/>
            <a:r>
              <a:rPr lang="ar-SA" sz="5400" b="1" dirty="0" smtClean="0">
                <a:solidFill>
                  <a:schemeClr val="tx2">
                    <a:lumMod val="75000"/>
                  </a:schemeClr>
                </a:solidFill>
                <a:latin typeface="AlGhadTV" panose="01000500000000020004" pitchFamily="2" charset="-78"/>
                <a:cs typeface="AlGhadTV" panose="01000500000000020004" pitchFamily="2" charset="-78"/>
              </a:rPr>
              <a:t>الموارد البشرية الخضراء</a:t>
            </a:r>
            <a:br>
              <a:rPr lang="ar-SA" sz="5400" b="1" dirty="0" smtClean="0">
                <a:solidFill>
                  <a:schemeClr val="tx2">
                    <a:lumMod val="75000"/>
                  </a:schemeClr>
                </a:solidFill>
                <a:latin typeface="AlGhadTV" panose="01000500000000020004" pitchFamily="2" charset="-78"/>
                <a:cs typeface="AlGhadTV" panose="01000500000000020004" pitchFamily="2" charset="-78"/>
              </a:rPr>
            </a:br>
            <a:r>
              <a:rPr lang="ar-SA" sz="5400" b="1" dirty="0" smtClean="0">
                <a:solidFill>
                  <a:schemeClr val="tx2">
                    <a:lumMod val="75000"/>
                  </a:schemeClr>
                </a:solidFill>
                <a:latin typeface="AlGhadTV" panose="01000500000000020004" pitchFamily="2" charset="-78"/>
                <a:cs typeface="AlGhadTV" panose="01000500000000020004" pitchFamily="2" charset="-78"/>
              </a:rPr>
              <a:t> وصناعة السعادة </a:t>
            </a:r>
            <a:endParaRPr lang="x-none" sz="5400" b="1" dirty="0">
              <a:solidFill>
                <a:schemeClr val="tx2">
                  <a:lumMod val="75000"/>
                </a:schemeClr>
              </a:solidFill>
              <a:latin typeface="AlGhadTV" panose="01000500000000020004" pitchFamily="2" charset="-78"/>
              <a:cs typeface="AlGhadTV" panose="01000500000000020004" pitchFamily="2" charset="-78"/>
            </a:endParaRPr>
          </a:p>
        </p:txBody>
      </p:sp>
      <p:sp>
        <p:nvSpPr>
          <p:cNvPr id="3" name="Subtitle 2">
            <a:extLst>
              <a:ext uri="{FF2B5EF4-FFF2-40B4-BE49-F238E27FC236}">
                <a16:creationId xmlns:a16="http://schemas.microsoft.com/office/drawing/2014/main" id="{203CF23D-2939-8349-B08E-81F76875B470}"/>
              </a:ext>
            </a:extLst>
          </p:cNvPr>
          <p:cNvSpPr>
            <a:spLocks noGrp="1"/>
          </p:cNvSpPr>
          <p:nvPr>
            <p:ph type="subTitle" idx="1"/>
          </p:nvPr>
        </p:nvSpPr>
        <p:spPr>
          <a:xfrm>
            <a:off x="4203511" y="4699127"/>
            <a:ext cx="4176216" cy="1947333"/>
          </a:xfrm>
          <a:solidFill>
            <a:schemeClr val="bg2">
              <a:lumMod val="40000"/>
              <a:lumOff val="60000"/>
            </a:schemeClr>
          </a:solidFill>
        </p:spPr>
        <p:txBody>
          <a:bodyPr>
            <a:normAutofit/>
          </a:bodyPr>
          <a:lstStyle/>
          <a:p>
            <a:pPr algn="ctr" rtl="1"/>
            <a:r>
              <a:rPr lang="ar-IQ" b="1" dirty="0" smtClean="0">
                <a:solidFill>
                  <a:schemeClr val="bg1"/>
                </a:solidFill>
                <a:latin typeface="29LT Bukra Bold Italic" panose="000B0903020204020204" pitchFamily="34" charset="-78"/>
                <a:cs typeface="29LT Bukra Bold Italic" panose="000B0903020204020204" pitchFamily="34" charset="-78"/>
              </a:rPr>
              <a:t>أ.م.د.</a:t>
            </a:r>
            <a:endParaRPr lang="ar-SA" b="1" dirty="0" smtClean="0">
              <a:solidFill>
                <a:schemeClr val="bg1"/>
              </a:solidFill>
              <a:latin typeface="29LT Bukra Bold Italic" panose="000B0903020204020204" pitchFamily="34" charset="-78"/>
              <a:cs typeface="29LT Bukra Bold Italic" panose="000B0903020204020204" pitchFamily="34" charset="-78"/>
            </a:endParaRPr>
          </a:p>
          <a:p>
            <a:pPr algn="ctr" rtl="1"/>
            <a:r>
              <a:rPr lang="ar-SA" b="1" dirty="0" smtClean="0">
                <a:solidFill>
                  <a:schemeClr val="bg1"/>
                </a:solidFill>
                <a:latin typeface="29LT Bukra Bold Italic" panose="000B0903020204020204" pitchFamily="34" charset="-78"/>
                <a:cs typeface="29LT Bukra Bold Italic" panose="000B0903020204020204" pitchFamily="34" charset="-78"/>
              </a:rPr>
              <a:t>سمية عباس </a:t>
            </a:r>
            <a:r>
              <a:rPr lang="ar-SA" b="1" smtClean="0">
                <a:solidFill>
                  <a:schemeClr val="bg1"/>
                </a:solidFill>
                <a:latin typeface="29LT Bukra Bold Italic" panose="000B0903020204020204" pitchFamily="34" charset="-78"/>
                <a:cs typeface="29LT Bukra Bold Italic" panose="000B0903020204020204" pitchFamily="34" charset="-78"/>
              </a:rPr>
              <a:t>مجيد </a:t>
            </a:r>
            <a:r>
              <a:rPr lang="ar-SA" b="1" smtClean="0">
                <a:solidFill>
                  <a:schemeClr val="bg1"/>
                </a:solidFill>
                <a:latin typeface="29LT Bukra Bold Italic" panose="000B0903020204020204" pitchFamily="34" charset="-78"/>
                <a:cs typeface="29LT Bukra Bold Italic" panose="000B0903020204020204" pitchFamily="34" charset="-78"/>
              </a:rPr>
              <a:t>الربيعي</a:t>
            </a:r>
            <a:endParaRPr lang="ar-SA" b="1" dirty="0" smtClean="0">
              <a:solidFill>
                <a:schemeClr val="bg1"/>
              </a:solidFill>
              <a:latin typeface="29LT Bukra Bold Italic" panose="000B0903020204020204" pitchFamily="34" charset="-78"/>
              <a:cs typeface="29LT Bukra Bold Italic" panose="000B0903020204020204" pitchFamily="34" charset="-78"/>
            </a:endParaRPr>
          </a:p>
        </p:txBody>
      </p:sp>
    </p:spTree>
    <p:extLst>
      <p:ext uri="{BB962C8B-B14F-4D97-AF65-F5344CB8AC3E}">
        <p14:creationId xmlns:p14="http://schemas.microsoft.com/office/powerpoint/2010/main" val="22459219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386469" y="201935"/>
            <a:ext cx="8534400" cy="1507067"/>
          </a:xfrm>
        </p:spPr>
        <p:txBody>
          <a:bodyPr>
            <a:normAutofit fontScale="90000"/>
          </a:bodyPr>
          <a:lstStyle/>
          <a:p>
            <a:pPr algn="r" rtl="1">
              <a:lnSpc>
                <a:spcPct val="115000"/>
              </a:lnSpc>
              <a:spcAft>
                <a:spcPts val="0"/>
              </a:spcAft>
            </a:pPr>
            <a:r>
              <a:rPr lang="ar-IQ" b="1" dirty="0">
                <a:solidFill>
                  <a:schemeClr val="bg1"/>
                </a:solidFill>
                <a:latin typeface="Calibri" panose="020F0502020204030204" pitchFamily="34" charset="0"/>
                <a:ea typeface="Calibri" panose="020F0502020204030204" pitchFamily="34" charset="0"/>
                <a:cs typeface="Simplified Arabic" panose="02020603050405020304" pitchFamily="18" charset="-78"/>
              </a:rPr>
              <a:t>سابعاً: تحديات تطبيق وظائف إدارة الموارد البشرية الخضراء</a:t>
            </a:r>
            <a:r>
              <a:rPr lang="en-US" sz="2400" dirty="0">
                <a:solidFill>
                  <a:schemeClr val="bg1"/>
                </a:solidFill>
                <a:latin typeface="Calibri" panose="020F0502020204030204" pitchFamily="34" charset="0"/>
                <a:ea typeface="Calibri" panose="020F0502020204030204" pitchFamily="34" charset="0"/>
                <a:cs typeface="Arial" panose="020B0604020202020204" pitchFamily="34" charset="0"/>
              </a:rPr>
              <a:t/>
            </a:r>
            <a:br>
              <a:rPr lang="en-US" sz="2400" dirty="0">
                <a:solidFill>
                  <a:schemeClr val="bg1"/>
                </a:solidFill>
                <a:latin typeface="Calibri" panose="020F0502020204030204" pitchFamily="34" charset="0"/>
                <a:ea typeface="Calibri" panose="020F0502020204030204" pitchFamily="34" charset="0"/>
                <a:cs typeface="Arial" panose="020B0604020202020204" pitchFamily="34" charset="0"/>
              </a:rPr>
            </a:br>
            <a:endParaRPr lang="en-US" dirty="0">
              <a:solidFill>
                <a:schemeClr val="bg1"/>
              </a:solidFill>
            </a:endParaRPr>
          </a:p>
        </p:txBody>
      </p:sp>
      <p:sp>
        <p:nvSpPr>
          <p:cNvPr id="3" name="عنصر نائب للمحتوى 2"/>
          <p:cNvSpPr>
            <a:spLocks noGrp="1"/>
          </p:cNvSpPr>
          <p:nvPr>
            <p:ph idx="1"/>
          </p:nvPr>
        </p:nvSpPr>
        <p:spPr>
          <a:xfrm>
            <a:off x="409433" y="1684738"/>
            <a:ext cx="11782567" cy="4833329"/>
          </a:xfrm>
        </p:spPr>
        <p:txBody>
          <a:bodyPr>
            <a:noAutofit/>
          </a:bodyPr>
          <a:lstStyle/>
          <a:p>
            <a:pPr marL="342900" lvl="0" indent="-342900" algn="just" rtl="1">
              <a:lnSpc>
                <a:spcPct val="107000"/>
              </a:lnSpc>
              <a:spcBef>
                <a:spcPts val="1200"/>
              </a:spcBef>
              <a:spcAft>
                <a:spcPts val="800"/>
              </a:spcAft>
              <a:buFont typeface="+mj-lt"/>
              <a:buAutoNum type="arabicPeriod"/>
            </a:pPr>
            <a:r>
              <a:rPr lang="ar-IQ" b="1" dirty="0">
                <a:solidFill>
                  <a:schemeClr val="bg1"/>
                </a:solidFill>
                <a:latin typeface="Calibri" panose="020F0502020204030204" pitchFamily="34" charset="0"/>
                <a:ea typeface="Calibri" panose="020F0502020204030204" pitchFamily="34" charset="0"/>
                <a:cs typeface="Simplified Arabic" panose="02020603050405020304" pitchFamily="18" charset="-78"/>
              </a:rPr>
              <a:t>من الصعب تغيير سلوك الموظفين في مدة قصيرة من الزمن.</a:t>
            </a:r>
            <a:endParaRPr lang="en-US" sz="1600" b="1"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Bef>
                <a:spcPts val="1200"/>
              </a:spcBef>
              <a:spcAft>
                <a:spcPts val="800"/>
              </a:spcAft>
              <a:buFont typeface="+mj-lt"/>
              <a:buAutoNum type="arabicPeriod"/>
            </a:pPr>
            <a:r>
              <a:rPr lang="ar-IQ" b="1" dirty="0">
                <a:solidFill>
                  <a:schemeClr val="bg1"/>
                </a:solidFill>
                <a:latin typeface="Calibri" panose="020F0502020204030204" pitchFamily="34" charset="0"/>
                <a:ea typeface="Calibri" panose="020F0502020204030204" pitchFamily="34" charset="0"/>
                <a:cs typeface="Simplified Arabic" panose="02020603050405020304" pitchFamily="18" charset="-78"/>
              </a:rPr>
              <a:t>تطوير ثقافة إدارة الموارد البشرية الخضراء بكاملها عملية مرهقة ومتباعدة للمنظمة.</a:t>
            </a:r>
            <a:endParaRPr lang="en-US" sz="1600" b="1"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Bef>
                <a:spcPts val="1200"/>
              </a:spcBef>
              <a:spcAft>
                <a:spcPts val="800"/>
              </a:spcAft>
              <a:buFont typeface="+mj-lt"/>
              <a:buAutoNum type="arabicPeriod"/>
            </a:pPr>
            <a:r>
              <a:rPr lang="ar-IQ" b="1" dirty="0">
                <a:solidFill>
                  <a:schemeClr val="bg1"/>
                </a:solidFill>
                <a:latin typeface="Calibri" panose="020F0502020204030204" pitchFamily="34" charset="0"/>
                <a:ea typeface="Calibri" panose="020F0502020204030204" pitchFamily="34" charset="0"/>
                <a:cs typeface="Simplified Arabic" panose="02020603050405020304" pitchFamily="18" charset="-78"/>
              </a:rPr>
              <a:t>تتطلب استثمارات عالية في المرحلة الأولى ومعدل بطيء نسبيا من العائد.</a:t>
            </a:r>
            <a:endParaRPr lang="en-US" sz="1600" b="1"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Bef>
                <a:spcPts val="1200"/>
              </a:spcBef>
              <a:spcAft>
                <a:spcPts val="800"/>
              </a:spcAft>
              <a:buFont typeface="+mj-lt"/>
              <a:buAutoNum type="arabicPeriod"/>
            </a:pPr>
            <a:r>
              <a:rPr lang="ar-IQ" b="1" dirty="0">
                <a:solidFill>
                  <a:schemeClr val="bg1"/>
                </a:solidFill>
                <a:latin typeface="Calibri" panose="020F0502020204030204" pitchFamily="34" charset="0"/>
                <a:ea typeface="Calibri" panose="020F0502020204030204" pitchFamily="34" charset="0"/>
                <a:cs typeface="Simplified Arabic" panose="02020603050405020304" pitchFamily="18" charset="-78"/>
              </a:rPr>
              <a:t>مصادر وتعيين الموظفين والمواهب الخضراء هي مهمة صعبة.</a:t>
            </a:r>
            <a:endParaRPr lang="en-US" sz="1600" b="1"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Bef>
                <a:spcPts val="1200"/>
              </a:spcBef>
              <a:spcAft>
                <a:spcPts val="800"/>
              </a:spcAft>
              <a:buFont typeface="+mj-lt"/>
              <a:buAutoNum type="arabicPeriod"/>
            </a:pPr>
            <a:r>
              <a:rPr lang="ar-IQ" b="1" dirty="0">
                <a:solidFill>
                  <a:schemeClr val="bg1"/>
                </a:solidFill>
                <a:latin typeface="Calibri" panose="020F0502020204030204" pitchFamily="34" charset="0"/>
                <a:ea typeface="Calibri" panose="020F0502020204030204" pitchFamily="34" charset="0"/>
                <a:cs typeface="Simplified Arabic" panose="02020603050405020304" pitchFamily="18" charset="-78"/>
              </a:rPr>
              <a:t>من الصعب قياس فعالية ممارسات الموارد البشرية الخضراء في سلوك الموظفين.</a:t>
            </a:r>
            <a:endParaRPr lang="en-US" sz="1600" b="1"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Bef>
                <a:spcPts val="1200"/>
              </a:spcBef>
              <a:spcAft>
                <a:spcPts val="800"/>
              </a:spcAft>
              <a:buFont typeface="+mj-lt"/>
              <a:buAutoNum type="arabicPeriod"/>
            </a:pPr>
            <a:r>
              <a:rPr lang="ar-IQ" b="1" dirty="0">
                <a:solidFill>
                  <a:schemeClr val="bg1"/>
                </a:solidFill>
                <a:latin typeface="Calibri" panose="020F0502020204030204" pitchFamily="34" charset="0"/>
                <a:ea typeface="Calibri" panose="020F0502020204030204" pitchFamily="34" charset="0"/>
                <a:cs typeface="Simplified Arabic" panose="02020603050405020304" pitchFamily="18" charset="-78"/>
              </a:rPr>
              <a:t>يمكن ان تكون كلفة تطبيق إدارة الموارد البشرية الخضراء مرتفعة.</a:t>
            </a:r>
            <a:endParaRPr lang="en-US" sz="1600" b="1"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Bef>
                <a:spcPts val="1200"/>
              </a:spcBef>
              <a:spcAft>
                <a:spcPts val="800"/>
              </a:spcAft>
              <a:buFont typeface="+mj-lt"/>
              <a:buAutoNum type="arabicPeriod"/>
            </a:pPr>
            <a:r>
              <a:rPr lang="ar-IQ" b="1" dirty="0">
                <a:solidFill>
                  <a:schemeClr val="bg1"/>
                </a:solidFill>
                <a:latin typeface="Calibri" panose="020F0502020204030204" pitchFamily="34" charset="0"/>
                <a:ea typeface="Calibri" panose="020F0502020204030204" pitchFamily="34" charset="0"/>
                <a:cs typeface="Simplified Arabic" panose="02020603050405020304" pitchFamily="18" charset="-78"/>
              </a:rPr>
              <a:t>صعوبة الحصول أحيانا على دعم صانع القرار بشأن الاستثمار في ممارسات إدارة الموارد البشرية الخضراء.</a:t>
            </a:r>
            <a:endParaRPr lang="en-US" sz="1600" b="1"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Bef>
                <a:spcPts val="1200"/>
              </a:spcBef>
              <a:spcAft>
                <a:spcPts val="800"/>
              </a:spcAft>
              <a:buFont typeface="+mj-lt"/>
              <a:buAutoNum type="arabicPeriod"/>
            </a:pPr>
            <a:r>
              <a:rPr lang="ar-IQ" b="1" dirty="0">
                <a:solidFill>
                  <a:schemeClr val="bg1"/>
                </a:solidFill>
                <a:latin typeface="Calibri" panose="020F0502020204030204" pitchFamily="34" charset="0"/>
                <a:ea typeface="Calibri" panose="020F0502020204030204" pitchFamily="34" charset="0"/>
                <a:cs typeface="Simplified Arabic" panose="02020603050405020304" pitchFamily="18" charset="-78"/>
              </a:rPr>
              <a:t>المعرفة بخصوص </a:t>
            </a:r>
            <a:r>
              <a:rPr lang="en-US" b="1" dirty="0">
                <a:solidFill>
                  <a:schemeClr val="bg1"/>
                </a:solidFill>
                <a:latin typeface="Simplified Arabic" panose="02020603050405020304" pitchFamily="18" charset="-78"/>
                <a:ea typeface="Calibri" panose="020F0502020204030204" pitchFamily="34" charset="0"/>
                <a:cs typeface="Arial" panose="020B0604020202020204" pitchFamily="34" charset="0"/>
              </a:rPr>
              <a:t>GHRM</a:t>
            </a:r>
            <a:r>
              <a:rPr lang="ar-IQ" b="1" dirty="0">
                <a:solidFill>
                  <a:schemeClr val="bg1"/>
                </a:solidFill>
                <a:latin typeface="Calibri" panose="020F0502020204030204" pitchFamily="34" charset="0"/>
                <a:ea typeface="Calibri" panose="020F0502020204030204" pitchFamily="34" charset="0"/>
                <a:cs typeface="Simplified Arabic" panose="02020603050405020304" pitchFamily="18" charset="-78"/>
              </a:rPr>
              <a:t> غير متوفرة وربما تكتنفها صعوبات، وكثير من المنظمات لا تريد ان تضيع الوقت في الخوض فيها.</a:t>
            </a:r>
            <a:endParaRPr lang="en-US" sz="1600" b="1"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algn="r" rtl="1"/>
            <a:endParaRPr lang="en-US" b="1" dirty="0">
              <a:solidFill>
                <a:schemeClr val="bg1"/>
              </a:solidFill>
            </a:endParaRPr>
          </a:p>
        </p:txBody>
      </p:sp>
    </p:spTree>
    <p:extLst>
      <p:ext uri="{BB962C8B-B14F-4D97-AF65-F5344CB8AC3E}">
        <p14:creationId xmlns:p14="http://schemas.microsoft.com/office/powerpoint/2010/main" val="34389510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680499" y="311117"/>
            <a:ext cx="8534400" cy="1507067"/>
          </a:xfrm>
        </p:spPr>
        <p:txBody>
          <a:bodyPr>
            <a:normAutofit/>
          </a:bodyPr>
          <a:lstStyle/>
          <a:p>
            <a:pPr algn="ctr" rtl="1">
              <a:spcBef>
                <a:spcPct val="20000"/>
              </a:spcBef>
              <a:spcAft>
                <a:spcPts val="600"/>
              </a:spcAft>
              <a:buClr>
                <a:schemeClr val="tx1"/>
              </a:buClr>
              <a:buSzPct val="80000"/>
            </a:pPr>
            <a:r>
              <a:rPr lang="ar-SA" sz="5400" cap="none" dirty="0">
                <a:solidFill>
                  <a:schemeClr val="bg1"/>
                </a:solidFill>
                <a:latin typeface="AlGhadTV" panose="01000500000000020004" pitchFamily="2" charset="-78"/>
                <a:ea typeface="+mn-ea"/>
                <a:cs typeface="AlGhadTV" panose="01000500000000020004" pitchFamily="2" charset="-78"/>
              </a:rPr>
              <a:t>صناعة السعادة</a:t>
            </a:r>
            <a:endParaRPr lang="en-US" sz="5400" cap="none" dirty="0">
              <a:solidFill>
                <a:schemeClr val="bg1"/>
              </a:solidFill>
              <a:latin typeface="AlGhadTV" panose="01000500000000020004" pitchFamily="2" charset="-78"/>
              <a:ea typeface="+mn-ea"/>
              <a:cs typeface="AlGhadTV" panose="01000500000000020004" pitchFamily="2" charset="-78"/>
            </a:endParaRPr>
          </a:p>
        </p:txBody>
      </p:sp>
      <p:sp>
        <p:nvSpPr>
          <p:cNvPr id="3" name="عنصر نائب للمحتوى 2"/>
          <p:cNvSpPr>
            <a:spLocks noGrp="1"/>
          </p:cNvSpPr>
          <p:nvPr>
            <p:ph idx="1"/>
          </p:nvPr>
        </p:nvSpPr>
        <p:spPr>
          <a:xfrm>
            <a:off x="232012" y="1818184"/>
            <a:ext cx="11409528" cy="3615267"/>
          </a:xfrm>
        </p:spPr>
        <p:txBody>
          <a:bodyPr>
            <a:normAutofit/>
          </a:bodyPr>
          <a:lstStyle/>
          <a:p>
            <a:pPr algn="ctr" rtl="1"/>
            <a:r>
              <a:rPr lang="ar-SA" sz="3600" dirty="0">
                <a:solidFill>
                  <a:schemeClr val="bg1"/>
                </a:solidFill>
                <a:latin typeface="AlGhadTV" panose="01000500000000020004" pitchFamily="2" charset="-78"/>
                <a:cs typeface="AlGhadTV" panose="01000500000000020004" pitchFamily="2" charset="-78"/>
              </a:rPr>
              <a:t>أنها "ازدهار الأنسان" يعني التحقق من صحة النفس وتحقيق الذات وتطوير الشخصية والنمو واستخدام المهارات المواهب</a:t>
            </a:r>
            <a:r>
              <a:rPr lang="ar-SA" sz="3600" b="1" dirty="0" smtClean="0">
                <a:solidFill>
                  <a:schemeClr val="bg1"/>
                </a:solidFill>
                <a:ea typeface="Calibri" panose="020F0502020204030204" pitchFamily="34" charset="0"/>
                <a:cs typeface="Simplified Arabic" panose="02020603050405020304" pitchFamily="18" charset="-78"/>
              </a:rPr>
              <a:t>«</a:t>
            </a:r>
          </a:p>
          <a:p>
            <a:pPr algn="ctr" rtl="1"/>
            <a:r>
              <a:rPr lang="en-US" sz="3600" dirty="0">
                <a:solidFill>
                  <a:schemeClr val="bg1"/>
                </a:solidFill>
                <a:latin typeface="AlGhadTV" panose="01000500000000020004" pitchFamily="2" charset="-78"/>
                <a:cs typeface="AlGhadTV" panose="01000500000000020004" pitchFamily="2" charset="-78"/>
              </a:rPr>
              <a:t>	</a:t>
            </a:r>
            <a:r>
              <a:rPr lang="ar-IQ" sz="3600" dirty="0">
                <a:solidFill>
                  <a:schemeClr val="bg1"/>
                </a:solidFill>
                <a:latin typeface="AlGhadTV" panose="01000500000000020004" pitchFamily="2" charset="-78"/>
                <a:cs typeface="AlGhadTV" panose="01000500000000020004" pitchFamily="2" charset="-78"/>
              </a:rPr>
              <a:t>هي الإشباع المتناغم لرغبات وأهداف </a:t>
            </a:r>
            <a:r>
              <a:rPr lang="ar-IQ" sz="3600" dirty="0" smtClean="0">
                <a:solidFill>
                  <a:schemeClr val="bg1"/>
                </a:solidFill>
                <a:latin typeface="AlGhadTV" panose="01000500000000020004" pitchFamily="2" charset="-78"/>
                <a:cs typeface="AlGhadTV" panose="01000500000000020004" pitchFamily="2" charset="-78"/>
              </a:rPr>
              <a:t>الفرد</a:t>
            </a:r>
            <a:r>
              <a:rPr lang="ar-IQ" sz="3600" dirty="0">
                <a:solidFill>
                  <a:schemeClr val="bg1"/>
                </a:solidFill>
                <a:latin typeface="AlGhadTV" panose="01000500000000020004" pitchFamily="2" charset="-78"/>
                <a:cs typeface="AlGhadTV" panose="01000500000000020004" pitchFamily="2" charset="-78"/>
              </a:rPr>
              <a:t>	</a:t>
            </a:r>
            <a:endParaRPr lang="en-US" sz="3600" dirty="0">
              <a:solidFill>
                <a:schemeClr val="bg1"/>
              </a:solidFill>
              <a:latin typeface="AlGhadTV" panose="01000500000000020004" pitchFamily="2" charset="-78"/>
              <a:cs typeface="AlGhadTV" panose="01000500000000020004" pitchFamily="2" charset="-78"/>
            </a:endParaRPr>
          </a:p>
        </p:txBody>
      </p:sp>
    </p:spTree>
    <p:extLst>
      <p:ext uri="{BB962C8B-B14F-4D97-AF65-F5344CB8AC3E}">
        <p14:creationId xmlns:p14="http://schemas.microsoft.com/office/powerpoint/2010/main" val="18001402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339305" y="0"/>
            <a:ext cx="8534400" cy="1507067"/>
          </a:xfrm>
        </p:spPr>
        <p:txBody>
          <a:bodyPr>
            <a:normAutofit/>
          </a:bodyPr>
          <a:lstStyle/>
          <a:p>
            <a:pPr algn="ctr" rtl="1">
              <a:lnSpc>
                <a:spcPct val="115000"/>
              </a:lnSpc>
              <a:spcAft>
                <a:spcPts val="800"/>
              </a:spcAft>
            </a:pPr>
            <a:r>
              <a:rPr lang="ar-SA" sz="4000" b="1" dirty="0" smtClean="0">
                <a:ln w="5271" cap="flat" cmpd="sng" algn="ctr">
                  <a:solidFill>
                    <a:srgbClr val="5093CF"/>
                  </a:solidFill>
                  <a:prstDash val="solid"/>
                  <a:round/>
                </a:ln>
                <a:gradFill>
                  <a:gsLst>
                    <a:gs pos="0">
                      <a:srgbClr val="BBDAFF"/>
                    </a:gs>
                    <a:gs pos="9000">
                      <a:srgbClr val="98CDFF"/>
                    </a:gs>
                    <a:gs pos="50000">
                      <a:srgbClr val="004BA4"/>
                    </a:gs>
                    <a:gs pos="79000">
                      <a:srgbClr val="98CDFF"/>
                    </a:gs>
                    <a:gs pos="100000">
                      <a:srgbClr val="BBDAFF"/>
                    </a:gs>
                  </a:gsLst>
                  <a:lin ang="5400000" scaled="0"/>
                </a:gradFill>
                <a:latin typeface="Calibri" panose="020F0502020204030204" pitchFamily="34" charset="0"/>
                <a:ea typeface="Calibri" panose="020F0502020204030204" pitchFamily="34" charset="0"/>
                <a:cs typeface="Simplified Arabic" panose="02020603050405020304" pitchFamily="18" charset="-78"/>
              </a:rPr>
              <a:t>صناعة </a:t>
            </a:r>
            <a:r>
              <a:rPr lang="ar-SA" sz="4000" b="1" dirty="0">
                <a:ln w="5271" cap="flat" cmpd="sng" algn="ctr">
                  <a:solidFill>
                    <a:srgbClr val="5093CF"/>
                  </a:solidFill>
                  <a:prstDash val="solid"/>
                  <a:round/>
                </a:ln>
                <a:gradFill>
                  <a:gsLst>
                    <a:gs pos="0">
                      <a:srgbClr val="BBDAFF"/>
                    </a:gs>
                    <a:gs pos="9000">
                      <a:srgbClr val="98CDFF"/>
                    </a:gs>
                    <a:gs pos="50000">
                      <a:srgbClr val="004BA4"/>
                    </a:gs>
                    <a:gs pos="79000">
                      <a:srgbClr val="98CDFF"/>
                    </a:gs>
                    <a:gs pos="100000">
                      <a:srgbClr val="BBDAFF"/>
                    </a:gs>
                  </a:gsLst>
                  <a:lin ang="5400000" scaled="0"/>
                </a:gradFill>
                <a:latin typeface="Calibri" panose="020F0502020204030204" pitchFamily="34" charset="0"/>
                <a:ea typeface="Calibri" panose="020F0502020204030204" pitchFamily="34" charset="0"/>
                <a:cs typeface="Simplified Arabic" panose="02020603050405020304" pitchFamily="18" charset="-78"/>
              </a:rPr>
              <a:t>السعادة</a:t>
            </a:r>
            <a:endParaRPr lang="en-US" sz="2800" dirty="0">
              <a:latin typeface="Calibri" panose="020F0502020204030204" pitchFamily="34" charset="0"/>
              <a:ea typeface="Calibri" panose="020F0502020204030204" pitchFamily="34" charset="0"/>
              <a:cs typeface="Arial" panose="020B0604020202020204" pitchFamily="34" charset="0"/>
            </a:endParaRPr>
          </a:p>
        </p:txBody>
      </p:sp>
      <p:sp>
        <p:nvSpPr>
          <p:cNvPr id="3" name="عنصر نائب للمحتوى 2"/>
          <p:cNvSpPr>
            <a:spLocks noGrp="1"/>
          </p:cNvSpPr>
          <p:nvPr>
            <p:ph idx="1"/>
          </p:nvPr>
        </p:nvSpPr>
        <p:spPr>
          <a:xfrm>
            <a:off x="232012" y="1119118"/>
            <a:ext cx="11627891" cy="5636524"/>
          </a:xfrm>
        </p:spPr>
        <p:txBody>
          <a:bodyPr>
            <a:noAutofit/>
          </a:bodyPr>
          <a:lstStyle/>
          <a:p>
            <a:pPr marL="0" indent="0" algn="r" rtl="1">
              <a:lnSpc>
                <a:spcPct val="115000"/>
              </a:lnSpc>
              <a:spcAft>
                <a:spcPts val="800"/>
              </a:spcAft>
              <a:buNone/>
            </a:pPr>
            <a:endParaRPr lang="en-US" sz="2400"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0"/>
              </a:spcAft>
              <a:buFont typeface="+mj-lt"/>
              <a:buAutoNum type="arabicPeriod"/>
            </a:pPr>
            <a:r>
              <a:rPr lang="ar-SA" sz="28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العامل السعيد يعمل على تحقيق الأهداف والتحديات بمعدل اعلى من العاملين غير السعداء.</a:t>
            </a:r>
            <a:endParaRPr lang="en-US" sz="24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endParaRPr>
          </a:p>
          <a:p>
            <a:pPr marL="342900" lvl="0" indent="-342900" algn="r" rtl="1">
              <a:lnSpc>
                <a:spcPct val="115000"/>
              </a:lnSpc>
              <a:spcAft>
                <a:spcPts val="0"/>
              </a:spcAft>
              <a:buFont typeface="+mj-lt"/>
              <a:buAutoNum type="arabicPeriod"/>
            </a:pPr>
            <a:r>
              <a:rPr lang="ar-SA" sz="28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العامل السعيد في مكان العمل اكثر إنتاجية من العامل غير السعيد.</a:t>
            </a:r>
            <a:endParaRPr lang="en-US" sz="24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endParaRPr>
          </a:p>
          <a:p>
            <a:pPr marL="342900" lvl="0" indent="-342900" algn="r" rtl="1">
              <a:lnSpc>
                <a:spcPct val="115000"/>
              </a:lnSpc>
              <a:spcAft>
                <a:spcPts val="0"/>
              </a:spcAft>
              <a:buFont typeface="+mj-lt"/>
              <a:buAutoNum type="arabicPeriod"/>
            </a:pPr>
            <a:r>
              <a:rPr lang="ar-SA" sz="28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هناك علاقة وثيقة بين الغياب والتمارض والسعادة في مكان العمل حيث أن العاملين السعداء اقل غيابا من العمل.</a:t>
            </a:r>
            <a:endParaRPr lang="en-US" sz="24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endParaRPr>
          </a:p>
          <a:p>
            <a:pPr marL="342900" lvl="0" indent="-342900" algn="r" rtl="1">
              <a:lnSpc>
                <a:spcPct val="115000"/>
              </a:lnSpc>
              <a:spcAft>
                <a:spcPts val="0"/>
              </a:spcAft>
              <a:buFont typeface="+mj-lt"/>
              <a:buAutoNum type="arabicPeriod"/>
            </a:pPr>
            <a:r>
              <a:rPr lang="ar-SA" sz="28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العامل السعيد في مكان العمل لديه طاقة أكثر من العاملين غير السعداء.</a:t>
            </a:r>
            <a:endParaRPr lang="en-US" sz="24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endParaRPr>
          </a:p>
          <a:p>
            <a:pPr marL="342900" lvl="0" indent="-342900" algn="r" rtl="1">
              <a:lnSpc>
                <a:spcPct val="115000"/>
              </a:lnSpc>
              <a:spcAft>
                <a:spcPts val="0"/>
              </a:spcAft>
              <a:buFont typeface="+mj-lt"/>
              <a:buAutoNum type="arabicPeriod"/>
            </a:pPr>
            <a:r>
              <a:rPr lang="ar-SA" sz="28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العامل السعيد في مكـــــــان الـعــمـــل لـــديــــه تــأثـــيـــــــر علــــــى العـــلاقـــات مـــع الأقـــران.</a:t>
            </a:r>
            <a:endParaRPr lang="en-US" sz="24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endParaRPr>
          </a:p>
          <a:p>
            <a:pPr marL="342900" lvl="0" indent="-342900" algn="r" rtl="1">
              <a:lnSpc>
                <a:spcPct val="115000"/>
              </a:lnSpc>
              <a:spcAft>
                <a:spcPts val="0"/>
              </a:spcAft>
              <a:buFont typeface="+mj-lt"/>
              <a:buAutoNum type="arabicPeriod"/>
            </a:pPr>
            <a:r>
              <a:rPr lang="ar-SA" sz="28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العامل السعيد أكثر انخراط مع زملائه وكذلك اكثر رضا عن وظيفته بسنبة.</a:t>
            </a:r>
            <a:endParaRPr lang="en-US" sz="24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endParaRPr>
          </a:p>
          <a:p>
            <a:pPr marL="342900" lvl="0" indent="-342900" algn="r" rtl="1">
              <a:lnSpc>
                <a:spcPct val="115000"/>
              </a:lnSpc>
              <a:spcAft>
                <a:spcPts val="0"/>
              </a:spcAft>
              <a:buFont typeface="+mj-lt"/>
              <a:buAutoNum type="arabicPeriod"/>
            </a:pPr>
            <a:r>
              <a:rPr lang="ar-SA" sz="28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العامل السعيد هو أكثر حماساً من غيره من العاملين الذين ليسوا سعداء.</a:t>
            </a:r>
            <a:endParaRPr lang="en-US" sz="24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endParaRPr>
          </a:p>
          <a:p>
            <a:pPr marL="342900" lvl="0" indent="-342900" algn="r" rtl="1">
              <a:lnSpc>
                <a:spcPct val="115000"/>
              </a:lnSpc>
              <a:spcAft>
                <a:spcPts val="0"/>
              </a:spcAft>
              <a:buFont typeface="+mj-lt"/>
              <a:buAutoNum type="arabicPeriod"/>
            </a:pPr>
            <a:r>
              <a:rPr lang="ar-SA" sz="28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العامل السعيد يكــون اكــثــــر احـتــرامـــاً مــــن العــامــــــل غــيــر السـعــيـــد.</a:t>
            </a:r>
            <a:endParaRPr lang="en-US" sz="24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endParaRPr>
          </a:p>
          <a:p>
            <a:pPr marL="342900" lvl="0" indent="-342900" algn="r" rtl="1">
              <a:lnSpc>
                <a:spcPct val="115000"/>
              </a:lnSpc>
              <a:spcAft>
                <a:spcPts val="0"/>
              </a:spcAft>
              <a:buFont typeface="+mj-lt"/>
              <a:buAutoNum type="arabicPeriod"/>
            </a:pPr>
            <a:r>
              <a:rPr lang="ar-SA" sz="28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العامل السعيد يكون اكثر فعالية من العامل غير السعيد كما أن لديه مزيد من الثقة .</a:t>
            </a:r>
            <a:endParaRPr lang="en-US" sz="24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endParaRPr>
          </a:p>
          <a:p>
            <a:pPr algn="r" rtl="1"/>
            <a:endParaRPr lang="en-US" sz="2800" dirty="0">
              <a:solidFill>
                <a:schemeClr val="bg1"/>
              </a:solidFill>
              <a:latin typeface="AlGhadTV" panose="01000500000000020004" pitchFamily="2" charset="-78"/>
              <a:cs typeface="AlGhadTV" panose="01000500000000020004" pitchFamily="2" charset="-78"/>
            </a:endParaRPr>
          </a:p>
        </p:txBody>
      </p:sp>
    </p:spTree>
    <p:extLst>
      <p:ext uri="{BB962C8B-B14F-4D97-AF65-F5344CB8AC3E}">
        <p14:creationId xmlns:p14="http://schemas.microsoft.com/office/powerpoint/2010/main" val="19301917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400116" y="0"/>
            <a:ext cx="8534400" cy="1507067"/>
          </a:xfrm>
        </p:spPr>
        <p:txBody>
          <a:bodyPr>
            <a:normAutofit/>
          </a:bodyPr>
          <a:lstStyle/>
          <a:p>
            <a:pPr algn="r" rtl="1"/>
            <a:r>
              <a:rPr lang="ar-SA" sz="4400" b="1" dirty="0">
                <a:ln w="5271" cap="flat" cmpd="sng" algn="ctr">
                  <a:solidFill>
                    <a:srgbClr val="5093CF"/>
                  </a:solidFill>
                  <a:prstDash val="solid"/>
                  <a:round/>
                </a:ln>
                <a:solidFill>
                  <a:schemeClr val="bg1"/>
                </a:solidFill>
                <a:ea typeface="Calibri" panose="020F0502020204030204" pitchFamily="34" charset="0"/>
                <a:cs typeface="Simplified Arabic" panose="02020603050405020304" pitchFamily="18" charset="-78"/>
              </a:rPr>
              <a:t>مكونات السعادة </a:t>
            </a:r>
            <a:endParaRPr lang="en-US" sz="4400" dirty="0">
              <a:solidFill>
                <a:schemeClr val="bg1"/>
              </a:solidFill>
            </a:endParaRPr>
          </a:p>
        </p:txBody>
      </p:sp>
      <p:sp>
        <p:nvSpPr>
          <p:cNvPr id="3" name="عنصر نائب للمحتوى 2"/>
          <p:cNvSpPr>
            <a:spLocks noGrp="1"/>
          </p:cNvSpPr>
          <p:nvPr>
            <p:ph idx="1"/>
          </p:nvPr>
        </p:nvSpPr>
        <p:spPr>
          <a:xfrm>
            <a:off x="8159537" y="1171500"/>
            <a:ext cx="4032463" cy="2317213"/>
          </a:xfrm>
        </p:spPr>
        <p:txBody>
          <a:bodyPr/>
          <a:lstStyle/>
          <a:p>
            <a:pPr marL="342900" lvl="0" indent="-342900" algn="r" rtl="1">
              <a:lnSpc>
                <a:spcPct val="115000"/>
              </a:lnSpc>
              <a:spcAft>
                <a:spcPts val="0"/>
              </a:spcAft>
              <a:buFont typeface="+mj-lt"/>
              <a:buAutoNum type="arabicPeriod"/>
            </a:pPr>
            <a:r>
              <a:rPr lang="ar-SA" b="1" dirty="0">
                <a:solidFill>
                  <a:schemeClr val="bg1"/>
                </a:solidFill>
                <a:latin typeface="29LT Bukra Bold Italic" panose="000B0903020204020204" pitchFamily="34" charset="-78"/>
                <a:ea typeface="Calibri" panose="020F0502020204030204" pitchFamily="34" charset="0"/>
                <a:cs typeface="29LT Bukra Bold Italic" panose="000B0903020204020204" pitchFamily="34" charset="-78"/>
              </a:rPr>
              <a:t>جانب عقلي فكري </a:t>
            </a:r>
            <a:endParaRPr lang="en-US" sz="1600" dirty="0">
              <a:solidFill>
                <a:schemeClr val="bg1"/>
              </a:solidFill>
              <a:latin typeface="29LT Bukra Bold Italic" panose="000B0903020204020204" pitchFamily="34" charset="-78"/>
              <a:ea typeface="Calibri" panose="020F0502020204030204" pitchFamily="34" charset="0"/>
              <a:cs typeface="29LT Bukra Bold Italic" panose="000B0903020204020204" pitchFamily="34" charset="-78"/>
            </a:endParaRPr>
          </a:p>
          <a:p>
            <a:pPr algn="r" rtl="1"/>
            <a:r>
              <a:rPr lang="ar-SA" dirty="0" smtClean="0">
                <a:solidFill>
                  <a:schemeClr val="bg1"/>
                </a:solidFill>
                <a:latin typeface="29LT Bukra Bold Italic" panose="000B0903020204020204" pitchFamily="34" charset="-78"/>
                <a:cs typeface="29LT Bukra Bold Italic" panose="000B0903020204020204" pitchFamily="34" charset="-78"/>
              </a:rPr>
              <a:t>جانب انفعالي</a:t>
            </a:r>
          </a:p>
          <a:p>
            <a:pPr lvl="0" algn="r" rtl="1"/>
            <a:r>
              <a:rPr lang="ar-SA" b="1" dirty="0">
                <a:solidFill>
                  <a:schemeClr val="bg1"/>
                </a:solidFill>
                <a:latin typeface="29LT Bukra Bold Italic" panose="000B0903020204020204" pitchFamily="34" charset="-78"/>
                <a:cs typeface="29LT Bukra Bold Italic" panose="000B0903020204020204" pitchFamily="34" charset="-78"/>
              </a:rPr>
              <a:t>جانب الرضا النفسي</a:t>
            </a:r>
            <a:endParaRPr lang="en-US" dirty="0">
              <a:solidFill>
                <a:schemeClr val="bg1"/>
              </a:solidFill>
              <a:latin typeface="29LT Bukra Bold Italic" panose="000B0903020204020204" pitchFamily="34" charset="-78"/>
              <a:cs typeface="29LT Bukra Bold Italic" panose="000B0903020204020204" pitchFamily="34" charset="-78"/>
            </a:endParaRPr>
          </a:p>
          <a:p>
            <a:pPr algn="r" rtl="1"/>
            <a:endParaRPr lang="en-US" dirty="0">
              <a:solidFill>
                <a:schemeClr val="bg1"/>
              </a:solidFill>
              <a:latin typeface="29LT Bukra Bold Italic" panose="000B0903020204020204" pitchFamily="34" charset="-78"/>
              <a:cs typeface="29LT Bukra Bold Italic" panose="000B0903020204020204" pitchFamily="34" charset="-78"/>
            </a:endParaRPr>
          </a:p>
        </p:txBody>
      </p:sp>
      <p:sp>
        <p:nvSpPr>
          <p:cNvPr id="4" name="مستطيل 3"/>
          <p:cNvSpPr/>
          <p:nvPr/>
        </p:nvSpPr>
        <p:spPr>
          <a:xfrm>
            <a:off x="4056974" y="3153146"/>
            <a:ext cx="7877542" cy="3121880"/>
          </a:xfrm>
          <a:prstGeom prst="rect">
            <a:avLst/>
          </a:prstGeom>
        </p:spPr>
        <p:txBody>
          <a:bodyPr wrap="none">
            <a:spAutoFit/>
          </a:bodyPr>
          <a:lstStyle/>
          <a:p>
            <a:pPr algn="r" rtl="1">
              <a:lnSpc>
                <a:spcPct val="115000"/>
              </a:lnSpc>
              <a:spcAft>
                <a:spcPts val="800"/>
              </a:spcAft>
            </a:pPr>
            <a:r>
              <a:rPr lang="ar-IQ" sz="3600" b="1" dirty="0">
                <a:ln w="5271" cap="flat" cmpd="sng" algn="ctr">
                  <a:solidFill>
                    <a:srgbClr val="5093CF"/>
                  </a:solidFill>
                  <a:prstDash val="solid"/>
                  <a:round/>
                </a:ln>
                <a:solidFill>
                  <a:schemeClr val="bg1"/>
                </a:solidFill>
                <a:latin typeface="29LT Bukra Bold Italic" panose="000B0903020204020204" pitchFamily="34" charset="-78"/>
                <a:ea typeface="Calibri" panose="020F0502020204030204" pitchFamily="34" charset="0"/>
                <a:cs typeface="29LT Bukra Bold Italic" panose="000B0903020204020204" pitchFamily="34" charset="-78"/>
              </a:rPr>
              <a:t>رابعاً: أنواع </a:t>
            </a:r>
            <a:r>
              <a:rPr lang="ar-IQ" sz="3600" b="1" dirty="0" smtClean="0">
                <a:ln w="5271" cap="flat" cmpd="sng" algn="ctr">
                  <a:solidFill>
                    <a:srgbClr val="5093CF"/>
                  </a:solidFill>
                  <a:prstDash val="solid"/>
                  <a:round/>
                </a:ln>
                <a:solidFill>
                  <a:schemeClr val="bg1"/>
                </a:solidFill>
                <a:latin typeface="29LT Bukra Bold Italic" panose="000B0903020204020204" pitchFamily="34" charset="-78"/>
                <a:ea typeface="Calibri" panose="020F0502020204030204" pitchFamily="34" charset="0"/>
                <a:cs typeface="29LT Bukra Bold Italic" panose="000B0903020204020204" pitchFamily="34" charset="-78"/>
              </a:rPr>
              <a:t>السعادة</a:t>
            </a:r>
            <a:endParaRPr lang="ar-SA" sz="3600" b="1" dirty="0" smtClean="0">
              <a:ln w="5271" cap="flat" cmpd="sng" algn="ctr">
                <a:solidFill>
                  <a:srgbClr val="5093CF"/>
                </a:solidFill>
                <a:prstDash val="solid"/>
                <a:round/>
              </a:ln>
              <a:solidFill>
                <a:schemeClr val="bg1"/>
              </a:solidFill>
              <a:latin typeface="29LT Bukra Bold Italic" panose="000B0903020204020204" pitchFamily="34" charset="-78"/>
              <a:ea typeface="Calibri" panose="020F0502020204030204" pitchFamily="34" charset="0"/>
              <a:cs typeface="29LT Bukra Bold Italic" panose="000B0903020204020204" pitchFamily="34" charset="-78"/>
            </a:endParaRPr>
          </a:p>
          <a:p>
            <a:pPr lvl="0" algn="r" rtl="1">
              <a:lnSpc>
                <a:spcPct val="115000"/>
              </a:lnSpc>
              <a:spcAft>
                <a:spcPts val="800"/>
              </a:spcAft>
            </a:pPr>
            <a:r>
              <a:rPr lang="ar-IQ" sz="2800" b="1" dirty="0">
                <a:solidFill>
                  <a:schemeClr val="bg1"/>
                </a:solidFill>
                <a:latin typeface="29LT Bukra Bold Italic" panose="000B0903020204020204" pitchFamily="34" charset="-78"/>
                <a:cs typeface="29LT Bukra Bold Italic" panose="000B0903020204020204" pitchFamily="34" charset="-78"/>
              </a:rPr>
              <a:t>السعادة الذاتية أو الشعور الذاتي بالسعادة </a:t>
            </a:r>
            <a:endParaRPr lang="en-US" sz="2800" dirty="0">
              <a:solidFill>
                <a:schemeClr val="bg1"/>
              </a:solidFill>
              <a:latin typeface="29LT Bukra Bold Italic" panose="000B0903020204020204" pitchFamily="34" charset="-78"/>
              <a:cs typeface="29LT Bukra Bold Italic" panose="000B0903020204020204" pitchFamily="34" charset="-78"/>
            </a:endParaRPr>
          </a:p>
          <a:p>
            <a:pPr lvl="0" algn="r" rtl="1">
              <a:lnSpc>
                <a:spcPct val="115000"/>
              </a:lnSpc>
              <a:spcAft>
                <a:spcPts val="800"/>
              </a:spcAft>
            </a:pPr>
            <a:r>
              <a:rPr lang="ar-IQ" sz="2800" b="1" dirty="0">
                <a:solidFill>
                  <a:schemeClr val="bg1"/>
                </a:solidFill>
                <a:latin typeface="29LT Bukra Bold Italic" panose="000B0903020204020204" pitchFamily="34" charset="-78"/>
                <a:cs typeface="29LT Bukra Bold Italic" panose="000B0903020204020204" pitchFamily="34" charset="-78"/>
              </a:rPr>
              <a:t>السعادة النفسية</a:t>
            </a:r>
            <a:endParaRPr lang="en-US" sz="2800" dirty="0">
              <a:solidFill>
                <a:schemeClr val="bg1"/>
              </a:solidFill>
              <a:latin typeface="29LT Bukra Bold Italic" panose="000B0903020204020204" pitchFamily="34" charset="-78"/>
              <a:cs typeface="29LT Bukra Bold Italic" panose="000B0903020204020204" pitchFamily="34" charset="-78"/>
            </a:endParaRPr>
          </a:p>
          <a:p>
            <a:pPr lvl="0" algn="r" rtl="1">
              <a:lnSpc>
                <a:spcPct val="115000"/>
              </a:lnSpc>
              <a:spcAft>
                <a:spcPts val="800"/>
              </a:spcAft>
            </a:pPr>
            <a:r>
              <a:rPr lang="ar-IQ" sz="2800" b="1" dirty="0">
                <a:solidFill>
                  <a:schemeClr val="bg1"/>
                </a:solidFill>
                <a:latin typeface="29LT Bukra Bold Italic" panose="000B0903020204020204" pitchFamily="34" charset="-78"/>
                <a:cs typeface="29LT Bukra Bold Italic" panose="000B0903020204020204" pitchFamily="34" charset="-78"/>
              </a:rPr>
              <a:t>السعادة الموضوعية </a:t>
            </a:r>
            <a:endParaRPr lang="en-US" sz="2800" dirty="0">
              <a:solidFill>
                <a:schemeClr val="bg1"/>
              </a:solidFill>
              <a:latin typeface="29LT Bukra Bold Italic" panose="000B0903020204020204" pitchFamily="34" charset="-78"/>
              <a:cs typeface="29LT Bukra Bold Italic" panose="000B0903020204020204" pitchFamily="34" charset="-78"/>
            </a:endParaRPr>
          </a:p>
          <a:p>
            <a:pPr algn="r" rtl="1">
              <a:lnSpc>
                <a:spcPct val="115000"/>
              </a:lnSpc>
              <a:spcAft>
                <a:spcPts val="800"/>
              </a:spcAft>
            </a:pPr>
            <a:endParaRPr lang="en-US" sz="2800" dirty="0">
              <a:solidFill>
                <a:schemeClr val="bg1"/>
              </a:solidFill>
              <a:effectLst/>
              <a:latin typeface="29LT Bukra Bold Italic" panose="000B0903020204020204" pitchFamily="34" charset="-78"/>
              <a:ea typeface="Calibri" panose="020F0502020204030204" pitchFamily="34" charset="0"/>
              <a:cs typeface="29LT Bukra Bold Italic" panose="000B0903020204020204" pitchFamily="34" charset="-78"/>
            </a:endParaRPr>
          </a:p>
        </p:txBody>
      </p:sp>
    </p:spTree>
    <p:extLst>
      <p:ext uri="{BB962C8B-B14F-4D97-AF65-F5344CB8AC3E}">
        <p14:creationId xmlns:p14="http://schemas.microsoft.com/office/powerpoint/2010/main" val="36271391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16224" y="133696"/>
            <a:ext cx="11066510" cy="1507067"/>
          </a:xfrm>
        </p:spPr>
        <p:txBody>
          <a:bodyPr>
            <a:normAutofit fontScale="90000"/>
          </a:bodyPr>
          <a:lstStyle/>
          <a:p>
            <a:pPr algn="r" rtl="1"/>
            <a:r>
              <a:rPr lang="ar-SA" b="1" dirty="0">
                <a:solidFill>
                  <a:schemeClr val="bg1"/>
                </a:solidFill>
                <a:latin typeface="29LT Bukra Bold Italic" panose="000B0903020204020204" pitchFamily="34" charset="-78"/>
                <a:cs typeface="29LT Bukra Bold Italic" panose="000B0903020204020204" pitchFamily="34" charset="-78"/>
              </a:rPr>
              <a:t>سادساً: العوامل المحددة للسعادة الفردية المنظمية</a:t>
            </a:r>
            <a:r>
              <a:rPr lang="ar-SA" dirty="0">
                <a:solidFill>
                  <a:schemeClr val="bg1"/>
                </a:solidFill>
                <a:latin typeface="29LT Bukra Bold Italic" panose="000B0903020204020204" pitchFamily="34" charset="-78"/>
                <a:cs typeface="29LT Bukra Bold Italic" panose="000B0903020204020204" pitchFamily="34" charset="-78"/>
              </a:rPr>
              <a:t> </a:t>
            </a:r>
            <a:r>
              <a:rPr lang="en-US" dirty="0">
                <a:solidFill>
                  <a:schemeClr val="bg1"/>
                </a:solidFill>
                <a:latin typeface="29LT Bukra Bold Italic" panose="000B0903020204020204" pitchFamily="34" charset="-78"/>
                <a:cs typeface="29LT Bukra Bold Italic" panose="000B0903020204020204" pitchFamily="34" charset="-78"/>
              </a:rPr>
              <a:t/>
            </a:r>
            <a:br>
              <a:rPr lang="en-US" dirty="0">
                <a:solidFill>
                  <a:schemeClr val="bg1"/>
                </a:solidFill>
                <a:latin typeface="29LT Bukra Bold Italic" panose="000B0903020204020204" pitchFamily="34" charset="-78"/>
                <a:cs typeface="29LT Bukra Bold Italic" panose="000B0903020204020204" pitchFamily="34" charset="-78"/>
              </a:rPr>
            </a:br>
            <a:endParaRPr lang="en-US" dirty="0">
              <a:solidFill>
                <a:schemeClr val="bg1"/>
              </a:solidFill>
              <a:latin typeface="29LT Bukra Bold Italic" panose="000B0903020204020204" pitchFamily="34" charset="-78"/>
              <a:cs typeface="29LT Bukra Bold Italic" panose="000B0903020204020204" pitchFamily="34" charset="-78"/>
            </a:endParaRPr>
          </a:p>
        </p:txBody>
      </p:sp>
      <p:sp>
        <p:nvSpPr>
          <p:cNvPr id="3" name="عنصر نائب للمحتوى 2"/>
          <p:cNvSpPr>
            <a:spLocks noGrp="1"/>
          </p:cNvSpPr>
          <p:nvPr>
            <p:ph idx="1"/>
          </p:nvPr>
        </p:nvSpPr>
        <p:spPr>
          <a:xfrm>
            <a:off x="3045274" y="1859508"/>
            <a:ext cx="8534400" cy="3615267"/>
          </a:xfrm>
        </p:spPr>
        <p:txBody>
          <a:bodyPr>
            <a:noAutofit/>
          </a:bodyPr>
          <a:lstStyle/>
          <a:p>
            <a:pPr marL="342900" lvl="0" indent="-342900" algn="r" rtl="1">
              <a:lnSpc>
                <a:spcPct val="115000"/>
              </a:lnSpc>
              <a:spcAft>
                <a:spcPts val="0"/>
              </a:spcAft>
              <a:buFont typeface="+mj-lt"/>
              <a:buAutoNum type="arabicPeriod"/>
            </a:pPr>
            <a:r>
              <a:rPr lang="ar-SA" sz="2800" b="1" dirty="0">
                <a:solidFill>
                  <a:schemeClr val="bg1"/>
                </a:solidFill>
                <a:latin typeface="Calibri" panose="020F0502020204030204" pitchFamily="34" charset="0"/>
                <a:ea typeface="Calibri" panose="020F0502020204030204" pitchFamily="34" charset="0"/>
                <a:cs typeface="Simplified Arabic" panose="02020603050405020304" pitchFamily="18" charset="-78"/>
              </a:rPr>
              <a:t>ثقافة التنظيم</a:t>
            </a:r>
            <a:endParaRPr lang="en-US"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0"/>
              </a:spcAft>
              <a:buFont typeface="+mj-lt"/>
              <a:buAutoNum type="arabicPeriod"/>
            </a:pPr>
            <a:r>
              <a:rPr lang="ar-SA" sz="2800" b="1" dirty="0">
                <a:solidFill>
                  <a:schemeClr val="bg1"/>
                </a:solidFill>
                <a:latin typeface="Calibri" panose="020F0502020204030204" pitchFamily="34" charset="0"/>
                <a:ea typeface="Calibri" panose="020F0502020204030204" pitchFamily="34" charset="0"/>
                <a:cs typeface="Simplified Arabic" panose="02020603050405020304" pitchFamily="18" charset="-78"/>
              </a:rPr>
              <a:t>الثقة المنظمة</a:t>
            </a:r>
            <a:endParaRPr lang="en-US"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0"/>
              </a:spcAft>
              <a:buFont typeface="+mj-lt"/>
              <a:buAutoNum type="arabicPeriod"/>
            </a:pPr>
            <a:r>
              <a:rPr lang="ar-SA" sz="2800" b="1" dirty="0">
                <a:solidFill>
                  <a:schemeClr val="bg1"/>
                </a:solidFill>
                <a:latin typeface="Calibri" panose="020F0502020204030204" pitchFamily="34" charset="0"/>
                <a:ea typeface="Calibri" panose="020F0502020204030204" pitchFamily="34" charset="0"/>
                <a:cs typeface="Simplified Arabic" panose="02020603050405020304" pitchFamily="18" charset="-78"/>
              </a:rPr>
              <a:t>الرضا الوظيفي</a:t>
            </a:r>
            <a:r>
              <a:rPr lang="ar-SA" sz="2800" dirty="0">
                <a:solidFill>
                  <a:schemeClr val="bg1"/>
                </a:solidFill>
                <a:latin typeface="Calibri" panose="020F0502020204030204" pitchFamily="34" charset="0"/>
                <a:ea typeface="Calibri" panose="020F0502020204030204" pitchFamily="34" charset="0"/>
                <a:cs typeface="Simplified Arabic" panose="02020603050405020304" pitchFamily="18" charset="-78"/>
              </a:rPr>
              <a:t> </a:t>
            </a:r>
            <a:endParaRPr lang="en-US"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0"/>
              </a:spcAft>
              <a:buFont typeface="+mj-lt"/>
              <a:buAutoNum type="arabicPeriod"/>
            </a:pPr>
            <a:r>
              <a:rPr lang="ar-SA" sz="2800" b="1" dirty="0">
                <a:solidFill>
                  <a:schemeClr val="bg1"/>
                </a:solidFill>
                <a:latin typeface="Calibri" panose="020F0502020204030204" pitchFamily="34" charset="0"/>
                <a:ea typeface="Calibri" panose="020F0502020204030204" pitchFamily="34" charset="0"/>
                <a:cs typeface="Simplified Arabic" panose="02020603050405020304" pitchFamily="18" charset="-78"/>
              </a:rPr>
              <a:t>السلوك القيادي</a:t>
            </a:r>
            <a:endParaRPr lang="en-US"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0"/>
              </a:spcAft>
              <a:buFont typeface="+mj-lt"/>
              <a:buAutoNum type="arabicPeriod"/>
            </a:pPr>
            <a:r>
              <a:rPr lang="ar-IQ" sz="2800" b="1" dirty="0">
                <a:solidFill>
                  <a:schemeClr val="bg1"/>
                </a:solidFill>
                <a:latin typeface="Calibri" panose="020F0502020204030204" pitchFamily="34" charset="0"/>
                <a:ea typeface="Calibri" panose="020F0502020204030204" pitchFamily="34" charset="0"/>
                <a:cs typeface="Simplified Arabic" panose="02020603050405020304" pitchFamily="18" charset="-78"/>
              </a:rPr>
              <a:t>العلاقات الإيجابية</a:t>
            </a:r>
            <a:endParaRPr lang="en-US"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0"/>
              </a:spcAft>
              <a:buFont typeface="+mj-lt"/>
              <a:buAutoNum type="arabicPeriod"/>
            </a:pPr>
            <a:r>
              <a:rPr lang="ar-SA" sz="2800" b="1" dirty="0">
                <a:solidFill>
                  <a:schemeClr val="bg1"/>
                </a:solidFill>
                <a:latin typeface="Calibri" panose="020F0502020204030204" pitchFamily="34" charset="0"/>
                <a:ea typeface="Calibri" panose="020F0502020204030204" pitchFamily="34" charset="0"/>
                <a:cs typeface="Simplified Arabic" panose="02020603050405020304" pitchFamily="18" charset="-78"/>
              </a:rPr>
              <a:t>المناخ </a:t>
            </a:r>
            <a:r>
              <a:rPr lang="ar-SA" sz="2800" b="1" dirty="0" err="1" smtClean="0">
                <a:solidFill>
                  <a:schemeClr val="bg1"/>
                </a:solidFill>
                <a:latin typeface="Calibri" panose="020F0502020204030204" pitchFamily="34" charset="0"/>
                <a:ea typeface="Calibri" panose="020F0502020204030204" pitchFamily="34" charset="0"/>
                <a:cs typeface="Simplified Arabic" panose="02020603050405020304" pitchFamily="18" charset="-78"/>
              </a:rPr>
              <a:t>المنظمي</a:t>
            </a:r>
            <a:endParaRPr lang="ar-SA" sz="2800" b="1" dirty="0">
              <a:solidFill>
                <a:schemeClr val="bg1"/>
              </a:solidFill>
              <a:latin typeface="Calibri" panose="020F0502020204030204" pitchFamily="34" charset="0"/>
              <a:ea typeface="Calibri" panose="020F0502020204030204" pitchFamily="34" charset="0"/>
              <a:cs typeface="Simplified Arabic" panose="02020603050405020304" pitchFamily="18" charset="-78"/>
            </a:endParaRPr>
          </a:p>
          <a:p>
            <a:pPr marL="342900" indent="-342900" algn="r" rtl="1">
              <a:lnSpc>
                <a:spcPct val="115000"/>
              </a:lnSpc>
              <a:spcAft>
                <a:spcPts val="0"/>
              </a:spcAft>
              <a:buFont typeface="+mj-lt"/>
              <a:buAutoNum type="arabicPeriod"/>
            </a:pPr>
            <a:r>
              <a:rPr lang="ar-SA" b="1" dirty="0" smtClean="0">
                <a:solidFill>
                  <a:schemeClr val="bg1"/>
                </a:solidFill>
              </a:rPr>
              <a:t>الترقية </a:t>
            </a:r>
            <a:r>
              <a:rPr lang="ar-SA" b="1" dirty="0">
                <a:solidFill>
                  <a:schemeClr val="bg1"/>
                </a:solidFill>
              </a:rPr>
              <a:t>و الأجور والرواتب والمكافآت</a:t>
            </a:r>
            <a:endParaRPr lang="en-US" dirty="0">
              <a:solidFill>
                <a:schemeClr val="bg1"/>
              </a:solidFill>
            </a:endParaRPr>
          </a:p>
          <a:p>
            <a:pPr marL="342900" lvl="0" indent="-342900" algn="r" rtl="1">
              <a:lnSpc>
                <a:spcPct val="115000"/>
              </a:lnSpc>
              <a:spcAft>
                <a:spcPts val="0"/>
              </a:spcAft>
              <a:buFont typeface="+mj-lt"/>
              <a:buAutoNum type="arabicPeriod"/>
            </a:pPr>
            <a:endParaRPr lang="en-US"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algn="r" rtl="1"/>
            <a:endParaRPr lang="en-US" sz="2800" dirty="0">
              <a:solidFill>
                <a:schemeClr val="bg1"/>
              </a:solidFill>
            </a:endParaRPr>
          </a:p>
        </p:txBody>
      </p:sp>
    </p:spTree>
    <p:extLst>
      <p:ext uri="{BB962C8B-B14F-4D97-AF65-F5344CB8AC3E}">
        <p14:creationId xmlns:p14="http://schemas.microsoft.com/office/powerpoint/2010/main" val="990163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8364" y="0"/>
            <a:ext cx="11973636" cy="2881699"/>
          </a:xfrm>
        </p:spPr>
        <p:txBody>
          <a:bodyPr>
            <a:normAutofit/>
          </a:bodyPr>
          <a:lstStyle/>
          <a:p>
            <a:pPr algn="r" rtl="1"/>
            <a:r>
              <a:rPr lang="ar-SA" sz="2400" b="1" dirty="0">
                <a:solidFill>
                  <a:schemeClr val="bg1"/>
                </a:solidFill>
                <a:latin typeface="29LT Bukra Bold Italic" panose="000B0903020204020204" pitchFamily="34" charset="-78"/>
                <a:ea typeface="Calibri" panose="020F0502020204030204" pitchFamily="34" charset="0"/>
                <a:cs typeface="29LT Bukra Bold Italic" panose="000B0903020204020204" pitchFamily="34" charset="-78"/>
              </a:rPr>
              <a:t>أبعاد السعادة </a:t>
            </a:r>
            <a:r>
              <a:rPr lang="ar-SA" sz="2400" b="1" dirty="0" smtClean="0">
                <a:solidFill>
                  <a:schemeClr val="bg1"/>
                </a:solidFill>
                <a:latin typeface="29LT Bukra Bold Italic" panose="000B0903020204020204" pitchFamily="34" charset="-78"/>
                <a:ea typeface="Calibri" panose="020F0502020204030204" pitchFamily="34" charset="0"/>
                <a:cs typeface="29LT Bukra Bold Italic" panose="000B0903020204020204" pitchFamily="34" charset="-78"/>
              </a:rPr>
              <a:t>الفردية</a:t>
            </a:r>
          </a:p>
          <a:p>
            <a:pPr algn="r" rtl="1"/>
            <a:r>
              <a:rPr lang="ar-SA" sz="1800" b="1" dirty="0">
                <a:solidFill>
                  <a:schemeClr val="bg1"/>
                </a:solidFill>
                <a:latin typeface="29LT Bukra Bold Italic" panose="000B0903020204020204" pitchFamily="34" charset="-78"/>
                <a:cs typeface="29LT Bukra Bold Italic" panose="000B0903020204020204" pitchFamily="34" charset="-78"/>
              </a:rPr>
              <a:t> </a:t>
            </a:r>
            <a:r>
              <a:rPr lang="ar-SA" sz="1800" dirty="0">
                <a:solidFill>
                  <a:schemeClr val="bg1"/>
                </a:solidFill>
                <a:latin typeface="29LT Bukra Bold Italic" panose="000B0903020204020204" pitchFamily="34" charset="-78"/>
                <a:cs typeface="29LT Bukra Bold Italic" panose="000B0903020204020204" pitchFamily="34" charset="-78"/>
              </a:rPr>
              <a:t>بما إن السعادة مفهوم نسبي يختلف من فرد إلى أخر, فالفرد الذي يرى سعادته في بعد محدد ليس بالضرورة أن يراها الفرد الآخر من نفس ذلك البعد. لذلك لا يوجد لهذه الأبعاد تنظيماً هرمياً محدداً أو ثابتاً, بل أن كل فرد ينظم هذه الأبعاد في بناء خاص به وفق أولوياته وبالنسبة لأهمية كل بعد لديه </a:t>
            </a:r>
            <a:r>
              <a:rPr lang="ar-SA" sz="1800" dirty="0" smtClean="0">
                <a:solidFill>
                  <a:schemeClr val="bg1"/>
                </a:solidFill>
                <a:latin typeface="29LT Bukra Bold Italic" panose="000B0903020204020204" pitchFamily="34" charset="-78"/>
                <a:cs typeface="29LT Bukra Bold Italic" panose="000B0903020204020204" pitchFamily="34" charset="-78"/>
              </a:rPr>
              <a:t>وكما </a:t>
            </a:r>
            <a:r>
              <a:rPr lang="ar-SA" sz="1800" dirty="0">
                <a:solidFill>
                  <a:schemeClr val="bg1"/>
                </a:solidFill>
                <a:latin typeface="29LT Bukra Bold Italic" panose="000B0903020204020204" pitchFamily="34" charset="-78"/>
                <a:cs typeface="29LT Bukra Bold Italic" panose="000B0903020204020204" pitchFamily="34" charset="-78"/>
              </a:rPr>
              <a:t>موضح في الشكل ادناه</a:t>
            </a:r>
            <a:endParaRPr lang="en-US" sz="1800" dirty="0">
              <a:solidFill>
                <a:schemeClr val="bg1"/>
              </a:solidFill>
              <a:latin typeface="29LT Bukra Bold Italic" panose="000B0903020204020204" pitchFamily="34" charset="-78"/>
              <a:cs typeface="29LT Bukra Bold Italic" panose="000B0903020204020204" pitchFamily="34" charset="-78"/>
            </a:endParaRPr>
          </a:p>
        </p:txBody>
      </p:sp>
      <p:graphicFrame>
        <p:nvGraphicFramePr>
          <p:cNvPr id="4" name="رسم تخطيطي 3"/>
          <p:cNvGraphicFramePr/>
          <p:nvPr>
            <p:extLst>
              <p:ext uri="{D42A27DB-BD31-4B8C-83A1-F6EECF244321}">
                <p14:modId xmlns:p14="http://schemas.microsoft.com/office/powerpoint/2010/main" val="1062754964"/>
              </p:ext>
            </p:extLst>
          </p:nvPr>
        </p:nvGraphicFramePr>
        <p:xfrm>
          <a:off x="409433" y="3219256"/>
          <a:ext cx="11177516" cy="33862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180434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680498" y="2167212"/>
            <a:ext cx="8534400" cy="1507067"/>
          </a:xfrm>
        </p:spPr>
        <p:txBody>
          <a:bodyPr>
            <a:normAutofit/>
          </a:bodyPr>
          <a:lstStyle/>
          <a:p>
            <a:pPr algn="ctr"/>
            <a:r>
              <a:rPr lang="ar-SA" sz="7200" dirty="0" smtClean="0">
                <a:solidFill>
                  <a:schemeClr val="bg1"/>
                </a:solidFill>
                <a:latin typeface="29LT Bukra Bold Italic" panose="000B0903020204020204" pitchFamily="34" charset="-78"/>
                <a:cs typeface="29LT Bukra Bold Italic" panose="000B0903020204020204" pitchFamily="34" charset="-78"/>
              </a:rPr>
              <a:t>شكراً لإصغائكم </a:t>
            </a:r>
            <a:endParaRPr lang="en-US" sz="7200" dirty="0">
              <a:solidFill>
                <a:schemeClr val="bg1"/>
              </a:solidFill>
              <a:latin typeface="29LT Bukra Bold Italic" panose="000B0903020204020204" pitchFamily="34" charset="-78"/>
              <a:cs typeface="29LT Bukra Bold Italic" panose="000B0903020204020204" pitchFamily="34" charset="-78"/>
            </a:endParaRPr>
          </a:p>
        </p:txBody>
      </p:sp>
    </p:spTree>
    <p:extLst>
      <p:ext uri="{BB962C8B-B14F-4D97-AF65-F5344CB8AC3E}">
        <p14:creationId xmlns:p14="http://schemas.microsoft.com/office/powerpoint/2010/main" val="10320860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844272" y="1272654"/>
            <a:ext cx="8534400" cy="3615267"/>
          </a:xfrm>
        </p:spPr>
        <p:txBody>
          <a:bodyPr>
            <a:normAutofit/>
          </a:bodyPr>
          <a:lstStyle/>
          <a:p>
            <a:pPr algn="r" rtl="1"/>
            <a:r>
              <a:rPr lang="ar-IQ" sz="2400" dirty="0">
                <a:latin typeface="Aljazeera" panose="02000000000000000000" pitchFamily="2" charset="-78"/>
                <a:cs typeface="Aljazeera" panose="02000000000000000000" pitchFamily="2" charset="-78"/>
              </a:rPr>
              <a:t>المقدمة</a:t>
            </a:r>
            <a:endParaRPr lang="en-US" sz="2400" dirty="0">
              <a:latin typeface="Aljazeera" panose="02000000000000000000" pitchFamily="2" charset="-78"/>
              <a:cs typeface="Aljazeera" panose="02000000000000000000" pitchFamily="2" charset="-78"/>
            </a:endParaRPr>
          </a:p>
          <a:p>
            <a:pPr algn="r" rtl="1"/>
            <a:r>
              <a:rPr lang="ar-IQ" sz="2400" dirty="0">
                <a:latin typeface="Aljazeera" panose="02000000000000000000" pitchFamily="2" charset="-78"/>
                <a:cs typeface="Aljazeera" panose="02000000000000000000" pitchFamily="2" charset="-78"/>
              </a:rPr>
              <a:t>لقد شهد العقدان الأخيران من القرن العشرين توافق الآراء بالإجماع على ضرورة واقعية إدارة البيئة في جميع أنحاء العالم، وقد ازداد الاهتمام بالبيئة منذ وقوع الضرر الناتج من الملوثات المختلفة التي تعد النفايات الصناعية أهمها، والتي كانت تستنزف الموارد الطبيعية. اذ تم الإعلان عن دور الموارد البشرية في الاهتمام بالبيئة من قبل </a:t>
            </a:r>
            <a:r>
              <a:rPr lang="en-US" sz="2400" dirty="0">
                <a:latin typeface="Aljazeera" panose="02000000000000000000" pitchFamily="2" charset="-78"/>
                <a:cs typeface="Aljazeera" panose="02000000000000000000" pitchFamily="2" charset="-78"/>
              </a:rPr>
              <a:t>Magna </a:t>
            </a:r>
            <a:r>
              <a:rPr lang="en-US" sz="2400" dirty="0" err="1">
                <a:latin typeface="Aljazeera" panose="02000000000000000000" pitchFamily="2" charset="-78"/>
                <a:cs typeface="Aljazeera" panose="02000000000000000000" pitchFamily="2" charset="-78"/>
              </a:rPr>
              <a:t>Carta</a:t>
            </a:r>
            <a:r>
              <a:rPr lang="en-US" sz="2400" dirty="0">
                <a:latin typeface="Aljazeera" panose="02000000000000000000" pitchFamily="2" charset="-78"/>
                <a:cs typeface="Aljazeera" panose="02000000000000000000" pitchFamily="2" charset="-78"/>
              </a:rPr>
              <a:t> </a:t>
            </a:r>
            <a:r>
              <a:rPr lang="ar-IQ" sz="2400" dirty="0">
                <a:latin typeface="Aljazeera" panose="02000000000000000000" pitchFamily="2" charset="-78"/>
                <a:cs typeface="Aljazeera" panose="02000000000000000000" pitchFamily="2" charset="-78"/>
              </a:rPr>
              <a:t>في مؤتمر الأمم المتحدة الدولي الأول الذي عقد في يونيو 1972 في ستوكهولم لتحسين البيئة</a:t>
            </a:r>
            <a:endParaRPr lang="en-US" sz="2400" dirty="0">
              <a:latin typeface="Aljazeera" panose="02000000000000000000" pitchFamily="2" charset="-78"/>
              <a:cs typeface="Aljazeera" panose="02000000000000000000" pitchFamily="2" charset="-78"/>
            </a:endParaRPr>
          </a:p>
        </p:txBody>
      </p:sp>
    </p:spTree>
    <p:extLst>
      <p:ext uri="{BB962C8B-B14F-4D97-AF65-F5344CB8AC3E}">
        <p14:creationId xmlns:p14="http://schemas.microsoft.com/office/powerpoint/2010/main" val="1975040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468355" y="0"/>
            <a:ext cx="8534400" cy="4954137"/>
          </a:xfrm>
        </p:spPr>
        <p:txBody>
          <a:bodyPr>
            <a:normAutofit/>
          </a:bodyPr>
          <a:lstStyle/>
          <a:p>
            <a:pPr algn="r" rtl="1"/>
            <a:r>
              <a:rPr lang="ar-IQ" sz="2400" b="1" dirty="0">
                <a:solidFill>
                  <a:schemeClr val="bg1"/>
                </a:solidFill>
                <a:ea typeface="Calibri" panose="020F0502020204030204" pitchFamily="34" charset="0"/>
                <a:cs typeface="Simplified Arabic" panose="02020603050405020304" pitchFamily="18" charset="-78"/>
              </a:rPr>
              <a:t>اولاً: مفهوم إدارة الموارد البشرية الخضراء </a:t>
            </a:r>
            <a:endParaRPr lang="ar-SA" sz="2400" b="1" dirty="0" smtClean="0">
              <a:solidFill>
                <a:schemeClr val="bg1"/>
              </a:solidFill>
              <a:ea typeface="Calibri" panose="020F0502020204030204" pitchFamily="34" charset="0"/>
              <a:cs typeface="Simplified Arabic" panose="02020603050405020304" pitchFamily="18" charset="-78"/>
            </a:endParaRPr>
          </a:p>
          <a:p>
            <a:pPr algn="r" rtl="1"/>
            <a:r>
              <a:rPr lang="ar-SA" sz="2400" b="1" dirty="0">
                <a:solidFill>
                  <a:schemeClr val="bg1"/>
                </a:solidFill>
                <a:ea typeface="Calibri" panose="020F0502020204030204" pitchFamily="34" charset="0"/>
                <a:cs typeface="Simplified Arabic" panose="02020603050405020304" pitchFamily="18" charset="-78"/>
              </a:rPr>
              <a:t>الادارة المسؤولة عن تعزيز القضايا المتعلقة بالبيئة من خلال اعتماد سياسات وممارسات الموارد البشرية وتنفيذ القوانين ذات الصلة بحماية البيئة </a:t>
            </a:r>
            <a:r>
              <a:rPr lang="ar-SA" sz="2400" b="1" dirty="0" smtClean="0">
                <a:solidFill>
                  <a:schemeClr val="bg1"/>
                </a:solidFill>
                <a:ea typeface="Calibri" panose="020F0502020204030204" pitchFamily="34" charset="0"/>
                <a:cs typeface="Simplified Arabic" panose="02020603050405020304" pitchFamily="18" charset="-78"/>
              </a:rPr>
              <a:t>.</a:t>
            </a:r>
          </a:p>
          <a:p>
            <a:pPr algn="r" rtl="1"/>
            <a:r>
              <a:rPr lang="ar-SA" sz="2400" b="1" dirty="0">
                <a:solidFill>
                  <a:schemeClr val="bg1"/>
                </a:solidFill>
                <a:ea typeface="Calibri" panose="020F0502020204030204" pitchFamily="34" charset="0"/>
                <a:cs typeface="Simplified Arabic" panose="02020603050405020304" pitchFamily="18" charset="-78"/>
              </a:rPr>
              <a:t>استخدام السياسات والفلسفات والممارسات التي تشجع الاستخدام المستدام للموارد ومنع الضرر الناجم عن المخاوف البيئية داخل منظمات الاعمال.</a:t>
            </a:r>
          </a:p>
          <a:p>
            <a:pPr algn="r" rtl="1"/>
            <a:r>
              <a:rPr lang="ar-SA" sz="2400" b="1" dirty="0">
                <a:solidFill>
                  <a:schemeClr val="bg1"/>
                </a:solidFill>
                <a:ea typeface="Calibri" panose="020F0502020204030204" pitchFamily="34" charset="0"/>
                <a:cs typeface="Simplified Arabic" panose="02020603050405020304" pitchFamily="18" charset="-78"/>
              </a:rPr>
              <a:t>جميع الأنشطة المتعلقة بالتطوير والتنفيذ والصيانة المستمرة </a:t>
            </a:r>
            <a:r>
              <a:rPr lang="ar-IQ" sz="2400" b="1" dirty="0">
                <a:solidFill>
                  <a:schemeClr val="bg1"/>
                </a:solidFill>
                <a:ea typeface="Calibri" panose="020F0502020204030204" pitchFamily="34" charset="0"/>
                <a:cs typeface="Simplified Arabic" panose="02020603050405020304" pitchFamily="18" charset="-78"/>
              </a:rPr>
              <a:t>ل</a:t>
            </a:r>
            <a:r>
              <a:rPr lang="ar-SA" sz="2400" b="1" dirty="0">
                <a:solidFill>
                  <a:schemeClr val="bg1"/>
                </a:solidFill>
                <a:ea typeface="Calibri" panose="020F0502020204030204" pitchFamily="34" charset="0"/>
                <a:cs typeface="Simplified Arabic" panose="02020603050405020304" pitchFamily="18" charset="-78"/>
              </a:rPr>
              <a:t>لنظام بهدف جعل موظفي المنظمة أخضر والتي تسعى الى تحويل سلوك الموظف العادي إلى سلوك صديق للبيئة لتحقيق الأهداف البيئية المطلوبة.</a:t>
            </a:r>
          </a:p>
          <a:p>
            <a:pPr algn="r" rtl="1"/>
            <a:r>
              <a:rPr lang="ar-IQ" sz="2400" b="1" dirty="0">
                <a:solidFill>
                  <a:schemeClr val="bg1"/>
                </a:solidFill>
                <a:ea typeface="Calibri" panose="020F0502020204030204" pitchFamily="34" charset="0"/>
                <a:cs typeface="Simplified Arabic" panose="02020603050405020304" pitchFamily="18" charset="-78"/>
              </a:rPr>
              <a:t>هي </a:t>
            </a:r>
            <a:r>
              <a:rPr lang="ar-SA" sz="2400" b="1" dirty="0">
                <a:solidFill>
                  <a:schemeClr val="bg1"/>
                </a:solidFill>
                <a:ea typeface="Calibri" panose="020F0502020204030204" pitchFamily="34" charset="0"/>
                <a:cs typeface="Simplified Arabic" panose="02020603050405020304" pitchFamily="18" charset="-78"/>
              </a:rPr>
              <a:t>خطوة حاسمة من اجل بناء ميزة تنافسية من خلال تعيين لموظفيها واجبات للوفاء بمسؤولياتهم البيئية وزيادة وعيهم بالقضايا البيئية.</a:t>
            </a:r>
            <a:endParaRPr lang="en-US" sz="2400" b="1" dirty="0">
              <a:solidFill>
                <a:schemeClr val="bg1"/>
              </a:solidFill>
              <a:ea typeface="Calibri" panose="020F0502020204030204" pitchFamily="34" charset="0"/>
              <a:cs typeface="Simplified Arabic" panose="02020603050405020304" pitchFamily="18" charset="-78"/>
            </a:endParaRPr>
          </a:p>
        </p:txBody>
      </p:sp>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723331"/>
            <a:ext cx="3661915" cy="5472752"/>
          </a:xfrm>
          <a:prstGeom prst="rect">
            <a:avLst/>
          </a:prstGeom>
        </p:spPr>
      </p:pic>
    </p:spTree>
    <p:extLst>
      <p:ext uri="{BB962C8B-B14F-4D97-AF65-F5344CB8AC3E}">
        <p14:creationId xmlns:p14="http://schemas.microsoft.com/office/powerpoint/2010/main" val="32368266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82639" y="467435"/>
            <a:ext cx="10249468" cy="5906069"/>
          </a:xfrm>
        </p:spPr>
      </p:pic>
    </p:spTree>
    <p:extLst>
      <p:ext uri="{BB962C8B-B14F-4D97-AF65-F5344CB8AC3E}">
        <p14:creationId xmlns:p14="http://schemas.microsoft.com/office/powerpoint/2010/main" val="19733782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9183" y="-136478"/>
            <a:ext cx="11882416" cy="3615267"/>
          </a:xfrm>
        </p:spPr>
        <p:txBody>
          <a:bodyPr>
            <a:normAutofit/>
          </a:bodyPr>
          <a:lstStyle/>
          <a:p>
            <a:pPr algn="r" rtl="1"/>
            <a:r>
              <a:rPr lang="ar-IQ" sz="2400" b="1" u="sng" dirty="0">
                <a:solidFill>
                  <a:schemeClr val="bg1"/>
                </a:solidFill>
                <a:ea typeface="Calibri" panose="020F0502020204030204" pitchFamily="34" charset="0"/>
                <a:cs typeface="Simplified Arabic" panose="02020603050405020304" pitchFamily="18" charset="-78"/>
              </a:rPr>
              <a:t>ثانياً: سلوك الموظف الأخضر </a:t>
            </a:r>
            <a:endParaRPr lang="ar-SA" sz="2400" b="1" u="sng" dirty="0" smtClean="0">
              <a:solidFill>
                <a:schemeClr val="bg1"/>
              </a:solidFill>
              <a:ea typeface="Calibri" panose="020F0502020204030204" pitchFamily="34" charset="0"/>
              <a:cs typeface="Simplified Arabic" panose="02020603050405020304" pitchFamily="18" charset="-78"/>
            </a:endParaRPr>
          </a:p>
          <a:p>
            <a:pPr algn="r" rtl="1"/>
            <a:r>
              <a:rPr lang="ar-IQ" sz="2400" b="1" dirty="0">
                <a:solidFill>
                  <a:schemeClr val="bg1"/>
                </a:solidFill>
                <a:ea typeface="Calibri" panose="020F0502020204030204" pitchFamily="34" charset="0"/>
                <a:cs typeface="Simplified Arabic" panose="02020603050405020304" pitchFamily="18" charset="-78"/>
              </a:rPr>
              <a:t>إذا كانت المنظمات تعتمد نظاما بيئيا فان موظفيها هم مفتاح نجاحها أو فشلها</a:t>
            </a:r>
            <a:r>
              <a:rPr lang="ar-SA" sz="2400" b="1" dirty="0">
                <a:solidFill>
                  <a:schemeClr val="bg1"/>
                </a:solidFill>
                <a:ea typeface="Calibri" panose="020F0502020204030204" pitchFamily="34" charset="0"/>
                <a:cs typeface="Simplified Arabic" panose="02020603050405020304" pitchFamily="18" charset="-78"/>
              </a:rPr>
              <a:t>.</a:t>
            </a:r>
          </a:p>
          <a:p>
            <a:pPr algn="r" rtl="1"/>
            <a:r>
              <a:rPr lang="ar-IQ" sz="2400" b="1" dirty="0">
                <a:solidFill>
                  <a:schemeClr val="bg1"/>
                </a:solidFill>
                <a:ea typeface="Calibri" panose="020F0502020204030204" pitchFamily="34" charset="0"/>
                <a:cs typeface="Simplified Arabic" panose="02020603050405020304" pitchFamily="18" charset="-78"/>
              </a:rPr>
              <a:t>وتركز سياسات ادارة الموارد البشرية الخضراء أيضا على التعلم الفردي واكتساب المهارات بواسطة تدريبات محددة وبرامج التعليم التي تخص القضايا البيئية</a:t>
            </a:r>
            <a:r>
              <a:rPr lang="ar-SA" sz="2400" b="1" dirty="0">
                <a:solidFill>
                  <a:schemeClr val="bg1"/>
                </a:solidFill>
                <a:ea typeface="Calibri" panose="020F0502020204030204" pitchFamily="34" charset="0"/>
                <a:cs typeface="Simplified Arabic" panose="02020603050405020304" pitchFamily="18" charset="-78"/>
              </a:rPr>
              <a:t>.</a:t>
            </a:r>
          </a:p>
          <a:p>
            <a:pPr algn="r" rtl="1"/>
            <a:r>
              <a:rPr lang="ar-IQ" sz="2400" b="1" dirty="0">
                <a:solidFill>
                  <a:schemeClr val="bg1"/>
                </a:solidFill>
                <a:ea typeface="Calibri" panose="020F0502020204030204" pitchFamily="34" charset="0"/>
                <a:cs typeface="Simplified Arabic" panose="02020603050405020304" pitchFamily="18" charset="-78"/>
              </a:rPr>
              <a:t>وتحديد الأداء البيئي للموظفين الذي يرتبط ارتباطا وثيقا بطرق العيش وسلوكهم اليومي</a:t>
            </a:r>
            <a:r>
              <a:rPr lang="ar-SA" sz="2400" b="1" dirty="0">
                <a:solidFill>
                  <a:schemeClr val="bg1"/>
                </a:solidFill>
                <a:ea typeface="Calibri" panose="020F0502020204030204" pitchFamily="34" charset="0"/>
                <a:cs typeface="Simplified Arabic" panose="02020603050405020304" pitchFamily="18" charset="-78"/>
              </a:rPr>
              <a:t>.</a:t>
            </a:r>
          </a:p>
          <a:p>
            <a:pPr algn="r" rtl="1"/>
            <a:r>
              <a:rPr lang="ar-IQ" sz="2400" b="1" dirty="0">
                <a:solidFill>
                  <a:schemeClr val="bg1"/>
                </a:solidFill>
                <a:ea typeface="Calibri" panose="020F0502020204030204" pitchFamily="34" charset="0"/>
                <a:cs typeface="Simplified Arabic" panose="02020603050405020304" pitchFamily="18" charset="-78"/>
              </a:rPr>
              <a:t>تحقيق الأهداف الخضراء للمنظمة والتعامل معها في معالجة الشواغل البيئية التي تعد من أهم التحديات التي تواجه المنظمات اليوم</a:t>
            </a:r>
            <a:endParaRPr lang="en-US" sz="2400" b="1" dirty="0">
              <a:solidFill>
                <a:schemeClr val="bg1"/>
              </a:solidFill>
              <a:ea typeface="Calibri" panose="020F0502020204030204" pitchFamily="34" charset="0"/>
              <a:cs typeface="Simplified Arabic" panose="02020603050405020304" pitchFamily="18" charset="-78"/>
            </a:endParaRPr>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3048" y="3593186"/>
            <a:ext cx="11054686" cy="2923619"/>
          </a:xfrm>
          <a:prstGeom prst="rect">
            <a:avLst/>
          </a:prstGeom>
        </p:spPr>
      </p:pic>
    </p:spTree>
    <p:extLst>
      <p:ext uri="{BB962C8B-B14F-4D97-AF65-F5344CB8AC3E}">
        <p14:creationId xmlns:p14="http://schemas.microsoft.com/office/powerpoint/2010/main" val="6535644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413765" y="147345"/>
            <a:ext cx="8534400" cy="876238"/>
          </a:xfrm>
        </p:spPr>
        <p:txBody>
          <a:bodyPr/>
          <a:lstStyle/>
          <a:p>
            <a:pPr algn="r" rtl="1"/>
            <a:r>
              <a:rPr lang="ar-IQ" b="1" dirty="0">
                <a:solidFill>
                  <a:schemeClr val="bg1"/>
                </a:solidFill>
                <a:ea typeface="Calibri" panose="020F0502020204030204" pitchFamily="34" charset="0"/>
                <a:cs typeface="Simplified Arabic" panose="02020603050405020304" pitchFamily="18" charset="-78"/>
              </a:rPr>
              <a:t>ثالثاً: أهمية إدارة الموارد البشرية الخضراء</a:t>
            </a:r>
            <a:endParaRPr lang="en-US" dirty="0">
              <a:solidFill>
                <a:schemeClr val="bg1"/>
              </a:solidFill>
            </a:endParaRPr>
          </a:p>
        </p:txBody>
      </p:sp>
      <p:sp>
        <p:nvSpPr>
          <p:cNvPr id="3" name="عنصر نائب للمحتوى 2"/>
          <p:cNvSpPr>
            <a:spLocks noGrp="1"/>
          </p:cNvSpPr>
          <p:nvPr>
            <p:ph idx="1"/>
          </p:nvPr>
        </p:nvSpPr>
        <p:spPr>
          <a:xfrm>
            <a:off x="1064525" y="1023583"/>
            <a:ext cx="10774457" cy="3615267"/>
          </a:xfrm>
        </p:spPr>
        <p:txBody>
          <a:bodyPr/>
          <a:lstStyle/>
          <a:p>
            <a:pPr algn="r" rtl="1"/>
            <a:r>
              <a:rPr lang="ar-IQ" dirty="0">
                <a:solidFill>
                  <a:schemeClr val="bg1"/>
                </a:solidFill>
                <a:ea typeface="Calibri" panose="020F0502020204030204" pitchFamily="34" charset="0"/>
                <a:cs typeface="Simplified Arabic" panose="02020603050405020304" pitchFamily="18" charset="-78"/>
              </a:rPr>
              <a:t>اتخاذ القرارات الصديقة </a:t>
            </a:r>
            <a:r>
              <a:rPr lang="ar-IQ" dirty="0" smtClean="0">
                <a:solidFill>
                  <a:schemeClr val="bg1"/>
                </a:solidFill>
                <a:ea typeface="Calibri" panose="020F0502020204030204" pitchFamily="34" charset="0"/>
                <a:cs typeface="Simplified Arabic" panose="02020603050405020304" pitchFamily="18" charset="-78"/>
              </a:rPr>
              <a:t>للبيئة</a:t>
            </a:r>
            <a:endParaRPr lang="ar-SA" dirty="0" smtClean="0">
              <a:solidFill>
                <a:schemeClr val="bg1"/>
              </a:solidFill>
              <a:ea typeface="Calibri" panose="020F0502020204030204" pitchFamily="34" charset="0"/>
              <a:cs typeface="Simplified Arabic" panose="02020603050405020304" pitchFamily="18" charset="-78"/>
            </a:endParaRPr>
          </a:p>
          <a:p>
            <a:pPr algn="r" rtl="1"/>
            <a:r>
              <a:rPr lang="ar-IQ" dirty="0">
                <a:solidFill>
                  <a:schemeClr val="bg1"/>
                </a:solidFill>
                <a:ea typeface="Calibri" panose="020F0502020204030204" pitchFamily="34" charset="0"/>
                <a:cs typeface="Simplified Arabic" panose="02020603050405020304" pitchFamily="18" charset="-78"/>
              </a:rPr>
              <a:t>الاحتفاظ </a:t>
            </a:r>
            <a:r>
              <a:rPr lang="ar-IQ" dirty="0" smtClean="0">
                <a:solidFill>
                  <a:schemeClr val="bg1"/>
                </a:solidFill>
                <a:ea typeface="Calibri" panose="020F0502020204030204" pitchFamily="34" charset="0"/>
                <a:cs typeface="Simplified Arabic" panose="02020603050405020304" pitchFamily="18" charset="-78"/>
              </a:rPr>
              <a:t>بالموظفين</a:t>
            </a:r>
            <a:endParaRPr lang="ar-SA" dirty="0" smtClean="0">
              <a:solidFill>
                <a:schemeClr val="bg1"/>
              </a:solidFill>
              <a:ea typeface="Calibri" panose="020F0502020204030204" pitchFamily="34" charset="0"/>
              <a:cs typeface="Simplified Arabic" panose="02020603050405020304" pitchFamily="18" charset="-78"/>
            </a:endParaRPr>
          </a:p>
          <a:p>
            <a:pPr algn="r" rtl="1"/>
            <a:r>
              <a:rPr lang="ar-IQ" dirty="0">
                <a:solidFill>
                  <a:schemeClr val="bg1"/>
                </a:solidFill>
                <a:ea typeface="Calibri" panose="020F0502020204030204" pitchFamily="34" charset="0"/>
                <a:cs typeface="Simplified Arabic" panose="02020603050405020304" pitchFamily="18" charset="-78"/>
              </a:rPr>
              <a:t>تحسين </a:t>
            </a:r>
            <a:r>
              <a:rPr lang="ar-IQ" dirty="0" smtClean="0">
                <a:solidFill>
                  <a:schemeClr val="bg1"/>
                </a:solidFill>
                <a:ea typeface="Calibri" panose="020F0502020204030204" pitchFamily="34" charset="0"/>
                <a:cs typeface="Simplified Arabic" panose="02020603050405020304" pitchFamily="18" charset="-78"/>
              </a:rPr>
              <a:t>المبيعات</a:t>
            </a:r>
            <a:endParaRPr lang="ar-SA" dirty="0" smtClean="0">
              <a:solidFill>
                <a:schemeClr val="bg1"/>
              </a:solidFill>
              <a:ea typeface="Calibri" panose="020F0502020204030204" pitchFamily="34" charset="0"/>
              <a:cs typeface="Simplified Arabic" panose="02020603050405020304" pitchFamily="18" charset="-78"/>
            </a:endParaRPr>
          </a:p>
          <a:p>
            <a:pPr algn="r" rtl="1"/>
            <a:r>
              <a:rPr lang="ar-IQ" dirty="0">
                <a:solidFill>
                  <a:schemeClr val="bg1"/>
                </a:solidFill>
                <a:ea typeface="Calibri" panose="020F0502020204030204" pitchFamily="34" charset="0"/>
                <a:cs typeface="Simplified Arabic" panose="02020603050405020304" pitchFamily="18" charset="-78"/>
              </a:rPr>
              <a:t>تثقيف وتدريب وتحفيز الموظفين للقيام بأنشطتهم بطريقة مسؤولة </a:t>
            </a:r>
            <a:r>
              <a:rPr lang="ar-IQ" dirty="0" smtClean="0">
                <a:solidFill>
                  <a:schemeClr val="bg1"/>
                </a:solidFill>
                <a:ea typeface="Calibri" panose="020F0502020204030204" pitchFamily="34" charset="0"/>
                <a:cs typeface="Simplified Arabic" panose="02020603050405020304" pitchFamily="18" charset="-78"/>
              </a:rPr>
              <a:t>بيئيا</a:t>
            </a:r>
            <a:endParaRPr lang="ar-SA" dirty="0">
              <a:solidFill>
                <a:schemeClr val="bg1"/>
              </a:solidFill>
              <a:ea typeface="Calibri" panose="020F0502020204030204" pitchFamily="34" charset="0"/>
              <a:cs typeface="Simplified Arabic" panose="02020603050405020304" pitchFamily="18" charset="-78"/>
            </a:endParaRPr>
          </a:p>
          <a:p>
            <a:pPr algn="r" rtl="1"/>
            <a:r>
              <a:rPr lang="ar-IQ" dirty="0" smtClean="0">
                <a:solidFill>
                  <a:schemeClr val="bg1"/>
                </a:solidFill>
                <a:latin typeface="Calibri" panose="020F0502020204030204" pitchFamily="34" charset="0"/>
                <a:ea typeface="Calibri" panose="020F0502020204030204" pitchFamily="34" charset="0"/>
                <a:cs typeface="Simplified Arabic" panose="02020603050405020304" pitchFamily="18" charset="-78"/>
              </a:rPr>
              <a:t>يتطلب </a:t>
            </a:r>
            <a:r>
              <a:rPr lang="ar-IQ" dirty="0">
                <a:solidFill>
                  <a:schemeClr val="bg1"/>
                </a:solidFill>
                <a:latin typeface="Calibri" panose="020F0502020204030204" pitchFamily="34" charset="0"/>
                <a:ea typeface="Calibri" panose="020F0502020204030204" pitchFamily="34" charset="0"/>
                <a:cs typeface="Simplified Arabic" panose="02020603050405020304" pitchFamily="18" charset="-78"/>
              </a:rPr>
              <a:t>تحقيق الاستدامة ليس فقط الاهتمام بالجوانب التقنية للنظم ولكن أيضا عامل ادارة الموارد البشرية الخضراء هو العامل الأهم في تحقيق النجاح</a:t>
            </a:r>
            <a:endParaRPr lang="en-US" sz="1600"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algn="r" rtl="1"/>
            <a:endParaRPr lang="en-US" dirty="0">
              <a:solidFill>
                <a:schemeClr val="bg1"/>
              </a:solidFill>
            </a:endParaRPr>
          </a:p>
        </p:txBody>
      </p:sp>
    </p:spTree>
    <p:extLst>
      <p:ext uri="{BB962C8B-B14F-4D97-AF65-F5344CB8AC3E}">
        <p14:creationId xmlns:p14="http://schemas.microsoft.com/office/powerpoint/2010/main" val="41607894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441060" y="229231"/>
            <a:ext cx="8534400" cy="1507067"/>
          </a:xfrm>
        </p:spPr>
        <p:txBody>
          <a:bodyPr/>
          <a:lstStyle/>
          <a:p>
            <a:pPr algn="r" rtl="1">
              <a:lnSpc>
                <a:spcPct val="115000"/>
              </a:lnSpc>
              <a:spcAft>
                <a:spcPts val="800"/>
              </a:spcAft>
            </a:pPr>
            <a:r>
              <a:rPr lang="ar-IQ" b="1" dirty="0">
                <a:solidFill>
                  <a:schemeClr val="bg1"/>
                </a:solidFill>
                <a:latin typeface="Calibri" panose="020F0502020204030204" pitchFamily="34" charset="0"/>
                <a:ea typeface="Calibri" panose="020F0502020204030204" pitchFamily="34" charset="0"/>
                <a:cs typeface="Simplified Arabic" panose="02020603050405020304" pitchFamily="18" charset="-78"/>
              </a:rPr>
              <a:t>رابعاً: وظائف إدارة الموارد البشرية الخضراء</a:t>
            </a:r>
            <a:r>
              <a:rPr lang="en-US" sz="2400" dirty="0">
                <a:solidFill>
                  <a:schemeClr val="bg1"/>
                </a:solidFill>
                <a:latin typeface="Calibri" panose="020F0502020204030204" pitchFamily="34" charset="0"/>
                <a:ea typeface="Calibri" panose="020F0502020204030204" pitchFamily="34" charset="0"/>
                <a:cs typeface="Arial" panose="020B0604020202020204" pitchFamily="34" charset="0"/>
              </a:rPr>
              <a:t/>
            </a:r>
            <a:br>
              <a:rPr lang="en-US" sz="2400" dirty="0">
                <a:solidFill>
                  <a:schemeClr val="bg1"/>
                </a:solidFill>
                <a:latin typeface="Calibri" panose="020F0502020204030204" pitchFamily="34" charset="0"/>
                <a:ea typeface="Calibri" panose="020F0502020204030204" pitchFamily="34" charset="0"/>
                <a:cs typeface="Arial" panose="020B0604020202020204" pitchFamily="34" charset="0"/>
              </a:rPr>
            </a:br>
            <a:endParaRPr lang="en-US" dirty="0">
              <a:solidFill>
                <a:schemeClr val="bg1"/>
              </a:solidFill>
            </a:endParaRPr>
          </a:p>
        </p:txBody>
      </p:sp>
      <p:sp>
        <p:nvSpPr>
          <p:cNvPr id="3" name="عنصر نائب للمحتوى 2"/>
          <p:cNvSpPr>
            <a:spLocks noGrp="1"/>
          </p:cNvSpPr>
          <p:nvPr>
            <p:ph idx="1"/>
          </p:nvPr>
        </p:nvSpPr>
        <p:spPr>
          <a:xfrm>
            <a:off x="5718411" y="2050575"/>
            <a:ext cx="6257049" cy="5278273"/>
          </a:xfrm>
        </p:spPr>
        <p:txBody>
          <a:bodyPr>
            <a:normAutofit/>
          </a:bodyPr>
          <a:lstStyle/>
          <a:p>
            <a:pPr algn="r" rtl="1"/>
            <a:r>
              <a:rPr lang="ar-IQ" sz="3200" b="1" dirty="0">
                <a:solidFill>
                  <a:schemeClr val="bg1"/>
                </a:solidFill>
                <a:ea typeface="Calibri" panose="020F0502020204030204" pitchFamily="34" charset="0"/>
                <a:cs typeface="Simplified Arabic" panose="02020603050405020304" pitchFamily="18" charset="-78"/>
              </a:rPr>
              <a:t>-تحليل وتصميم الوظيفة الخضراء </a:t>
            </a:r>
            <a:endParaRPr lang="ar-SA" sz="3200" b="1" dirty="0" smtClean="0">
              <a:solidFill>
                <a:schemeClr val="bg1"/>
              </a:solidFill>
              <a:ea typeface="Calibri" panose="020F0502020204030204" pitchFamily="34" charset="0"/>
              <a:cs typeface="Simplified Arabic" panose="02020603050405020304" pitchFamily="18" charset="-78"/>
            </a:endParaRPr>
          </a:p>
          <a:p>
            <a:pPr algn="r" rtl="1"/>
            <a:r>
              <a:rPr lang="ar-IQ" sz="3200" b="1" dirty="0">
                <a:solidFill>
                  <a:schemeClr val="bg1"/>
                </a:solidFill>
                <a:ea typeface="Calibri" panose="020F0502020204030204" pitchFamily="34" charset="0"/>
                <a:cs typeface="Simplified Arabic" panose="02020603050405020304" pitchFamily="18" charset="-78"/>
              </a:rPr>
              <a:t>التوظيف الأخضر</a:t>
            </a:r>
            <a:r>
              <a:rPr lang="en-US" sz="3200" b="1" dirty="0">
                <a:solidFill>
                  <a:schemeClr val="bg1"/>
                </a:solidFill>
                <a:latin typeface="Simplified Arabic" panose="02020603050405020304" pitchFamily="18" charset="-78"/>
                <a:ea typeface="Calibri" panose="020F0502020204030204" pitchFamily="34" charset="0"/>
              </a:rPr>
              <a:t> </a:t>
            </a:r>
            <a:endParaRPr lang="ar-SA" sz="3200" b="1" dirty="0" smtClean="0">
              <a:solidFill>
                <a:schemeClr val="bg1"/>
              </a:solidFill>
              <a:latin typeface="Simplified Arabic" panose="02020603050405020304" pitchFamily="18" charset="-78"/>
              <a:ea typeface="Calibri" panose="020F0502020204030204" pitchFamily="34" charset="0"/>
            </a:endParaRPr>
          </a:p>
          <a:p>
            <a:pPr algn="r" rtl="1"/>
            <a:r>
              <a:rPr lang="ar-IQ" sz="3200" b="1" dirty="0">
                <a:solidFill>
                  <a:schemeClr val="bg1"/>
                </a:solidFill>
                <a:ea typeface="Calibri" panose="020F0502020204030204" pitchFamily="34" charset="0"/>
                <a:cs typeface="Simplified Arabic" panose="02020603050405020304" pitchFamily="18" charset="-78"/>
              </a:rPr>
              <a:t>تقييم الأداء الاخضر </a:t>
            </a:r>
            <a:endParaRPr lang="ar-SA" sz="3200" b="1" dirty="0" smtClean="0">
              <a:solidFill>
                <a:schemeClr val="bg1"/>
              </a:solidFill>
              <a:ea typeface="Calibri" panose="020F0502020204030204" pitchFamily="34" charset="0"/>
              <a:cs typeface="Simplified Arabic" panose="02020603050405020304" pitchFamily="18" charset="-78"/>
            </a:endParaRPr>
          </a:p>
          <a:p>
            <a:pPr algn="r" rtl="1"/>
            <a:r>
              <a:rPr lang="ar-SA" sz="3200" b="1" dirty="0">
                <a:solidFill>
                  <a:schemeClr val="bg1"/>
                </a:solidFill>
                <a:ea typeface="Calibri" panose="020F0502020204030204" pitchFamily="34" charset="0"/>
                <a:cs typeface="Simplified Arabic" panose="02020603050405020304" pitchFamily="18" charset="-78"/>
              </a:rPr>
              <a:t>التدريب والتطوير </a:t>
            </a:r>
            <a:r>
              <a:rPr lang="ar-SA" sz="3200" b="1" dirty="0" smtClean="0">
                <a:solidFill>
                  <a:schemeClr val="bg1"/>
                </a:solidFill>
                <a:ea typeface="Calibri" panose="020F0502020204030204" pitchFamily="34" charset="0"/>
                <a:cs typeface="Simplified Arabic" panose="02020603050405020304" pitchFamily="18" charset="-78"/>
              </a:rPr>
              <a:t>الاخضر</a:t>
            </a:r>
          </a:p>
          <a:p>
            <a:pPr algn="r" rtl="1"/>
            <a:r>
              <a:rPr lang="en-US" sz="3200" b="1" dirty="0" smtClean="0">
                <a:solidFill>
                  <a:schemeClr val="bg1"/>
                </a:solidFill>
                <a:latin typeface="Simplified Arabic" panose="02020603050405020304" pitchFamily="18" charset="-78"/>
                <a:ea typeface="Calibri" panose="020F0502020204030204" pitchFamily="34" charset="0"/>
              </a:rPr>
              <a:t> </a:t>
            </a:r>
            <a:r>
              <a:rPr lang="ar-SA" sz="3200" b="1" dirty="0">
                <a:solidFill>
                  <a:schemeClr val="bg1"/>
                </a:solidFill>
                <a:ea typeface="Calibri" panose="020F0502020204030204" pitchFamily="34" charset="0"/>
                <a:cs typeface="Simplified Arabic" panose="02020603050405020304" pitchFamily="18" charset="-78"/>
              </a:rPr>
              <a:t>انظمة </a:t>
            </a:r>
            <a:r>
              <a:rPr lang="ar-IQ" sz="3200" b="1" dirty="0">
                <a:solidFill>
                  <a:schemeClr val="bg1"/>
                </a:solidFill>
                <a:ea typeface="Calibri" panose="020F0502020204030204" pitchFamily="34" charset="0"/>
                <a:cs typeface="Simplified Arabic" panose="02020603050405020304" pitchFamily="18" charset="-78"/>
              </a:rPr>
              <a:t>التعويض</a:t>
            </a:r>
            <a:r>
              <a:rPr lang="ar-SA" sz="3200" b="1" dirty="0">
                <a:solidFill>
                  <a:schemeClr val="bg1"/>
                </a:solidFill>
                <a:ea typeface="Calibri" panose="020F0502020204030204" pitchFamily="34" charset="0"/>
                <a:cs typeface="Simplified Arabic" panose="02020603050405020304" pitchFamily="18" charset="-78"/>
              </a:rPr>
              <a:t> والتحفيز الاخضر </a:t>
            </a:r>
            <a:endParaRPr lang="ar-SA" sz="3200" b="1" dirty="0" smtClean="0">
              <a:solidFill>
                <a:schemeClr val="bg1"/>
              </a:solidFill>
              <a:ea typeface="Calibri" panose="020F0502020204030204" pitchFamily="34" charset="0"/>
              <a:cs typeface="Simplified Arabic" panose="02020603050405020304" pitchFamily="18" charset="-78"/>
            </a:endParaRPr>
          </a:p>
          <a:p>
            <a:pPr algn="r" rtl="1"/>
            <a:r>
              <a:rPr lang="ar-IQ" sz="3200" b="1" dirty="0">
                <a:solidFill>
                  <a:schemeClr val="bg1"/>
                </a:solidFill>
                <a:ea typeface="Calibri" panose="020F0502020204030204" pitchFamily="34" charset="0"/>
                <a:cs typeface="Simplified Arabic" panose="02020603050405020304" pitchFamily="18" charset="-78"/>
              </a:rPr>
              <a:t>إدارة الصحة والسلامة </a:t>
            </a:r>
            <a:r>
              <a:rPr lang="ar-IQ" sz="3200" b="1" dirty="0" smtClean="0">
                <a:solidFill>
                  <a:schemeClr val="bg1"/>
                </a:solidFill>
                <a:ea typeface="Calibri" panose="020F0502020204030204" pitchFamily="34" charset="0"/>
                <a:cs typeface="Simplified Arabic" panose="02020603050405020304" pitchFamily="18" charset="-78"/>
              </a:rPr>
              <a:t>الخضراء</a:t>
            </a:r>
            <a:endParaRPr lang="ar-SA" sz="3200" b="1" dirty="0" smtClean="0">
              <a:solidFill>
                <a:schemeClr val="bg1"/>
              </a:solidFill>
              <a:ea typeface="Calibri" panose="020F0502020204030204" pitchFamily="34" charset="0"/>
              <a:cs typeface="Simplified Arabic" panose="02020603050405020304" pitchFamily="18" charset="-78"/>
            </a:endParaRPr>
          </a:p>
          <a:p>
            <a:pPr algn="r" rtl="1"/>
            <a:r>
              <a:rPr lang="ar-IQ" sz="3200" b="1" dirty="0">
                <a:solidFill>
                  <a:schemeClr val="bg1"/>
                </a:solidFill>
                <a:ea typeface="Calibri" panose="020F0502020204030204" pitchFamily="34" charset="0"/>
                <a:cs typeface="Simplified Arabic" panose="02020603050405020304" pitchFamily="18" charset="-78"/>
              </a:rPr>
              <a:t>إدارة انضباط الموظف الأخضر</a:t>
            </a:r>
            <a:r>
              <a:rPr lang="ar-IQ" dirty="0">
                <a:solidFill>
                  <a:schemeClr val="bg1"/>
                </a:solidFill>
                <a:ea typeface="Calibri" panose="020F0502020204030204" pitchFamily="34" charset="0"/>
                <a:cs typeface="Calibri" panose="020F0502020204030204" pitchFamily="34" charset="0"/>
              </a:rPr>
              <a:t> </a:t>
            </a:r>
            <a:endParaRPr lang="ar-SA" sz="3200" b="1" dirty="0" smtClean="0">
              <a:solidFill>
                <a:schemeClr val="bg1"/>
              </a:solidFill>
              <a:latin typeface="Simplified Arabic" panose="02020603050405020304" pitchFamily="18" charset="-78"/>
              <a:ea typeface="Calibri" panose="020F0502020204030204" pitchFamily="34" charset="0"/>
            </a:endParaRPr>
          </a:p>
          <a:p>
            <a:pPr marL="0" indent="0" algn="r" rtl="1">
              <a:buNone/>
            </a:pPr>
            <a:endParaRPr lang="ar-SA" sz="3200" b="1" dirty="0" smtClean="0">
              <a:solidFill>
                <a:schemeClr val="bg1"/>
              </a:solidFill>
              <a:latin typeface="Simplified Arabic" panose="02020603050405020304" pitchFamily="18" charset="-78"/>
              <a:ea typeface="Calibri" panose="020F0502020204030204" pitchFamily="34" charset="0"/>
            </a:endParaRPr>
          </a:p>
          <a:p>
            <a:pPr marL="0" indent="0" algn="r" rtl="1">
              <a:buNone/>
            </a:pPr>
            <a:endParaRPr lang="ar-SA" sz="3200" b="1" dirty="0" smtClean="0">
              <a:solidFill>
                <a:schemeClr val="bg1"/>
              </a:solidFill>
              <a:latin typeface="Simplified Arabic" panose="02020603050405020304" pitchFamily="18" charset="-78"/>
              <a:ea typeface="Calibri" panose="020F0502020204030204" pitchFamily="34" charset="0"/>
            </a:endParaRPr>
          </a:p>
        </p:txBody>
      </p:sp>
    </p:spTree>
    <p:extLst>
      <p:ext uri="{BB962C8B-B14F-4D97-AF65-F5344CB8AC3E}">
        <p14:creationId xmlns:p14="http://schemas.microsoft.com/office/powerpoint/2010/main" val="26906850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372821" y="1281498"/>
            <a:ext cx="8534400" cy="3615267"/>
          </a:xfrm>
        </p:spPr>
        <p:txBody>
          <a:bodyPr>
            <a:normAutofit/>
          </a:bodyPr>
          <a:lstStyle/>
          <a:p>
            <a:pPr marL="0" indent="0" algn="r" rtl="1">
              <a:buNone/>
            </a:pPr>
            <a:r>
              <a:rPr lang="ar-IQ" sz="2800" b="1" dirty="0">
                <a:solidFill>
                  <a:schemeClr val="bg1"/>
                </a:solidFill>
                <a:ea typeface="Calibri" panose="020F0502020204030204" pitchFamily="34" charset="0"/>
                <a:cs typeface="Simplified Arabic" panose="02020603050405020304" pitchFamily="18" charset="-78"/>
              </a:rPr>
              <a:t>خامساً: متطلبات تطبيق وظائف إدارة الموارد البشرية </a:t>
            </a:r>
            <a:r>
              <a:rPr lang="ar-IQ" sz="2800" b="1" dirty="0" smtClean="0">
                <a:solidFill>
                  <a:schemeClr val="bg1"/>
                </a:solidFill>
                <a:ea typeface="Calibri" panose="020F0502020204030204" pitchFamily="34" charset="0"/>
                <a:cs typeface="Simplified Arabic" panose="02020603050405020304" pitchFamily="18" charset="-78"/>
              </a:rPr>
              <a:t>الخضراء</a:t>
            </a:r>
            <a:endParaRPr lang="ar-SA" sz="2800" b="1" dirty="0" smtClean="0">
              <a:solidFill>
                <a:schemeClr val="bg1"/>
              </a:solidFill>
              <a:ea typeface="Calibri" panose="020F0502020204030204" pitchFamily="34" charset="0"/>
              <a:cs typeface="Simplified Arabic" panose="02020603050405020304" pitchFamily="18" charset="-78"/>
            </a:endParaRPr>
          </a:p>
          <a:p>
            <a:pPr marL="0" lvl="0" indent="0" algn="r" rtl="1">
              <a:lnSpc>
                <a:spcPct val="107000"/>
              </a:lnSpc>
              <a:spcAft>
                <a:spcPts val="800"/>
              </a:spcAft>
              <a:buNone/>
            </a:pPr>
            <a:r>
              <a:rPr lang="ar-SA" sz="2800" b="1" dirty="0" smtClean="0">
                <a:solidFill>
                  <a:schemeClr val="bg1"/>
                </a:solidFill>
                <a:cs typeface="Simplified Arabic" panose="02020603050405020304" pitchFamily="18" charset="-78"/>
              </a:rPr>
              <a:t>1-</a:t>
            </a:r>
            <a:r>
              <a:rPr lang="ar-IQ" sz="2800" b="1" dirty="0">
                <a:solidFill>
                  <a:schemeClr val="bg1"/>
                </a:solidFill>
                <a:latin typeface="Calibri" panose="020F0502020204030204" pitchFamily="34" charset="0"/>
                <a:ea typeface="Calibri" panose="020F0502020204030204" pitchFamily="34" charset="0"/>
                <a:cs typeface="Simplified Arabic" panose="02020603050405020304" pitchFamily="18" charset="-78"/>
              </a:rPr>
              <a:t>دعم الإدارة </a:t>
            </a:r>
            <a:r>
              <a:rPr lang="ar-IQ" sz="2800" b="1" dirty="0" smtClean="0">
                <a:solidFill>
                  <a:schemeClr val="bg1"/>
                </a:solidFill>
                <a:latin typeface="Calibri" panose="020F0502020204030204" pitchFamily="34" charset="0"/>
                <a:ea typeface="Calibri" panose="020F0502020204030204" pitchFamily="34" charset="0"/>
                <a:cs typeface="Simplified Arabic" panose="02020603050405020304" pitchFamily="18" charset="-78"/>
              </a:rPr>
              <a:t>العليا</a:t>
            </a:r>
            <a:endParaRPr lang="ar-SA" sz="2800" b="1" dirty="0" smtClean="0">
              <a:solidFill>
                <a:schemeClr val="bg1"/>
              </a:solidFill>
              <a:latin typeface="Calibri" panose="020F0502020204030204" pitchFamily="34" charset="0"/>
              <a:ea typeface="Calibri" panose="020F0502020204030204" pitchFamily="34" charset="0"/>
              <a:cs typeface="Simplified Arabic" panose="02020603050405020304" pitchFamily="18" charset="-78"/>
            </a:endParaRPr>
          </a:p>
          <a:p>
            <a:pPr marL="0" lvl="0" indent="0" algn="r" rtl="1">
              <a:lnSpc>
                <a:spcPct val="115000"/>
              </a:lnSpc>
              <a:spcAft>
                <a:spcPts val="800"/>
              </a:spcAft>
              <a:buNone/>
            </a:pPr>
            <a:r>
              <a:rPr lang="ar-SA" b="1" dirty="0">
                <a:solidFill>
                  <a:schemeClr val="bg1"/>
                </a:solidFill>
                <a:latin typeface="Calibri" panose="020F0502020204030204" pitchFamily="34" charset="0"/>
                <a:ea typeface="Calibri" panose="020F0502020204030204" pitchFamily="34" charset="0"/>
                <a:cs typeface="Simplified Arabic" panose="02020603050405020304" pitchFamily="18" charset="-78"/>
              </a:rPr>
              <a:t>2</a:t>
            </a:r>
            <a:r>
              <a:rPr lang="ar-SA" b="1" dirty="0" smtClean="0">
                <a:solidFill>
                  <a:schemeClr val="bg1"/>
                </a:solidFill>
                <a:latin typeface="Calibri" panose="020F0502020204030204" pitchFamily="34" charset="0"/>
                <a:ea typeface="Calibri" panose="020F0502020204030204" pitchFamily="34" charset="0"/>
                <a:cs typeface="Simplified Arabic" panose="02020603050405020304" pitchFamily="18" charset="-78"/>
              </a:rPr>
              <a:t>-</a:t>
            </a:r>
            <a:r>
              <a:rPr lang="ar-IQ" b="1" dirty="0">
                <a:solidFill>
                  <a:schemeClr val="bg1"/>
                </a:solidFill>
                <a:latin typeface="Calibri" panose="020F0502020204030204" pitchFamily="34" charset="0"/>
                <a:ea typeface="Calibri" panose="020F0502020204030204" pitchFamily="34" charset="0"/>
                <a:cs typeface="Simplified Arabic" panose="02020603050405020304" pitchFamily="18" charset="-78"/>
              </a:rPr>
              <a:t>نظام معلومات الإدارة </a:t>
            </a:r>
            <a:r>
              <a:rPr lang="ar-IQ" b="1" dirty="0" smtClean="0">
                <a:solidFill>
                  <a:schemeClr val="bg1"/>
                </a:solidFill>
                <a:latin typeface="Calibri" panose="020F0502020204030204" pitchFamily="34" charset="0"/>
                <a:ea typeface="Calibri" panose="020F0502020204030204" pitchFamily="34" charset="0"/>
                <a:cs typeface="Simplified Arabic" panose="02020603050405020304" pitchFamily="18" charset="-78"/>
              </a:rPr>
              <a:t>البيئية</a:t>
            </a:r>
            <a:endParaRPr lang="ar-SA" b="1" dirty="0" smtClean="0">
              <a:solidFill>
                <a:schemeClr val="bg1"/>
              </a:solidFill>
              <a:latin typeface="Calibri" panose="020F0502020204030204" pitchFamily="34" charset="0"/>
              <a:ea typeface="Calibri" panose="020F0502020204030204" pitchFamily="34" charset="0"/>
              <a:cs typeface="Simplified Arabic" panose="02020603050405020304" pitchFamily="18" charset="-78"/>
            </a:endParaRPr>
          </a:p>
          <a:p>
            <a:pPr marL="0" lvl="0" indent="0" algn="r" rtl="1">
              <a:lnSpc>
                <a:spcPct val="115000"/>
              </a:lnSpc>
              <a:spcAft>
                <a:spcPts val="800"/>
              </a:spcAft>
              <a:buNone/>
            </a:pPr>
            <a:r>
              <a:rPr lang="ar-SA" b="1" dirty="0">
                <a:solidFill>
                  <a:schemeClr val="bg1"/>
                </a:solidFill>
                <a:latin typeface="Calibri" panose="020F0502020204030204" pitchFamily="34" charset="0"/>
                <a:ea typeface="Calibri" panose="020F0502020204030204" pitchFamily="34" charset="0"/>
                <a:cs typeface="Simplified Arabic" panose="02020603050405020304" pitchFamily="18" charset="-78"/>
              </a:rPr>
              <a:t>3</a:t>
            </a:r>
            <a:r>
              <a:rPr lang="ar-SA" sz="3200" b="1" dirty="0" smtClean="0">
                <a:solidFill>
                  <a:schemeClr val="bg1"/>
                </a:solidFill>
                <a:latin typeface="Calibri" panose="020F0502020204030204" pitchFamily="34" charset="0"/>
                <a:ea typeface="Calibri" panose="020F0502020204030204" pitchFamily="34" charset="0"/>
                <a:cs typeface="Simplified Arabic" panose="02020603050405020304" pitchFamily="18" charset="-78"/>
              </a:rPr>
              <a:t>-</a:t>
            </a:r>
            <a:r>
              <a:rPr lang="ar-IQ" sz="2400" b="1" dirty="0">
                <a:solidFill>
                  <a:schemeClr val="bg1"/>
                </a:solidFill>
                <a:latin typeface="Calibri" panose="020F0502020204030204" pitchFamily="34" charset="0"/>
                <a:ea typeface="Calibri" panose="020F0502020204030204" pitchFamily="34" charset="0"/>
                <a:cs typeface="Simplified Arabic" panose="02020603050405020304" pitchFamily="18" charset="-78"/>
              </a:rPr>
              <a:t>دور نقابات العمال وأصحاب </a:t>
            </a:r>
            <a:r>
              <a:rPr lang="ar-IQ" sz="2400" b="1" dirty="0" smtClean="0">
                <a:solidFill>
                  <a:schemeClr val="bg1"/>
                </a:solidFill>
                <a:latin typeface="Calibri" panose="020F0502020204030204" pitchFamily="34" charset="0"/>
                <a:ea typeface="Calibri" panose="020F0502020204030204" pitchFamily="34" charset="0"/>
                <a:cs typeface="Simplified Arabic" panose="02020603050405020304" pitchFamily="18" charset="-78"/>
              </a:rPr>
              <a:t>المصالح</a:t>
            </a:r>
            <a:endParaRPr lang="ar-SA" sz="2400" b="1" dirty="0" smtClean="0">
              <a:solidFill>
                <a:schemeClr val="bg1"/>
              </a:solidFill>
              <a:latin typeface="Calibri" panose="020F0502020204030204" pitchFamily="34" charset="0"/>
              <a:ea typeface="Calibri" panose="020F0502020204030204" pitchFamily="34" charset="0"/>
              <a:cs typeface="Simplified Arabic" panose="02020603050405020304" pitchFamily="18" charset="-78"/>
            </a:endParaRPr>
          </a:p>
          <a:p>
            <a:pPr marL="0" lvl="0" indent="0" algn="r" rtl="1">
              <a:lnSpc>
                <a:spcPct val="115000"/>
              </a:lnSpc>
              <a:spcAft>
                <a:spcPts val="800"/>
              </a:spcAft>
              <a:buNone/>
            </a:pPr>
            <a:r>
              <a:rPr lang="ar-SA" sz="2800" dirty="0" smtClean="0">
                <a:solidFill>
                  <a:schemeClr val="bg1"/>
                </a:solidFill>
                <a:latin typeface="Calibri" panose="020F0502020204030204" pitchFamily="34" charset="0"/>
                <a:ea typeface="Calibri" panose="020F0502020204030204" pitchFamily="34" charset="0"/>
                <a:cs typeface="Simplified Arabic" panose="02020603050405020304" pitchFamily="18" charset="-78"/>
              </a:rPr>
              <a:t>4-</a:t>
            </a:r>
            <a:r>
              <a:rPr lang="ar-IQ" sz="2800" dirty="0" smtClean="0">
                <a:solidFill>
                  <a:schemeClr val="bg1"/>
                </a:solidFill>
                <a:latin typeface="Calibri" panose="020F0502020204030204" pitchFamily="34" charset="0"/>
                <a:ea typeface="Calibri" panose="020F0502020204030204" pitchFamily="34" charset="0"/>
                <a:cs typeface="Simplified Arabic" panose="02020603050405020304" pitchFamily="18" charset="-78"/>
              </a:rPr>
              <a:t>الثقافة </a:t>
            </a:r>
            <a:r>
              <a:rPr lang="ar-IQ" sz="2800" dirty="0">
                <a:solidFill>
                  <a:schemeClr val="bg1"/>
                </a:solidFill>
                <a:latin typeface="Calibri" panose="020F0502020204030204" pitchFamily="34" charset="0"/>
                <a:ea typeface="Calibri" panose="020F0502020204030204" pitchFamily="34" charset="0"/>
                <a:cs typeface="Simplified Arabic" panose="02020603050405020304" pitchFamily="18" charset="-78"/>
              </a:rPr>
              <a:t>التنظيمية</a:t>
            </a:r>
            <a:endParaRPr lang="en-US"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marL="0" lvl="0" indent="0" algn="r" rtl="1">
              <a:lnSpc>
                <a:spcPct val="115000"/>
              </a:lnSpc>
              <a:spcAft>
                <a:spcPts val="800"/>
              </a:spcAft>
              <a:buNone/>
            </a:pPr>
            <a:endParaRPr lang="en-US" sz="1200"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marL="0" lvl="0" indent="0" algn="r" rtl="1">
              <a:lnSpc>
                <a:spcPct val="115000"/>
              </a:lnSpc>
              <a:spcAft>
                <a:spcPts val="800"/>
              </a:spcAft>
              <a:buNone/>
            </a:pPr>
            <a:endParaRPr lang="en-US" sz="1600"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marL="0" lvl="0" indent="0" algn="r" rtl="1">
              <a:lnSpc>
                <a:spcPct val="107000"/>
              </a:lnSpc>
              <a:spcAft>
                <a:spcPts val="800"/>
              </a:spcAft>
              <a:buNone/>
            </a:pPr>
            <a:endParaRPr lang="en-US"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marL="0" indent="0" algn="r" rtl="1">
              <a:buNone/>
            </a:pPr>
            <a:endParaRPr lang="en-US" sz="2800" dirty="0">
              <a:solidFill>
                <a:schemeClr val="bg1"/>
              </a:solidFill>
            </a:endParaRPr>
          </a:p>
        </p:txBody>
      </p:sp>
    </p:spTree>
    <p:extLst>
      <p:ext uri="{BB962C8B-B14F-4D97-AF65-F5344CB8AC3E}">
        <p14:creationId xmlns:p14="http://schemas.microsoft.com/office/powerpoint/2010/main" val="23625640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657600" y="120048"/>
            <a:ext cx="8534400" cy="1507067"/>
          </a:xfrm>
        </p:spPr>
        <p:txBody>
          <a:bodyPr>
            <a:normAutofit fontScale="90000"/>
          </a:bodyPr>
          <a:lstStyle/>
          <a:p>
            <a:pPr algn="r" rtl="1">
              <a:lnSpc>
                <a:spcPct val="107000"/>
              </a:lnSpc>
              <a:spcAft>
                <a:spcPts val="800"/>
              </a:spcAft>
            </a:pPr>
            <a:r>
              <a:rPr lang="ar-IQ" b="1" dirty="0">
                <a:solidFill>
                  <a:schemeClr val="bg1"/>
                </a:solidFill>
                <a:latin typeface="Calibri" panose="020F0502020204030204" pitchFamily="34" charset="0"/>
                <a:ea typeface="Calibri" panose="020F0502020204030204" pitchFamily="34" charset="0"/>
                <a:cs typeface="Simplified Arabic" panose="02020603050405020304" pitchFamily="18" charset="-78"/>
              </a:rPr>
              <a:t>سادساً: مزايا تطبيق وظائف إدارة الموارد البشرية الخضراء</a:t>
            </a:r>
            <a:r>
              <a:rPr lang="en-US" sz="2400" dirty="0">
                <a:solidFill>
                  <a:schemeClr val="bg1"/>
                </a:solidFill>
                <a:latin typeface="Calibri" panose="020F0502020204030204" pitchFamily="34" charset="0"/>
                <a:ea typeface="Calibri" panose="020F0502020204030204" pitchFamily="34" charset="0"/>
                <a:cs typeface="Arial" panose="020B0604020202020204" pitchFamily="34" charset="0"/>
              </a:rPr>
              <a:t/>
            </a:r>
            <a:br>
              <a:rPr lang="en-US" sz="2400" dirty="0">
                <a:solidFill>
                  <a:schemeClr val="bg1"/>
                </a:solidFill>
                <a:latin typeface="Calibri" panose="020F0502020204030204" pitchFamily="34" charset="0"/>
                <a:ea typeface="Calibri" panose="020F0502020204030204" pitchFamily="34" charset="0"/>
                <a:cs typeface="Arial" panose="020B0604020202020204" pitchFamily="34" charset="0"/>
              </a:rPr>
            </a:br>
            <a:endParaRPr lang="en-US" dirty="0">
              <a:solidFill>
                <a:schemeClr val="bg1"/>
              </a:solidFill>
            </a:endParaRPr>
          </a:p>
        </p:txBody>
      </p:sp>
      <p:sp>
        <p:nvSpPr>
          <p:cNvPr id="3" name="عنصر نائب للمحتوى 2"/>
          <p:cNvSpPr>
            <a:spLocks noGrp="1"/>
          </p:cNvSpPr>
          <p:nvPr>
            <p:ph idx="1"/>
          </p:nvPr>
        </p:nvSpPr>
        <p:spPr>
          <a:xfrm>
            <a:off x="0" y="1241946"/>
            <a:ext cx="12192000" cy="4806035"/>
          </a:xfrm>
        </p:spPr>
        <p:txBody>
          <a:bodyPr>
            <a:noAutofit/>
          </a:bodyPr>
          <a:lstStyle/>
          <a:p>
            <a:pPr algn="justLow" rtl="1">
              <a:lnSpc>
                <a:spcPct val="115000"/>
              </a:lnSpc>
              <a:spcAft>
                <a:spcPts val="800"/>
              </a:spcAft>
            </a:pPr>
            <a:r>
              <a:rPr lang="ar-IQ" sz="2400" dirty="0">
                <a:solidFill>
                  <a:schemeClr val="bg1"/>
                </a:solidFill>
                <a:latin typeface="Calibri" panose="020F0502020204030204" pitchFamily="34" charset="0"/>
                <a:ea typeface="Calibri" panose="020F0502020204030204" pitchFamily="34" charset="0"/>
                <a:cs typeface="Simplified Arabic" panose="02020603050405020304" pitchFamily="18" charset="-78"/>
              </a:rPr>
              <a:t> </a:t>
            </a:r>
            <a:endParaRPr lang="en-US" sz="1800"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07000"/>
              </a:lnSpc>
              <a:spcAft>
                <a:spcPts val="0"/>
              </a:spcAft>
              <a:buFont typeface="+mj-lt"/>
              <a:buAutoNum type="arabicPeriod"/>
            </a:pPr>
            <a:r>
              <a:rPr lang="ar-IQ" sz="2400" dirty="0">
                <a:solidFill>
                  <a:schemeClr val="bg1"/>
                </a:solidFill>
                <a:latin typeface="Calibri" panose="020F0502020204030204" pitchFamily="34" charset="0"/>
                <a:ea typeface="Calibri" panose="020F0502020204030204" pitchFamily="34" charset="0"/>
                <a:cs typeface="Simplified Arabic" panose="02020603050405020304" pitchFamily="18" charset="-78"/>
              </a:rPr>
              <a:t>تعزيز جودة ونوعية الإنتاج واستدامة الموارد من خلال امتلاك العلامة التجارية البيئية.</a:t>
            </a:r>
            <a:endParaRPr lang="en-US" sz="1800"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07000"/>
              </a:lnSpc>
              <a:spcAft>
                <a:spcPts val="0"/>
              </a:spcAft>
              <a:buFont typeface="+mj-lt"/>
              <a:buAutoNum type="arabicPeriod"/>
            </a:pPr>
            <a:r>
              <a:rPr lang="ar-IQ" sz="2400" dirty="0">
                <a:solidFill>
                  <a:schemeClr val="bg1"/>
                </a:solidFill>
                <a:latin typeface="Calibri" panose="020F0502020204030204" pitchFamily="34" charset="0"/>
                <a:ea typeface="Calibri" panose="020F0502020204030204" pitchFamily="34" charset="0"/>
                <a:cs typeface="Simplified Arabic" panose="02020603050405020304" pitchFamily="18" charset="-78"/>
              </a:rPr>
              <a:t>تحفيز الموظفين في المنظمة على انجاز الأهداف البيئية.</a:t>
            </a:r>
            <a:endParaRPr lang="en-US" sz="1800"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07000"/>
              </a:lnSpc>
              <a:spcAft>
                <a:spcPts val="0"/>
              </a:spcAft>
              <a:buFont typeface="+mj-lt"/>
              <a:buAutoNum type="arabicPeriod"/>
            </a:pPr>
            <a:r>
              <a:rPr lang="ar-IQ" sz="2400" dirty="0">
                <a:solidFill>
                  <a:schemeClr val="bg1"/>
                </a:solidFill>
                <a:latin typeface="Calibri" panose="020F0502020204030204" pitchFamily="34" charset="0"/>
                <a:ea typeface="Calibri" panose="020F0502020204030204" pitchFamily="34" charset="0"/>
                <a:cs typeface="Simplified Arabic" panose="02020603050405020304" pitchFamily="18" charset="-78"/>
              </a:rPr>
              <a:t>تعزيز حسن النية والعلاقة المتناغمة بين صاحب العمل والموظف.</a:t>
            </a:r>
            <a:endParaRPr lang="en-US" sz="1800"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07000"/>
              </a:lnSpc>
              <a:spcAft>
                <a:spcPts val="0"/>
              </a:spcAft>
              <a:buFont typeface="+mj-lt"/>
              <a:buAutoNum type="arabicPeriod"/>
            </a:pPr>
            <a:r>
              <a:rPr lang="ar-IQ" sz="2400" dirty="0">
                <a:solidFill>
                  <a:schemeClr val="bg1"/>
                </a:solidFill>
                <a:latin typeface="Calibri" panose="020F0502020204030204" pitchFamily="34" charset="0"/>
                <a:ea typeface="Calibri" panose="020F0502020204030204" pitchFamily="34" charset="0"/>
                <a:cs typeface="Simplified Arabic" panose="02020603050405020304" pitchFamily="18" charset="-78"/>
              </a:rPr>
              <a:t>يعزز الوضع المالي في السوق من خلال اكتساب الميزة التنافسية.</a:t>
            </a:r>
            <a:endParaRPr lang="en-US" sz="1800"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07000"/>
              </a:lnSpc>
              <a:spcAft>
                <a:spcPts val="0"/>
              </a:spcAft>
              <a:buFont typeface="+mj-lt"/>
              <a:buAutoNum type="arabicPeriod"/>
            </a:pPr>
            <a:r>
              <a:rPr lang="ar-IQ" sz="2400" dirty="0">
                <a:solidFill>
                  <a:schemeClr val="bg1"/>
                </a:solidFill>
                <a:latin typeface="Calibri" panose="020F0502020204030204" pitchFamily="34" charset="0"/>
                <a:ea typeface="Calibri" panose="020F0502020204030204" pitchFamily="34" charset="0"/>
                <a:cs typeface="Simplified Arabic" panose="02020603050405020304" pitchFamily="18" charset="-78"/>
              </a:rPr>
              <a:t>زيادة ولاء الموظفين نحو المنظمة وبالتالي يعزز مستوى الابداع لديهم.</a:t>
            </a:r>
            <a:endParaRPr lang="en-US" sz="1800"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07000"/>
              </a:lnSpc>
              <a:spcAft>
                <a:spcPts val="0"/>
              </a:spcAft>
              <a:buFont typeface="+mj-lt"/>
              <a:buAutoNum type="arabicPeriod"/>
            </a:pPr>
            <a:r>
              <a:rPr lang="ar-IQ" sz="2400" dirty="0">
                <a:solidFill>
                  <a:schemeClr val="bg1"/>
                </a:solidFill>
                <a:latin typeface="Calibri" panose="020F0502020204030204" pitchFamily="34" charset="0"/>
                <a:ea typeface="Calibri" panose="020F0502020204030204" pitchFamily="34" charset="0"/>
                <a:cs typeface="Simplified Arabic" panose="02020603050405020304" pitchFamily="18" charset="-78"/>
              </a:rPr>
              <a:t>زيادة إنتاجية الموظفين ومعدل الاحتفاظ بهم ويقلل من دوران العمل.</a:t>
            </a:r>
            <a:endParaRPr lang="en-US" sz="1800"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07000"/>
              </a:lnSpc>
              <a:spcAft>
                <a:spcPts val="0"/>
              </a:spcAft>
              <a:buFont typeface="+mj-lt"/>
              <a:buAutoNum type="arabicPeriod"/>
            </a:pPr>
            <a:r>
              <a:rPr lang="ar-IQ" sz="2400" dirty="0">
                <a:solidFill>
                  <a:schemeClr val="bg1"/>
                </a:solidFill>
                <a:latin typeface="Calibri" panose="020F0502020204030204" pitchFamily="34" charset="0"/>
                <a:ea typeface="Calibri" panose="020F0502020204030204" pitchFamily="34" charset="0"/>
                <a:cs typeface="Simplified Arabic" panose="02020603050405020304" pitchFamily="18" charset="-78"/>
              </a:rPr>
              <a:t>يحسن وضع المنظمة في جذب أفضل الموظفين من خارج المنظمة ويوفر فرصا مربحة للمواهب البشرية من خلال توفير فرص للعمل.</a:t>
            </a:r>
            <a:endParaRPr lang="en-US" sz="1800"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07000"/>
              </a:lnSpc>
              <a:spcAft>
                <a:spcPts val="0"/>
              </a:spcAft>
              <a:buFont typeface="+mj-lt"/>
              <a:buAutoNum type="arabicPeriod"/>
            </a:pPr>
            <a:r>
              <a:rPr lang="ar-IQ" sz="2400" dirty="0">
                <a:solidFill>
                  <a:schemeClr val="bg1"/>
                </a:solidFill>
                <a:latin typeface="Calibri" panose="020F0502020204030204" pitchFamily="34" charset="0"/>
                <a:ea typeface="Calibri" panose="020F0502020204030204" pitchFamily="34" charset="0"/>
                <a:cs typeface="Simplified Arabic" panose="02020603050405020304" pitchFamily="18" charset="-78"/>
              </a:rPr>
              <a:t>أنها تقلل من الكلفة الإجمالية للمنظمة، اذ تتأثر التكاليف إلى حد كبير بحجم المنظمة والخطوات المتخذة لجعلها صديقة للبيئة.</a:t>
            </a:r>
            <a:endParaRPr lang="en-US" sz="1800"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algn="r" rtl="1"/>
            <a:endParaRPr lang="en-US" sz="2400" dirty="0">
              <a:solidFill>
                <a:schemeClr val="bg1"/>
              </a:solidFill>
            </a:endParaRPr>
          </a:p>
        </p:txBody>
      </p:sp>
    </p:spTree>
    <p:extLst>
      <p:ext uri="{BB962C8B-B14F-4D97-AF65-F5344CB8AC3E}">
        <p14:creationId xmlns:p14="http://schemas.microsoft.com/office/powerpoint/2010/main" val="877500214"/>
      </p:ext>
    </p:extLst>
  </p:cSld>
  <p:clrMapOvr>
    <a:masterClrMapping/>
  </p:clrMapOvr>
  <p:timing>
    <p:tnLst>
      <p:par>
        <p:cTn id="1" dur="indefinite" restart="never" nodeType="tmRoot"/>
      </p:par>
    </p:tnLst>
  </p:timing>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537D0B"/>
      </a:dk2>
      <a:lt2>
        <a:srgbClr val="A9E257"/>
      </a:lt2>
      <a:accent1>
        <a:srgbClr val="38540A"/>
      </a:accent1>
      <a:accent2>
        <a:srgbClr val="31A274"/>
      </a:accent2>
      <a:accent3>
        <a:srgbClr val="236073"/>
      </a:accent3>
      <a:accent4>
        <a:srgbClr val="6C4D90"/>
      </a:accent4>
      <a:accent5>
        <a:srgbClr val="983C27"/>
      </a:accent5>
      <a:accent6>
        <a:srgbClr val="CD811F"/>
      </a:accent6>
      <a:hlink>
        <a:srgbClr val="293F06"/>
      </a:hlink>
      <a:folHlink>
        <a:srgbClr val="68883A"/>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9759155-7935-4C61-A06C-C04380D1B16E}"/>
    </a:ext>
  </a:extLst>
</a:theme>
</file>

<file path=docProps/app.xml><?xml version="1.0" encoding="utf-8"?>
<Properties xmlns="http://schemas.openxmlformats.org/officeDocument/2006/extended-properties" xmlns:vt="http://schemas.openxmlformats.org/officeDocument/2006/docPropsVTypes">
  <Template>Slice</Template>
  <TotalTime>51</TotalTime>
  <Words>760</Words>
  <Application>Microsoft Office PowerPoint</Application>
  <PresentationFormat>Widescreen</PresentationFormat>
  <Paragraphs>95</Paragraphs>
  <Slides>16</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16</vt:i4>
      </vt:variant>
    </vt:vector>
  </HeadingPairs>
  <TitlesOfParts>
    <vt:vector size="28" baseType="lpstr">
      <vt:lpstr>29LT Bukra Bold Italic</vt:lpstr>
      <vt:lpstr>AlGhadTV</vt:lpstr>
      <vt:lpstr>Aljazeera</vt:lpstr>
      <vt:lpstr>Arial</vt:lpstr>
      <vt:lpstr>Calibri</vt:lpstr>
      <vt:lpstr>Century Gothic</vt:lpstr>
      <vt:lpstr>mohammad bold art 1</vt:lpstr>
      <vt:lpstr>Simplified Arabic</vt:lpstr>
      <vt:lpstr>Tahoma</vt:lpstr>
      <vt:lpstr>Times New Roman</vt:lpstr>
      <vt:lpstr>Wingdings 3</vt:lpstr>
      <vt:lpstr>شريحة</vt:lpstr>
      <vt:lpstr>الموارد البشرية الخضراء  وصناعة السعادة </vt:lpstr>
      <vt:lpstr>PowerPoint Presentation</vt:lpstr>
      <vt:lpstr>PowerPoint Presentation</vt:lpstr>
      <vt:lpstr>PowerPoint Presentation</vt:lpstr>
      <vt:lpstr>PowerPoint Presentation</vt:lpstr>
      <vt:lpstr>ثالثاً: أهمية إدارة الموارد البشرية الخضراء</vt:lpstr>
      <vt:lpstr>رابعاً: وظائف إدارة الموارد البشرية الخضراء </vt:lpstr>
      <vt:lpstr>PowerPoint Presentation</vt:lpstr>
      <vt:lpstr>سادساً: مزايا تطبيق وظائف إدارة الموارد البشرية الخضراء </vt:lpstr>
      <vt:lpstr>سابعاً: تحديات تطبيق وظائف إدارة الموارد البشرية الخضراء </vt:lpstr>
      <vt:lpstr>صناعة السعادة</vt:lpstr>
      <vt:lpstr>صناعة السعادة</vt:lpstr>
      <vt:lpstr>مكونات السعادة </vt:lpstr>
      <vt:lpstr>سادساً: العوامل المحددة للسعادة الفردية المنظمية  </vt:lpstr>
      <vt:lpstr>PowerPoint Presentation</vt:lpstr>
      <vt:lpstr>شكراً لإصغائكم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hussain ali</dc:creator>
  <cp:lastModifiedBy>Maher</cp:lastModifiedBy>
  <cp:revision>10</cp:revision>
  <dcterms:created xsi:type="dcterms:W3CDTF">2020-03-25T07:23:06Z</dcterms:created>
  <dcterms:modified xsi:type="dcterms:W3CDTF">2020-10-17T09:43:27Z</dcterms:modified>
</cp:coreProperties>
</file>