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0" d="100"/>
          <a:sy n="80" d="100"/>
        </p:scale>
        <p:origin x="145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72872DD-AF06-4AD1-8B04-DD0AE4AEDE33}" type="datetimeFigureOut">
              <a:rPr lang="ar-IQ" smtClean="0"/>
              <a:t>01/03/1442</a:t>
            </a:fld>
            <a:endParaRPr lang="ar-IQ"/>
          </a:p>
        </p:txBody>
      </p:sp>
      <p:sp>
        <p:nvSpPr>
          <p:cNvPr id="17" name="Footer Placeholder 16"/>
          <p:cNvSpPr>
            <a:spLocks noGrp="1"/>
          </p:cNvSpPr>
          <p:nvPr>
            <p:ph type="ftr" sz="quarter" idx="11"/>
          </p:nvPr>
        </p:nvSpPr>
        <p:spPr/>
        <p:txBody>
          <a:bodyPr/>
          <a:lstStyle/>
          <a:p>
            <a:endParaRPr lang="ar-IQ"/>
          </a:p>
        </p:txBody>
      </p:sp>
      <p:sp>
        <p:nvSpPr>
          <p:cNvPr id="29" name="Slide Number Placeholder 28"/>
          <p:cNvSpPr>
            <a:spLocks noGrp="1"/>
          </p:cNvSpPr>
          <p:nvPr>
            <p:ph type="sldNum" sz="quarter" idx="12"/>
          </p:nvPr>
        </p:nvSpPr>
        <p:spPr/>
        <p:txBody>
          <a:bodyPr/>
          <a:lstStyle/>
          <a:p>
            <a:fld id="{5DD21230-484C-4118-950C-A71DF2FE4540}" type="slidenum">
              <a:rPr lang="ar-IQ" smtClean="0"/>
              <a:t>‹#›</a:t>
            </a:fld>
            <a:endParaRPr lang="ar-IQ"/>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2872DD-AF06-4AD1-8B04-DD0AE4AEDE33}" type="datetimeFigureOut">
              <a:rPr lang="ar-IQ" smtClean="0"/>
              <a:t>01/03/1442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2872DD-AF06-4AD1-8B04-DD0AE4AEDE33}" type="datetimeFigureOut">
              <a:rPr lang="ar-IQ" smtClean="0"/>
              <a:t>01/03/1442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2872DD-AF06-4AD1-8B04-DD0AE4AEDE33}" type="datetimeFigureOut">
              <a:rPr lang="ar-IQ" smtClean="0"/>
              <a:t>01/03/1442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72872DD-AF06-4AD1-8B04-DD0AE4AEDE33}" type="datetimeFigureOut">
              <a:rPr lang="ar-IQ" smtClean="0"/>
              <a:t>01/03/1442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a:xfrm>
            <a:off x="7924800" y="6416675"/>
            <a:ext cx="762000" cy="365125"/>
          </a:xfrm>
        </p:spPr>
        <p:txBody>
          <a:bodyPr/>
          <a:lstStyle/>
          <a:p>
            <a:fld id="{5DD21230-484C-4118-950C-A71DF2FE4540}"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2872DD-AF06-4AD1-8B04-DD0AE4AEDE33}" type="datetimeFigureOut">
              <a:rPr lang="ar-IQ" smtClean="0"/>
              <a:t>01/03/1442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72872DD-AF06-4AD1-8B04-DD0AE4AEDE33}" type="datetimeFigureOut">
              <a:rPr lang="ar-IQ" smtClean="0"/>
              <a:t>01/03/1442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2872DD-AF06-4AD1-8B04-DD0AE4AEDE33}" type="datetimeFigureOut">
              <a:rPr lang="ar-IQ" smtClean="0"/>
              <a:t>01/03/1442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2872DD-AF06-4AD1-8B04-DD0AE4AEDE33}" type="datetimeFigureOut">
              <a:rPr lang="ar-IQ" smtClean="0"/>
              <a:t>01/03/1442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2872DD-AF06-4AD1-8B04-DD0AE4AEDE33}" type="datetimeFigureOut">
              <a:rPr lang="ar-IQ" smtClean="0"/>
              <a:t>01/03/1442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2872DD-AF06-4AD1-8B04-DD0AE4AEDE33}" type="datetimeFigureOut">
              <a:rPr lang="ar-IQ" smtClean="0"/>
              <a:t>01/03/1442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DD21230-484C-4118-950C-A71DF2FE4540}"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72872DD-AF06-4AD1-8B04-DD0AE4AEDE33}" type="datetimeFigureOut">
              <a:rPr lang="ar-IQ" smtClean="0"/>
              <a:t>01/03/1442</a:t>
            </a:fld>
            <a:endParaRPr lang="ar-IQ"/>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IQ"/>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DD21230-484C-4118-950C-A71DF2FE4540}"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332656"/>
            <a:ext cx="8229600" cy="1828800"/>
          </a:xfrm>
        </p:spPr>
        <p:txBody>
          <a:bodyPr/>
          <a:lstStyle/>
          <a:p>
            <a:r>
              <a:rPr lang="ar-IQ" dirty="0"/>
              <a:t>التكتيكات التفاوضية المضادة (الثلاثون</a:t>
            </a:r>
            <a:r>
              <a:rPr lang="ar-IQ" dirty="0" smtClean="0"/>
              <a:t>) </a:t>
            </a:r>
            <a:endParaRPr lang="ar-IQ" dirty="0"/>
          </a:p>
        </p:txBody>
      </p:sp>
      <p:sp>
        <p:nvSpPr>
          <p:cNvPr id="3" name="Subtitle 2"/>
          <p:cNvSpPr>
            <a:spLocks noGrp="1"/>
          </p:cNvSpPr>
          <p:nvPr>
            <p:ph type="subTitle" idx="1"/>
          </p:nvPr>
        </p:nvSpPr>
        <p:spPr>
          <a:xfrm>
            <a:off x="971600" y="2852936"/>
            <a:ext cx="6984776" cy="3240360"/>
          </a:xfrm>
        </p:spPr>
        <p:txBody>
          <a:bodyPr>
            <a:normAutofit/>
          </a:bodyPr>
          <a:lstStyle/>
          <a:p>
            <a:r>
              <a:rPr lang="ar-IQ" sz="4600" b="1" dirty="0" smtClean="0"/>
              <a:t>أ.م </a:t>
            </a:r>
            <a:r>
              <a:rPr lang="ar-IQ" sz="4600" b="1" dirty="0"/>
              <a:t>.د سمية عباس </a:t>
            </a:r>
            <a:r>
              <a:rPr lang="ar-IQ" sz="4600" b="1" dirty="0" smtClean="0"/>
              <a:t>الربيعي</a:t>
            </a:r>
          </a:p>
          <a:p>
            <a:pPr algn="l"/>
            <a:r>
              <a:rPr lang="ar-IQ" sz="4700" b="1" cap="all"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rPr>
              <a:t>2020</a:t>
            </a:r>
          </a:p>
          <a:p>
            <a:endParaRPr lang="ar-IQ" dirty="0"/>
          </a:p>
        </p:txBody>
      </p:sp>
    </p:spTree>
    <p:extLst>
      <p:ext uri="{BB962C8B-B14F-4D97-AF65-F5344CB8AC3E}">
        <p14:creationId xmlns:p14="http://schemas.microsoft.com/office/powerpoint/2010/main" val="1773555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marL="137160" indent="0">
              <a:buNone/>
            </a:pP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13-	التفاوض حول قواعد اللعبة التفاوضية او حول كيفية ادارة المفاوضات </a:t>
            </a:r>
            <a:r>
              <a:rPr lang="ar-IQ" dirty="0"/>
              <a:t>:</a:t>
            </a:r>
          </a:p>
          <a:p>
            <a:pPr marL="137160" indent="0">
              <a:buNone/>
            </a:pPr>
            <a:r>
              <a:rPr lang="ar-IQ" dirty="0"/>
              <a:t>اذا استمر الطرف الاخر بالرغم من جهودك في الالتجاء الى وضع العراقيل واقامة </a:t>
            </a:r>
            <a:r>
              <a:rPr lang="ar-IQ" dirty="0" smtClean="0"/>
              <a:t>الحواجز </a:t>
            </a:r>
            <a:r>
              <a:rPr lang="ar-IQ" dirty="0"/>
              <a:t>الحجرية وممارسة الهجوم والخداع ,فانه لابد لك من ان تجعل المفاوضات تسير بطريقة مختلفة اذ لابد من مفاوضات حول المفاوضات .</a:t>
            </a:r>
          </a:p>
          <a:p>
            <a:pPr marL="137160" indent="0">
              <a:buNone/>
            </a:pPr>
            <a:endParaRPr lang="ar-IQ" dirty="0"/>
          </a:p>
          <a:p>
            <a:pPr marL="137160" indent="0">
              <a:buNone/>
            </a:pP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14-	كشف </a:t>
            </a: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تكتيكات الطرف الاخر</a:t>
            </a:r>
            <a:r>
              <a:rPr lang="ar-IQ" dirty="0"/>
              <a:t>:</a:t>
            </a:r>
          </a:p>
          <a:p>
            <a:pPr marL="137160" indent="0">
              <a:buNone/>
            </a:pPr>
            <a:r>
              <a:rPr lang="ar-IQ" dirty="0"/>
              <a:t>  ان الشخص الذي يستخدم تكتيكا معينا يعرف تماما ما يريد ان يحصل عليه وللوقوف دون تحقيقه لما يريد , ويحسن ان تعرف الطرف الاخر بانك على وعي بما يريد ,ان كشف تكتيكاته يعطيه رسالة واضحة بانك لم تولد البارحة ,وان تكتيكاته لن تجدي فتيلا فانت تعرف اللعبة التي يقوم بيها.</a:t>
            </a:r>
          </a:p>
          <a:p>
            <a:pPr marL="137160" indent="0">
              <a:buNone/>
            </a:pPr>
            <a:endParaRPr lang="ar-IQ" dirty="0"/>
          </a:p>
          <a:p>
            <a:pPr marL="137160" indent="0">
              <a:buNone/>
            </a:pPr>
            <a:r>
              <a:rPr lang="ar-IQ" dirty="0" smtClean="0"/>
              <a:t> </a:t>
            </a:r>
            <a:endParaRPr lang="ar-IQ" dirty="0"/>
          </a:p>
        </p:txBody>
      </p:sp>
    </p:spTree>
    <p:extLst>
      <p:ext uri="{BB962C8B-B14F-4D97-AF65-F5344CB8AC3E}">
        <p14:creationId xmlns:p14="http://schemas.microsoft.com/office/powerpoint/2010/main" val="2731091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marL="137160" indent="0">
              <a:buNone/>
            </a:pP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15-	المفاوضات حول </a:t>
            </a: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المفاوضات او حول الجوهر:</a:t>
            </a:r>
          </a:p>
          <a:p>
            <a:pPr marL="137160" indent="0">
              <a:buNone/>
            </a:pPr>
            <a:r>
              <a:rPr lang="ar-IQ" dirty="0"/>
              <a:t>   اذا لم يوصلك فضح تكتيكاته الى ما تريد فانت بحاجة الى التفاوض حول قواعد لعبة التفاوض .التق به واخبره ان الطريقة التي يتم التفاوض بها لا توصل الى النتيجة التي يتوخاها كل من الطرفين .وبالتالي ثمة حاجة الى ايقاف المجادلة والتفاوض حول قواعد اللعبة .</a:t>
            </a:r>
          </a:p>
          <a:p>
            <a:pPr marL="137160" indent="0">
              <a:buNone/>
            </a:pPr>
            <a:r>
              <a:rPr lang="ar-IQ" dirty="0"/>
              <a:t>   ولابد من التذكير بالمصالح المشتركة والبحث في المعايير السلوك الجيد .فاذا ما رفض ذلك ينبغي التوضيح بانه لما كان </a:t>
            </a:r>
            <a:r>
              <a:rPr lang="ar-IQ" dirty="0" smtClean="0"/>
              <a:t>الهدف </a:t>
            </a:r>
            <a:r>
              <a:rPr lang="ar-IQ" dirty="0"/>
              <a:t>هو التوصيل الى اتفاقية مرضية فانه من الضروري ان يستمع كل من الطرفين </a:t>
            </a:r>
            <a:r>
              <a:rPr lang="ar-IQ" dirty="0" smtClean="0"/>
              <a:t>للأخر </a:t>
            </a:r>
            <a:r>
              <a:rPr lang="ar-IQ" dirty="0"/>
              <a:t>وان يتبادلون المعلومات ,حتى اذا ما فهم كل منا مصالح الاخر واهتماماته فان كلا منا يستطيع مساعدة الاخر على تحقيقها واذا ما تم التوصل الى اتفاقية حول قواعد اللعبة التفاوضية فانه يمكن استئناف المفاوضات في القضايا الجوهرية بطريقة بناء ونتيجة .</a:t>
            </a:r>
          </a:p>
          <a:p>
            <a:pPr marL="137160" indent="0">
              <a:buNone/>
            </a:pPr>
            <a:r>
              <a:rPr lang="ar-IQ" dirty="0" smtClean="0"/>
              <a:t> </a:t>
            </a:r>
            <a:endParaRPr lang="ar-IQ" dirty="0"/>
          </a:p>
        </p:txBody>
      </p:sp>
    </p:spTree>
    <p:extLst>
      <p:ext uri="{BB962C8B-B14F-4D97-AF65-F5344CB8AC3E}">
        <p14:creationId xmlns:p14="http://schemas.microsoft.com/office/powerpoint/2010/main" val="475614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pPr marL="137160" indent="0">
              <a:buNone/>
            </a:pP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16-	عدم التفاوض على الموقف </a:t>
            </a:r>
            <a:r>
              <a:rPr lang="ar-IQ" dirty="0"/>
              <a:t>:</a:t>
            </a:r>
          </a:p>
          <a:p>
            <a:pPr marL="137160" indent="0">
              <a:buNone/>
            </a:pPr>
            <a:r>
              <a:rPr lang="ar-IQ" dirty="0"/>
              <a:t>  عندما يساوم المفاوضون على المواقف يميلون الى سجن انفسهم في هذه المواقف ,فكلما اوضح المفاوض موقفه ودافع عنه ازداد التزامه به وكلما حاول اقناع الطرف الاخر باستحالة تغيير موقفه اصبح تغيير موقفه اكثر صعوبة فعلا ,فكبرياؤه يصبح جزءا من موقفه وكلما كان موقفه متطرفا وكانت تنازلاته قليلة اخذا المفاوضات وقتا وجهدا كبيرا للتواصل الى اتفاق.</a:t>
            </a:r>
          </a:p>
          <a:p>
            <a:pPr marL="137160" indent="0">
              <a:buNone/>
            </a:pP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وهنالك ثلاث اساليب للتفاوض على الموقف</a:t>
            </a:r>
            <a:r>
              <a:rPr lang="ar-IQ" dirty="0"/>
              <a:t>: </a:t>
            </a:r>
          </a:p>
          <a:p>
            <a:pPr marL="137160" indent="0">
              <a:buNone/>
            </a:pPr>
            <a:r>
              <a:rPr lang="ar-IQ" dirty="0"/>
              <a:t>-	الاسلوب المرن</a:t>
            </a:r>
          </a:p>
          <a:p>
            <a:pPr marL="137160" indent="0">
              <a:buNone/>
            </a:pPr>
            <a:r>
              <a:rPr lang="ar-IQ" dirty="0"/>
              <a:t>-	والاسلوب المتشدد </a:t>
            </a:r>
          </a:p>
          <a:p>
            <a:pPr marL="137160" indent="0">
              <a:buNone/>
            </a:pPr>
            <a:r>
              <a:rPr lang="ar-IQ" dirty="0"/>
              <a:t>-	الاسلوب المبدئي او الموضوعي </a:t>
            </a:r>
          </a:p>
          <a:p>
            <a:pPr marL="137160" indent="0">
              <a:buNone/>
            </a:pPr>
            <a:r>
              <a:rPr lang="ar-IQ" dirty="0" smtClean="0"/>
              <a:t> </a:t>
            </a:r>
            <a:endParaRPr lang="ar-IQ" dirty="0"/>
          </a:p>
        </p:txBody>
      </p:sp>
    </p:spTree>
    <p:extLst>
      <p:ext uri="{BB962C8B-B14F-4D97-AF65-F5344CB8AC3E}">
        <p14:creationId xmlns:p14="http://schemas.microsoft.com/office/powerpoint/2010/main" val="399306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17-	اعادة </a:t>
            </a: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صياغة ما يقوله الطرف الاخر وتوجيهه نحو حل المشكلة </a:t>
            </a:r>
            <a:r>
              <a:rPr lang="ar-IQ" dirty="0"/>
              <a:t>:</a:t>
            </a:r>
          </a:p>
          <a:p>
            <a:pPr marL="137160" indent="0">
              <a:buNone/>
            </a:pPr>
            <a:r>
              <a:rPr lang="ar-IQ" dirty="0"/>
              <a:t>    ان مفتاح تغيير لعبة المفاوضات هو اعادة صياغة ما يقوله الطرف الاخر وتوجيهه نحو حل المشكلة .</a:t>
            </a:r>
          </a:p>
          <a:p>
            <a:pPr marL="137160" indent="0">
              <a:buNone/>
            </a:pPr>
            <a:endParaRPr lang="ar-IQ" dirty="0"/>
          </a:p>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18-	التركيز على المصالح لا على الموقف:</a:t>
            </a:r>
          </a:p>
          <a:p>
            <a:pPr marL="137160" indent="0">
              <a:buNone/>
            </a:pPr>
            <a:r>
              <a:rPr lang="ar-IQ" dirty="0"/>
              <a:t>اذا ما بدئت مشكلة اطراف التفاوض كصراع بين المواقف فانهم لن يتوصلوا الى اتفاق على موقف معين وسيصلون الى طرق مسدودة ,اذ لا يكمن المشكلة الحقيقية في المفاوضات في الصراع بين المواقف بل في الصراع على الحاجات والرغبات والاهتمامات ,اي في الصراع الى المصالح ,فالمصالح هي المحركة للمواقف وهي التي تدفعك اليها ,ولكل مصلحة عدة مواقف يمكن تحقيقها , من الخطأ الافتراض انه ما دامت مواقف الطرف الاخر ضد مواقفك فان المصلحة لابد ان تكون ضد مصالحك ,ذلك </a:t>
            </a:r>
            <a:r>
              <a:rPr lang="ar-IQ" dirty="0" smtClean="0"/>
              <a:t>لأنه </a:t>
            </a:r>
            <a:r>
              <a:rPr lang="ar-IQ" dirty="0"/>
              <a:t>في كثير من المفاوضات هناك مصالح مشتركة ومصالح اخرى مختلفة .</a:t>
            </a:r>
          </a:p>
          <a:p>
            <a:pPr marL="137160" indent="0">
              <a:buNone/>
            </a:pPr>
            <a:endParaRPr lang="ar-IQ" dirty="0"/>
          </a:p>
          <a:p>
            <a:pPr marL="137160" indent="0">
              <a:buNone/>
            </a:pPr>
            <a:r>
              <a:rPr lang="ar-IQ" dirty="0" smtClean="0"/>
              <a:t> </a:t>
            </a:r>
            <a:endParaRPr lang="ar-IQ" dirty="0"/>
          </a:p>
        </p:txBody>
      </p:sp>
    </p:spTree>
    <p:extLst>
      <p:ext uri="{BB962C8B-B14F-4D97-AF65-F5344CB8AC3E}">
        <p14:creationId xmlns:p14="http://schemas.microsoft.com/office/powerpoint/2010/main" val="1804238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0000" lnSpcReduction="20000"/>
          </a:bodyPr>
          <a:lstStyle/>
          <a:p>
            <a:pPr marL="137160" indent="0">
              <a:buNone/>
            </a:pPr>
            <a:r>
              <a:rPr lang="ar-IQ" sz="27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19-	الحرص على ان تكون اجابة الطرف الاخر ب "نعم</a:t>
            </a:r>
            <a:r>
              <a:rPr lang="ar-IQ" dirty="0"/>
              <a:t>":</a:t>
            </a:r>
          </a:p>
          <a:p>
            <a:pPr marL="137160" indent="0">
              <a:buNone/>
            </a:pPr>
            <a:r>
              <a:rPr lang="ar-IQ" dirty="0"/>
              <a:t>  حتى اذا </a:t>
            </a:r>
            <a:r>
              <a:rPr lang="ar-IQ" dirty="0" smtClean="0"/>
              <a:t>ما جعلت </a:t>
            </a:r>
            <a:r>
              <a:rPr lang="ar-IQ" dirty="0"/>
              <a:t>الطرف الاخر يشارك في المفاوضات حل المشكلة ,فقد تقدم عرضا يجد مقامة منه ,تبرز من خلال عدم اهتمامه بما تعرضه او بوصفه بعبارات غامضة مما يحول دون التوصل الى اتفاق .اننا عادة ما نرجع مقاومة الطرف الاخر لشخصيته او لطبيعته ,ولكن في واقع الامر ثمة اسباب اخرى لذلك , فقد يكون ما عارضته لا يلبي احتياجاته ومطالبه ,او انه يود المحافظة على ماء وجهه او </a:t>
            </a:r>
            <a:r>
              <a:rPr lang="ar-IQ" dirty="0" smtClean="0"/>
              <a:t>لأنه </a:t>
            </a:r>
            <a:r>
              <a:rPr lang="ar-IQ" dirty="0"/>
              <a:t>لم يسهم في بناء الافكار المعروضة ,او لدوافع السرعة والسهولة بحسبان ان الموضوع المعروض على درجة كبرة من الخطورة </a:t>
            </a:r>
            <a:r>
              <a:rPr lang="ar-IQ" dirty="0" smtClean="0"/>
              <a:t>والاهمية , وانه </a:t>
            </a:r>
            <a:r>
              <a:rPr lang="ar-IQ" dirty="0"/>
              <a:t>من الصعب عليه ان يتخذ قرارا بشأنه في التو واللحظة فيلجا الى ان يقول "لا".</a:t>
            </a:r>
          </a:p>
          <a:p>
            <a:pPr marL="137160" indent="0">
              <a:buNone/>
            </a:pPr>
            <a:endParaRPr lang="ar-IQ" dirty="0"/>
          </a:p>
          <a:p>
            <a:pPr marL="137160" indent="0">
              <a:buNone/>
            </a:pPr>
            <a:r>
              <a:rPr lang="ar-IQ" dirty="0"/>
              <a:t>   ان تخطي مثل هذه العقبات يفرض على المفاوض ان يقوم بما يلي:</a:t>
            </a:r>
          </a:p>
          <a:p>
            <a:pPr marL="137160" indent="0">
              <a:buNone/>
            </a:pPr>
            <a:r>
              <a:rPr lang="ar-IQ" dirty="0"/>
              <a:t>أ‌-	بناء جسر ذهبي لتجسير الفجوة بين مواقف الاطراف المتعارضة </a:t>
            </a:r>
          </a:p>
          <a:p>
            <a:pPr marL="137160" indent="0">
              <a:buNone/>
            </a:pPr>
            <a:r>
              <a:rPr lang="ar-IQ" dirty="0"/>
              <a:t>ب‌-	الوفاء بمصالح الطرف الاخر.</a:t>
            </a:r>
          </a:p>
          <a:p>
            <a:pPr marL="137160" indent="0">
              <a:buNone/>
            </a:pPr>
            <a:r>
              <a:rPr lang="ar-IQ" dirty="0"/>
              <a:t>ت‌-	مساعدة الطرف الاخر على حفظ ماء الوجه.</a:t>
            </a:r>
          </a:p>
          <a:p>
            <a:pPr marL="137160" indent="0">
              <a:buNone/>
            </a:pPr>
            <a:r>
              <a:rPr lang="ar-IQ" dirty="0"/>
              <a:t>ث‌-	العمل ببطء للوصول بسرعة</a:t>
            </a:r>
          </a:p>
          <a:p>
            <a:pPr marL="137160" indent="0">
              <a:buNone/>
            </a:pPr>
            <a:endParaRPr lang="ar-IQ" dirty="0"/>
          </a:p>
          <a:p>
            <a:pPr marL="137160" indent="0">
              <a:buNone/>
            </a:pPr>
            <a:r>
              <a:rPr lang="ar-IQ" sz="27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20-	الحيلولة دون اجابة الطرف الاخر بـ"لا": </a:t>
            </a:r>
          </a:p>
        </p:txBody>
      </p:sp>
    </p:spTree>
    <p:extLst>
      <p:ext uri="{BB962C8B-B14F-4D97-AF65-F5344CB8AC3E}">
        <p14:creationId xmlns:p14="http://schemas.microsoft.com/office/powerpoint/2010/main" val="4127556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pPr marL="137160" indent="0">
              <a:buNone/>
            </a:pP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21-	مقاومة اسطورة المفاوض القوي</a:t>
            </a:r>
            <a:r>
              <a:rPr lang="ar-IQ" dirty="0"/>
              <a:t>:</a:t>
            </a:r>
          </a:p>
          <a:p>
            <a:pPr marL="137160" indent="0">
              <a:buNone/>
            </a:pPr>
            <a:r>
              <a:rPr lang="ar-IQ" dirty="0"/>
              <a:t>  ليس المفاوض الفعال هو الذي يستخدم الارهاب ويثير الضجيج والصراخ والفوضى في محاولة منه </a:t>
            </a:r>
            <a:r>
              <a:rPr lang="ar-IQ" dirty="0" smtClean="0"/>
              <a:t>لإخضاع </a:t>
            </a:r>
            <a:r>
              <a:rPr lang="ar-IQ" dirty="0"/>
              <a:t>الطرف الاخر لما يريد ,بل هو القادر على التفهم والذي يتمتع بالصبر ,ويتسم سلوكه بالتعاون في حل المشكلات ويستخدم المنطق ويحكم العقل في معالجة الامور ,فالمفاوضات تتطلب القدرة على البيع لا على التهجم.</a:t>
            </a:r>
          </a:p>
          <a:p>
            <a:pPr marL="137160" indent="0">
              <a:buNone/>
            </a:pPr>
            <a:r>
              <a:rPr lang="ar-IQ" dirty="0"/>
              <a:t>وهناك اسباب يرجع استخدام اسلوب التخويف والتهديد اهمها:</a:t>
            </a:r>
          </a:p>
          <a:p>
            <a:pPr marL="137160" indent="0">
              <a:buNone/>
            </a:pPr>
            <a:r>
              <a:rPr lang="ar-IQ" dirty="0"/>
              <a:t>أ‌-	اتسام شخصية المفاوض بالعدوانية</a:t>
            </a:r>
          </a:p>
          <a:p>
            <a:pPr marL="137160" indent="0">
              <a:buNone/>
            </a:pPr>
            <a:r>
              <a:rPr lang="ar-IQ" dirty="0"/>
              <a:t>ب‌-	اعتقاد المفاوض ان اسلوب التخويف والتهديد هو طريق الى النجاح</a:t>
            </a:r>
          </a:p>
          <a:p>
            <a:pPr marL="137160" indent="0">
              <a:buNone/>
            </a:pPr>
            <a:r>
              <a:rPr lang="ar-IQ" dirty="0"/>
              <a:t>ت‌-	اعتقاد المفاوض انه يتمتع بمركز تفاوضي قوي يمكنه من فرض شروطه على الاخرين</a:t>
            </a:r>
          </a:p>
          <a:p>
            <a:pPr marL="137160" indent="0">
              <a:buNone/>
            </a:pPr>
            <a:r>
              <a:rPr lang="ar-IQ" dirty="0"/>
              <a:t>ث‌-	رغبة المفاوض في تغطية نقاط الضعف في موقفه واعادة الطرف الاخر في توجيه الاسئلة التي تعمل على استكشاف موقفه.</a:t>
            </a:r>
          </a:p>
          <a:p>
            <a:pPr marL="137160" indent="0">
              <a:buNone/>
            </a:pPr>
            <a:endParaRPr lang="ar-IQ" dirty="0"/>
          </a:p>
          <a:p>
            <a:pPr marL="137160" indent="0">
              <a:buNone/>
            </a:pPr>
            <a:endParaRPr lang="ar-IQ" dirty="0"/>
          </a:p>
        </p:txBody>
      </p:sp>
    </p:spTree>
    <p:extLst>
      <p:ext uri="{BB962C8B-B14F-4D97-AF65-F5344CB8AC3E}">
        <p14:creationId xmlns:p14="http://schemas.microsoft.com/office/powerpoint/2010/main" val="773707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pPr marL="137160" indent="0">
              <a:buNone/>
            </a:pP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22-	تم</a:t>
            </a: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هيد الطريق امام الطرف الاخر لتقديم عرضه الاولي</a:t>
            </a:r>
            <a:r>
              <a:rPr lang="ar-IQ" dirty="0"/>
              <a:t>:</a:t>
            </a:r>
          </a:p>
          <a:p>
            <a:pPr marL="137160" indent="0">
              <a:buNone/>
            </a:pPr>
            <a:r>
              <a:rPr lang="ar-IQ" dirty="0"/>
              <a:t>اذا ما قام الطرف الاخر بتقديم عرض اولي فان ذلك سيعود بالفائدة عليك </a:t>
            </a:r>
            <a:r>
              <a:rPr lang="ar-IQ" dirty="0" smtClean="0"/>
              <a:t>لأنه </a:t>
            </a:r>
            <a:r>
              <a:rPr lang="ar-IQ" dirty="0"/>
              <a:t>سيعطيك فرصة لمعرفة ما ستكون علية المفاوضات ,فاذا </a:t>
            </a:r>
            <a:r>
              <a:rPr lang="ar-IQ" dirty="0" smtClean="0"/>
              <a:t>ما كان </a:t>
            </a:r>
            <a:r>
              <a:rPr lang="ar-IQ" dirty="0"/>
              <a:t>العرض المقدم مختلفا عما تتوقعه كعرض معقول ,يمكنك اللجوء الى ما يلي:</a:t>
            </a:r>
          </a:p>
          <a:p>
            <a:pPr marL="137160" indent="0">
              <a:buNone/>
            </a:pPr>
            <a:r>
              <a:rPr lang="ar-IQ" dirty="0"/>
              <a:t>أ‌-	توضيح عدم </a:t>
            </a:r>
            <a:r>
              <a:rPr lang="ar-IQ" dirty="0" smtClean="0"/>
              <a:t>مناسبة </a:t>
            </a:r>
            <a:r>
              <a:rPr lang="ar-IQ" dirty="0"/>
              <a:t>العرض ,والاستمرار في المناقشة بهدف تقويض العرض وابراز </a:t>
            </a:r>
            <a:r>
              <a:rPr lang="ar-IQ" dirty="0" smtClean="0"/>
              <a:t>عيوبه ومن </a:t>
            </a:r>
            <a:r>
              <a:rPr lang="ar-IQ" dirty="0"/>
              <a:t>ثم جعل الخصم يتقدم بعرض اخر </a:t>
            </a:r>
          </a:p>
          <a:p>
            <a:pPr marL="137160" indent="0">
              <a:buNone/>
            </a:pPr>
            <a:r>
              <a:rPr lang="ar-IQ" dirty="0"/>
              <a:t>ب‌-	التقدم بموافقة غير دقيقة وغير محددة على العرض الذي قدمه الطرف الاخر والتقدم في الوقت نفسه بعرض مضاد في الوقت الذي تدرك فيه ان الطرف الاخر لن يقبله والهدف من ذلك ان تجعل المفاوضات تتقدم الى الامام لا ان تسبب للطرف الاخر ازعاجا من العرض المضاد المقدم.</a:t>
            </a:r>
          </a:p>
          <a:p>
            <a:pPr marL="137160" indent="0">
              <a:buNone/>
            </a:pPr>
            <a:r>
              <a:rPr lang="ar-IQ" dirty="0" smtClean="0"/>
              <a:t> </a:t>
            </a:r>
            <a:endParaRPr lang="ar-IQ" dirty="0"/>
          </a:p>
        </p:txBody>
      </p:sp>
    </p:spTree>
    <p:extLst>
      <p:ext uri="{BB962C8B-B14F-4D97-AF65-F5344CB8AC3E}">
        <p14:creationId xmlns:p14="http://schemas.microsoft.com/office/powerpoint/2010/main" val="2348162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a:bodyPr>
          <a:lstStyle/>
          <a:p>
            <a:pPr marL="137160" indent="0">
              <a:buNone/>
            </a:pPr>
            <a:r>
              <a:rPr lang="ar-IQ" sz="20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23-	تقديم عرض </a:t>
            </a:r>
            <a:r>
              <a:rPr lang="ar-IQ" sz="19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معقول </a:t>
            </a:r>
            <a:r>
              <a:rPr lang="ar-IQ" dirty="0"/>
              <a:t>:</a:t>
            </a:r>
          </a:p>
          <a:p>
            <a:pPr marL="137160" indent="0">
              <a:buNone/>
            </a:pPr>
            <a:r>
              <a:rPr lang="ar-IQ" dirty="0"/>
              <a:t>  يجب ان يكون العرض الذي تتقدم به عرضا معقولا بحيث تكون قادرا على الدفاع عنه وقد يقبل هذا العرض من قبل الخصم او قد تجري عليه بعض التعديلات اما اذا كان </a:t>
            </a:r>
            <a:r>
              <a:rPr lang="ar-IQ" dirty="0" smtClean="0"/>
              <a:t>العرض </a:t>
            </a:r>
            <a:r>
              <a:rPr lang="ar-IQ" dirty="0"/>
              <a:t>بعيدا عن مسار المفاوضات وكان غير معقول ففلن يلقي الاهتمام والتفهم الكافيين من قبل الخصم مما يعمل على اتساع الفجوة بين اطراف التفاوض.</a:t>
            </a:r>
          </a:p>
          <a:p>
            <a:pPr marL="137160" indent="0">
              <a:buNone/>
            </a:pPr>
            <a:endParaRPr lang="ar-IQ" dirty="0"/>
          </a:p>
          <a:p>
            <a:pPr marL="137160" indent="0">
              <a:buNone/>
            </a:pPr>
            <a:r>
              <a:rPr lang="ar-IQ" sz="20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24-	تشجيع </a:t>
            </a:r>
            <a:r>
              <a:rPr lang="ar-IQ" sz="19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القبول السريع للعرض </a:t>
            </a:r>
            <a:r>
              <a:rPr lang="ar-IQ" dirty="0"/>
              <a:t>:</a:t>
            </a:r>
          </a:p>
          <a:p>
            <a:pPr marL="137160" indent="0">
              <a:buNone/>
            </a:pPr>
            <a:r>
              <a:rPr lang="ar-IQ" dirty="0"/>
              <a:t>كلما كانت </a:t>
            </a:r>
            <a:r>
              <a:rPr lang="ar-IQ" dirty="0" smtClean="0"/>
              <a:t>المفاوضات </a:t>
            </a:r>
            <a:r>
              <a:rPr lang="ar-IQ" dirty="0"/>
              <a:t>طويلة كان الاحتمال كبيرا بعدم التوصل الى اتفاق وبالتالي انفاق الكثير من الوت والجهد والمال فيما لا فائدة منه .</a:t>
            </a:r>
          </a:p>
          <a:p>
            <a:pPr marL="137160" indent="0">
              <a:buNone/>
            </a:pPr>
            <a:endParaRPr lang="ar-IQ" dirty="0"/>
          </a:p>
          <a:p>
            <a:pPr marL="137160" indent="0">
              <a:buNone/>
            </a:pPr>
            <a:endParaRPr lang="ar-IQ" dirty="0"/>
          </a:p>
        </p:txBody>
      </p:sp>
    </p:spTree>
    <p:extLst>
      <p:ext uri="{BB962C8B-B14F-4D97-AF65-F5344CB8AC3E}">
        <p14:creationId xmlns:p14="http://schemas.microsoft.com/office/powerpoint/2010/main" val="3655278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25-	التفاوض </a:t>
            </a: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بطريقة الصفقة الواحدة</a:t>
            </a:r>
            <a:r>
              <a:rPr lang="ar-IQ" dirty="0"/>
              <a:t>:</a:t>
            </a:r>
          </a:p>
          <a:p>
            <a:pPr marL="137160" indent="0">
              <a:buNone/>
            </a:pPr>
            <a:r>
              <a:rPr lang="ar-IQ" dirty="0"/>
              <a:t>     من الانسب في بعض المفاوضات ان يتم التوصل الى اتفاق دون الحاجة الى التفاوض حول كل عنصر من عناصر المفاوضات , ان مثل هذا التكتيك يجنب المفاوضين الكثير من </a:t>
            </a:r>
            <a:r>
              <a:rPr lang="ar-IQ" dirty="0" smtClean="0"/>
              <a:t>المشاحنات </a:t>
            </a:r>
            <a:r>
              <a:rPr lang="ar-IQ" dirty="0"/>
              <a:t>عند مناقشة كل عنصر على حدة ,مما قد يؤدي الى تعليق </a:t>
            </a:r>
            <a:r>
              <a:rPr lang="ar-IQ" dirty="0" smtClean="0"/>
              <a:t>المفاوضات </a:t>
            </a:r>
            <a:r>
              <a:rPr lang="ar-IQ" dirty="0"/>
              <a:t>وعدم التوصل الى اتفاق .</a:t>
            </a:r>
          </a:p>
          <a:p>
            <a:pPr marL="137160" indent="0">
              <a:buNone/>
            </a:pPr>
            <a:endParaRPr lang="ar-IQ" dirty="0"/>
          </a:p>
          <a:p>
            <a:pPr marL="137160" indent="0">
              <a:buNone/>
            </a:pPr>
            <a:endParaRPr lang="ar-IQ" dirty="0"/>
          </a:p>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26-	الانتباه الى </a:t>
            </a: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انذار العرض الافضل او النهائي </a:t>
            </a:r>
            <a:r>
              <a:rPr lang="ar-IQ" dirty="0"/>
              <a:t>:</a:t>
            </a:r>
          </a:p>
          <a:p>
            <a:pPr marL="137160" indent="0">
              <a:buNone/>
            </a:pPr>
            <a:r>
              <a:rPr lang="ar-IQ" dirty="0"/>
              <a:t>  قد يعلن الخصم ان العرض الذي قدمه او الذي سيقدمه هو العرض الافضل والنهائي وذلك في محاولة منه </a:t>
            </a:r>
            <a:r>
              <a:rPr lang="ar-IQ" dirty="0" smtClean="0"/>
              <a:t>لأقناعك </a:t>
            </a:r>
            <a:r>
              <a:rPr lang="ar-IQ" dirty="0"/>
              <a:t>بانك في موقف اما ان تقبل العرض واما ان ترفضه فاذا كان العرض الذي قدمه الخصم مقبولا لديك فعليك ان تقبله اما اذا كان العرض غير مقبول فانه سيضعفك في موقف عرض غير مرض او فقدان الصفقة.</a:t>
            </a:r>
          </a:p>
          <a:p>
            <a:pPr marL="137160" indent="0">
              <a:buNone/>
            </a:pPr>
            <a:r>
              <a:rPr lang="ar-IQ" dirty="0"/>
              <a:t>   ان العرض الافضل و النهائي هو في حقيقة الامر ليس </a:t>
            </a:r>
            <a:r>
              <a:rPr lang="ar-IQ" dirty="0" smtClean="0"/>
              <a:t>بأفضل </a:t>
            </a:r>
            <a:r>
              <a:rPr lang="ar-IQ" dirty="0"/>
              <a:t>عرض يمكن ان يقدمه المفاوض ولا هو بالعرض النهائي بل هو بمثابة انذار بعنب ان عدم قبوله يجعل المفاوضات تتوقف .</a:t>
            </a:r>
          </a:p>
          <a:p>
            <a:pPr marL="137160" indent="0">
              <a:buNone/>
            </a:pPr>
            <a:endParaRPr lang="ar-IQ" dirty="0"/>
          </a:p>
        </p:txBody>
      </p:sp>
    </p:spTree>
    <p:extLst>
      <p:ext uri="{BB962C8B-B14F-4D97-AF65-F5344CB8AC3E}">
        <p14:creationId xmlns:p14="http://schemas.microsoft.com/office/powerpoint/2010/main" val="1162285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27-	التغلب </a:t>
            </a:r>
            <a:r>
              <a:rPr lang="ar-IQ" sz="2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على توقف المفاوضات بسبب الارقام الصحيحة من الدينار مثلا</a:t>
            </a:r>
            <a:r>
              <a:rPr lang="ar-IQ" dirty="0"/>
              <a:t>:</a:t>
            </a:r>
          </a:p>
          <a:p>
            <a:pPr marL="137160" indent="0">
              <a:buNone/>
            </a:pPr>
            <a:r>
              <a:rPr lang="ar-IQ" dirty="0"/>
              <a:t>  يستخدم بعض المفاوضين الارقام الصحيحة دون كسور , ومع ذلك فان استخدام الارقام الغير صحيحة (الكسرية) ذو اهمية كبيرة بسبب ما توحي به من مصداقية </a:t>
            </a:r>
          </a:p>
          <a:p>
            <a:pPr marL="137160" indent="0">
              <a:buNone/>
            </a:pPr>
            <a:r>
              <a:rPr lang="ar-IQ" dirty="0"/>
              <a:t>	</a:t>
            </a:r>
          </a:p>
          <a:p>
            <a:pPr marL="137160" indent="0">
              <a:buNone/>
            </a:pPr>
            <a:endParaRPr lang="ar-IQ" dirty="0"/>
          </a:p>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28-	تقديم عرض </a:t>
            </a:r>
            <a:r>
              <a:rPr lang="ar-IQ" sz="2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مفاجئ في لحظة غير متوقعة</a:t>
            </a:r>
            <a:r>
              <a:rPr lang="ar-IQ" dirty="0"/>
              <a:t>: </a:t>
            </a:r>
          </a:p>
          <a:p>
            <a:pPr marL="137160" indent="0">
              <a:buNone/>
            </a:pPr>
            <a:r>
              <a:rPr lang="ar-IQ" dirty="0"/>
              <a:t>  كثيرا ما تعجز مفاوضات عن التقدم بسبب وجود خلافات حول التفصيلات الصغيرة التي ليس لها الا </a:t>
            </a:r>
            <a:r>
              <a:rPr lang="ar-IQ" dirty="0" smtClean="0"/>
              <a:t>تأثير </a:t>
            </a:r>
            <a:r>
              <a:rPr lang="ar-IQ" dirty="0"/>
              <a:t>ضئيل  على </a:t>
            </a:r>
            <a:r>
              <a:rPr lang="ar-IQ" dirty="0" smtClean="0"/>
              <a:t>الاتفاقية </a:t>
            </a:r>
            <a:r>
              <a:rPr lang="ar-IQ" dirty="0"/>
              <a:t>النهائية . ان احدى الوسائل لتحريك المفاوضات الى الامام هي تقديم عرض مفاجئ في لحظة غير موقعة اطلاقا. ان </a:t>
            </a:r>
            <a:r>
              <a:rPr lang="ar-IQ" dirty="0" smtClean="0"/>
              <a:t>ذلك </a:t>
            </a:r>
            <a:r>
              <a:rPr lang="ar-IQ" dirty="0"/>
              <a:t>يحقق فائدتين الاولى ,انه يغير مجرى المناقشة عن الموضوع قيد البحث بخاصة اذا كان المفاوض الاخر قد لدرك نقاط الضعف في موقفك التفاوضي واذا لم يكن كذلك فالعرض الفجائي سيجبر الطرف الاخر على التوقف والتفكير فيه ,والاخرى اذا كانت المفاوضات صعبة فالعرض غير المتوقع ربما يصبح وسيلة لكسر الجمود.</a:t>
            </a:r>
          </a:p>
          <a:p>
            <a:pPr marL="137160" indent="0">
              <a:buNone/>
            </a:pPr>
            <a:endParaRPr lang="ar-IQ" dirty="0"/>
          </a:p>
        </p:txBody>
      </p:sp>
    </p:spTree>
    <p:extLst>
      <p:ext uri="{BB962C8B-B14F-4D97-AF65-F5344CB8AC3E}">
        <p14:creationId xmlns:p14="http://schemas.microsoft.com/office/powerpoint/2010/main" val="76651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المقدمة </a:t>
            </a:r>
            <a:endParaRPr lang="ar-IQ" dirty="0"/>
          </a:p>
        </p:txBody>
      </p:sp>
      <p:sp>
        <p:nvSpPr>
          <p:cNvPr id="3" name="Content Placeholder 2"/>
          <p:cNvSpPr>
            <a:spLocks noGrp="1"/>
          </p:cNvSpPr>
          <p:nvPr>
            <p:ph idx="1"/>
          </p:nvPr>
        </p:nvSpPr>
        <p:spPr/>
        <p:txBody>
          <a:bodyPr>
            <a:normAutofit fontScale="85000" lnSpcReduction="10000"/>
          </a:bodyPr>
          <a:lstStyle/>
          <a:p>
            <a:pPr marL="137160" indent="0">
              <a:buNone/>
            </a:pPr>
            <a:r>
              <a:rPr lang="ar-IQ" dirty="0" smtClean="0"/>
              <a:t>يكاد </a:t>
            </a:r>
            <a:r>
              <a:rPr lang="ar-IQ" dirty="0"/>
              <a:t>خبراء المفاوضات يجمعون على عدم استخدام كل التكتيكات التي سنضمنها في هذا البحث في الوقت </a:t>
            </a:r>
            <a:r>
              <a:rPr lang="ar-IQ" dirty="0" smtClean="0"/>
              <a:t>نفسه  </a:t>
            </a:r>
            <a:r>
              <a:rPr lang="ar-IQ" dirty="0"/>
              <a:t>, وذلك </a:t>
            </a:r>
            <a:r>
              <a:rPr lang="ar-IQ" dirty="0" smtClean="0"/>
              <a:t>لا نها </a:t>
            </a:r>
            <a:r>
              <a:rPr lang="ar-IQ" dirty="0"/>
              <a:t>ليست على مستوى واحد من الفعالية .كما انه ليس هنالك تكتيك ما ينصح باستخدامه لمواجهة تكتيك معين فالمفاوضون المحترمون ليسوا اناسا آليين او يعملون بصورة اوتوماتيكية .ان التكتيكات التي يقوم </a:t>
            </a:r>
            <a:r>
              <a:rPr lang="ar-IQ" dirty="0" smtClean="0"/>
              <a:t>المتفاوضون </a:t>
            </a:r>
            <a:r>
              <a:rPr lang="ar-IQ" dirty="0"/>
              <a:t>باختيارها تعتمد على ادراكهم لطبيعة القضايا المطروحة وخصائص الطرف الاخر ,ومدى تقدم </a:t>
            </a:r>
            <a:r>
              <a:rPr lang="ar-IQ" dirty="0" smtClean="0"/>
              <a:t>المفاوضات</a:t>
            </a:r>
          </a:p>
          <a:p>
            <a:pPr marL="137160" indent="0">
              <a:buNone/>
            </a:pPr>
            <a:r>
              <a:rPr lang="ar-IQ" dirty="0"/>
              <a:t>قبل الدخول بالتكتيكات التفاوضية المضادة يجب ان نعرف ما المقصود بالتكتيك المضاد ؟</a:t>
            </a:r>
          </a:p>
          <a:p>
            <a:pPr marL="137160" indent="0">
              <a:buNone/>
            </a:pPr>
            <a:r>
              <a:rPr lang="ar-IQ" dirty="0"/>
              <a:t>  يقصد بالتكتيك المضاد هو الاختلاف في ادراك المشكلة او الحالة التي يكون عليها المفاوضين اي ان هناك تعارض واختلاف في </a:t>
            </a:r>
            <a:r>
              <a:rPr lang="ar-IQ" dirty="0" smtClean="0"/>
              <a:t>الآراء </a:t>
            </a:r>
            <a:r>
              <a:rPr lang="ar-IQ" dirty="0"/>
              <a:t>للنظر الى المشكلة او الحالة القائمة ومحاولة استخدام الاسلوب المناسب لها من وجهة نظر كل منهم وبالشكل الذي يحقق له المنفعة .</a:t>
            </a:r>
          </a:p>
          <a:p>
            <a:pPr marL="137160" indent="0">
              <a:buNone/>
            </a:pPr>
            <a:r>
              <a:rPr lang="ar-IQ" dirty="0" smtClean="0"/>
              <a:t> </a:t>
            </a:r>
            <a:endParaRPr lang="ar-IQ" dirty="0"/>
          </a:p>
        </p:txBody>
      </p:sp>
    </p:spTree>
    <p:extLst>
      <p:ext uri="{BB962C8B-B14F-4D97-AF65-F5344CB8AC3E}">
        <p14:creationId xmlns:p14="http://schemas.microsoft.com/office/powerpoint/2010/main" val="2163425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137160" indent="0">
              <a:buNone/>
            </a:pPr>
            <a:r>
              <a:rPr lang="ar-IQ" sz="3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29-	رفض العروض المضادة :</a:t>
            </a:r>
          </a:p>
          <a:p>
            <a:pPr marL="137160" indent="0">
              <a:buNone/>
            </a:pPr>
            <a:r>
              <a:rPr lang="ar-IQ" dirty="0"/>
              <a:t>  يمكن ان يتم رفض العروض المضادة بطرق عديدة ويعتمد ذلك الى حد ما على واقعية العرض المضاد قياسا بالعرض المقدم منك فان كان العرض المضاد يدني الموقف قريبا من الاتفاق فقد ترغب في التمسك بعرضك لترى ان كان بمقدورك ان تجعل الطرف الاخر يتحرك الى الامام قليلا.</a:t>
            </a:r>
          </a:p>
          <a:p>
            <a:pPr marL="137160" indent="0">
              <a:buNone/>
            </a:pPr>
            <a:endParaRPr lang="ar-IQ" dirty="0"/>
          </a:p>
          <a:p>
            <a:pPr marL="137160" indent="0">
              <a:buNone/>
            </a:pPr>
            <a:r>
              <a:rPr lang="ar-IQ" sz="3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30-	سحب العرض</a:t>
            </a:r>
            <a:r>
              <a:rPr lang="ar-IQ" dirty="0"/>
              <a:t>: </a:t>
            </a:r>
          </a:p>
          <a:p>
            <a:pPr marL="137160" indent="0">
              <a:buNone/>
            </a:pPr>
            <a:r>
              <a:rPr lang="ar-IQ" dirty="0"/>
              <a:t>  ان سحب العرض بعد ان يتم تقديمه ليس مسالة سهلة ,فالعرض بمجرد طرحه على مائدة المفاوضات سينظر اليه الطرف الاخر كموقف اخير لك حتى بعد ان </a:t>
            </a:r>
            <a:r>
              <a:rPr lang="ar-IQ" dirty="0" smtClean="0"/>
              <a:t>تسحبه و قلما تتهيأ </a:t>
            </a:r>
            <a:r>
              <a:rPr lang="ar-IQ" dirty="0"/>
              <a:t>الظروف التي تتيح لك تقديم العرض ثم سحبه ثم التفاوض بعد ذلك للتوصل الى اتفاقية افضل .</a:t>
            </a:r>
          </a:p>
          <a:p>
            <a:pPr marL="137160" indent="0">
              <a:buNone/>
            </a:pPr>
            <a:endParaRPr lang="ar-IQ" dirty="0"/>
          </a:p>
          <a:p>
            <a:pPr marL="137160" indent="0">
              <a:buNone/>
            </a:pPr>
            <a:endParaRPr lang="ar-IQ" dirty="0"/>
          </a:p>
          <a:p>
            <a:pPr marL="137160" indent="0">
              <a:buNone/>
            </a:pPr>
            <a:r>
              <a:rPr lang="ar-IQ" sz="3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وهناك اسباب لسحب العرض المطروح على مائدة المفاوضات منها </a:t>
            </a:r>
            <a:r>
              <a:rPr lang="ar-IQ" dirty="0"/>
              <a:t>:</a:t>
            </a:r>
          </a:p>
          <a:p>
            <a:pPr marL="137160" indent="0">
              <a:buNone/>
            </a:pPr>
            <a:r>
              <a:rPr lang="ar-IQ" dirty="0"/>
              <a:t>أ‌-	تغير الظروف فنحن نعيش في عالم دائم التغير وقد توجد ظروف في اثناء المفاوضات تجعل عرضك الحالي يبدو </a:t>
            </a:r>
            <a:r>
              <a:rPr lang="ar-IQ" dirty="0" smtClean="0"/>
              <a:t>غير مناسب </a:t>
            </a:r>
            <a:r>
              <a:rPr lang="ar-IQ" dirty="0"/>
              <a:t>من وجهة نظرك.</a:t>
            </a:r>
          </a:p>
          <a:p>
            <a:pPr marL="137160" indent="0">
              <a:buNone/>
            </a:pPr>
            <a:r>
              <a:rPr lang="ar-IQ" dirty="0"/>
              <a:t>ب‌-	اكراه الطرف الاخر على التواصل الى اتفاق .</a:t>
            </a:r>
          </a:p>
          <a:p>
            <a:pPr marL="137160" indent="0">
              <a:buNone/>
            </a:pPr>
            <a:r>
              <a:rPr lang="ar-IQ" dirty="0"/>
              <a:t>ت‌-	ضعف احتمالات التوصل الى اتفاق  </a:t>
            </a:r>
          </a:p>
          <a:p>
            <a:pPr marL="137160" indent="0">
              <a:buNone/>
            </a:pPr>
            <a:endParaRPr lang="ar-IQ" dirty="0"/>
          </a:p>
          <a:p>
            <a:pPr marL="137160" indent="0">
              <a:buNone/>
            </a:pPr>
            <a:endParaRPr lang="ar-IQ" dirty="0"/>
          </a:p>
          <a:p>
            <a:pPr marL="137160" indent="0">
              <a:buNone/>
            </a:pPr>
            <a:endParaRPr lang="ar-IQ" dirty="0"/>
          </a:p>
          <a:p>
            <a:pPr marL="137160" indent="0">
              <a:buNone/>
            </a:pPr>
            <a:endParaRPr lang="ar-IQ" dirty="0"/>
          </a:p>
        </p:txBody>
      </p:sp>
      <p:sp>
        <p:nvSpPr>
          <p:cNvPr id="4" name="Title 3"/>
          <p:cNvSpPr>
            <a:spLocks noGrp="1"/>
          </p:cNvSpPr>
          <p:nvPr>
            <p:ph type="title"/>
          </p:nvPr>
        </p:nvSpPr>
        <p:spPr/>
        <p:txBody>
          <a:bodyPr/>
          <a:lstStyle/>
          <a:p>
            <a:endParaRPr lang="ar-IQ"/>
          </a:p>
        </p:txBody>
      </p:sp>
    </p:spTree>
    <p:extLst>
      <p:ext uri="{BB962C8B-B14F-4D97-AF65-F5344CB8AC3E}">
        <p14:creationId xmlns:p14="http://schemas.microsoft.com/office/powerpoint/2010/main" val="1836024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a:xfrm>
            <a:off x="467544" y="1484784"/>
            <a:ext cx="8229600" cy="4709160"/>
          </a:xfrm>
        </p:spPr>
        <p:txBody>
          <a:bodyPr>
            <a:normAutofit fontScale="85000" lnSpcReduction="20000"/>
          </a:bodyPr>
          <a:lstStyle/>
          <a:p>
            <a:pPr marL="137160" indent="0">
              <a:buNone/>
            </a:pPr>
            <a:r>
              <a:rPr lang="ar-IQ" sz="2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السؤال المطروح هل يمكن او ينفع استخدام نفس التكتيك لنفس الحالة في اوقات مختلفة ؟</a:t>
            </a:r>
          </a:p>
          <a:p>
            <a:pPr marL="137160" indent="0">
              <a:buNone/>
            </a:pPr>
            <a:r>
              <a:rPr lang="ar-IQ" dirty="0"/>
              <a:t>   يجب ان تكون الظروف المحيطة بالتفاوض نفسها 100% وهذا صعب جداً </a:t>
            </a:r>
            <a:r>
              <a:rPr lang="ar-IQ" dirty="0" smtClean="0"/>
              <a:t>للأسباب </a:t>
            </a:r>
            <a:r>
              <a:rPr lang="ar-IQ" dirty="0"/>
              <a:t>الاتية:</a:t>
            </a:r>
          </a:p>
          <a:p>
            <a:pPr marL="137160" indent="0">
              <a:buNone/>
            </a:pPr>
            <a:r>
              <a:rPr lang="ar-IQ" dirty="0"/>
              <a:t>1-	اختلاف الاشخاص المفاوضين .</a:t>
            </a:r>
          </a:p>
          <a:p>
            <a:pPr marL="137160" indent="0">
              <a:buNone/>
            </a:pPr>
            <a:r>
              <a:rPr lang="ar-IQ" dirty="0"/>
              <a:t>2-	اختلاف المؤثرات الداخلية في عملية التفاوض.</a:t>
            </a:r>
          </a:p>
          <a:p>
            <a:pPr marL="137160" indent="0">
              <a:buNone/>
            </a:pPr>
            <a:r>
              <a:rPr lang="ar-IQ" dirty="0"/>
              <a:t>3-	اختلاف الظروف  المحيطة بالتفاعل الشخصي بين المفاوضين .</a:t>
            </a:r>
          </a:p>
          <a:p>
            <a:pPr marL="137160" indent="0">
              <a:buNone/>
            </a:pPr>
            <a:r>
              <a:rPr lang="ar-IQ" dirty="0"/>
              <a:t> مهما تشابهت الظروف وتطابقت لا يمكن ان تتطابق او تتشابه نفسيات الافراد </a:t>
            </a:r>
            <a:r>
              <a:rPr lang="ar-IQ" dirty="0" smtClean="0"/>
              <a:t>بأوقات </a:t>
            </a:r>
            <a:r>
              <a:rPr lang="ar-IQ" dirty="0"/>
              <a:t>مختلفة وهذا يعود للطبيعة البشرية للفرد فكل واحد منا له مزاجه وافكاره ومعاناته </a:t>
            </a:r>
            <a:r>
              <a:rPr lang="ar-IQ" dirty="0" smtClean="0"/>
              <a:t>وقناعاته </a:t>
            </a:r>
            <a:r>
              <a:rPr lang="ar-IQ" dirty="0"/>
              <a:t>وظروفه وميوله ومعتقداته وقيمة والتي يختلف بعضها باختلاف الظروف المحيطة بالفرد .</a:t>
            </a:r>
          </a:p>
          <a:p>
            <a:pPr marL="137160" indent="0">
              <a:buNone/>
            </a:pPr>
            <a:endParaRPr lang="ar-IQ" dirty="0"/>
          </a:p>
          <a:p>
            <a:pPr marL="137160" indent="0">
              <a:buNone/>
            </a:pPr>
            <a:r>
              <a:rPr lang="ar-IQ" dirty="0" smtClean="0"/>
              <a:t> </a:t>
            </a:r>
            <a:endParaRPr lang="ar-IQ" dirty="0"/>
          </a:p>
        </p:txBody>
      </p:sp>
    </p:spTree>
    <p:extLst>
      <p:ext uri="{BB962C8B-B14F-4D97-AF65-F5344CB8AC3E}">
        <p14:creationId xmlns:p14="http://schemas.microsoft.com/office/powerpoint/2010/main" val="3751948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التكتيكات التفاوضية المضادة (الثلاثون)</a:t>
            </a:r>
          </a:p>
        </p:txBody>
      </p:sp>
      <p:sp>
        <p:nvSpPr>
          <p:cNvPr id="3" name="Content Placeholder 2"/>
          <p:cNvSpPr>
            <a:spLocks noGrp="1"/>
          </p:cNvSpPr>
          <p:nvPr>
            <p:ph idx="1"/>
          </p:nvPr>
        </p:nvSpPr>
        <p:spPr/>
        <p:txBody>
          <a:bodyPr/>
          <a:lstStyle/>
          <a:p>
            <a:pPr marL="137160" indent="0">
              <a:buNone/>
            </a:pP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	توجيه الاهتمام نحو المشكلة </a:t>
            </a:r>
            <a:r>
              <a:rPr lang="ar-IQ" dirty="0"/>
              <a:t>:</a:t>
            </a:r>
          </a:p>
          <a:p>
            <a:pPr marL="137160" indent="0">
              <a:buNone/>
            </a:pPr>
            <a:r>
              <a:rPr lang="ar-IQ" dirty="0"/>
              <a:t>  ان علاقة العمل مبنية على الثقة والاحترام والتفاهم والصداقة تستطيع ان تجعل المفاوضات مرنة وفعالة . كما ان حاجة الناس الى الرضا عن انفسهم واهتمامهم برأي الاخرين فيهم , غالبا ما يجعلانهم اكثر حساسية تجاه مصالح الطرف الاخر . ان لكل مفاوض نوعين من المصالح , فهو يريد ان يصل الى اتفاق يحقق مصالحه الاساسية , كما ان له مصلحة في علاقته بالطرف الاخر</a:t>
            </a:r>
          </a:p>
          <a:p>
            <a:pPr marL="137160" indent="0">
              <a:buNone/>
            </a:pPr>
            <a:r>
              <a:rPr lang="ar-IQ" dirty="0" smtClean="0"/>
              <a:t> </a:t>
            </a:r>
            <a:endParaRPr lang="ar-IQ" dirty="0"/>
          </a:p>
        </p:txBody>
      </p:sp>
    </p:spTree>
    <p:extLst>
      <p:ext uri="{BB962C8B-B14F-4D97-AF65-F5344CB8AC3E}">
        <p14:creationId xmlns:p14="http://schemas.microsoft.com/office/powerpoint/2010/main" val="1780942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marL="137160" indent="0">
              <a:buNone/>
            </a:pPr>
            <a:r>
              <a:rPr lang="ar-IQ" sz="2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2-	توجيه اسئلة حل المشكلة </a:t>
            </a:r>
            <a:r>
              <a:rPr lang="ar-IQ" dirty="0"/>
              <a:t>:</a:t>
            </a:r>
          </a:p>
          <a:p>
            <a:pPr marL="137160" indent="0">
              <a:buNone/>
            </a:pPr>
            <a:r>
              <a:rPr lang="ar-IQ" dirty="0"/>
              <a:t>  بالرغم من ان الطريقة </a:t>
            </a:r>
            <a:r>
              <a:rPr lang="ar-IQ" dirty="0" smtClean="0"/>
              <a:t>الاوفر </a:t>
            </a:r>
            <a:r>
              <a:rPr lang="ar-IQ" dirty="0"/>
              <a:t>نجاحا بتوجيه الاهتمام نحو حل المشكلة ان يتحدث عنها المفاوض لكي يجذب اهتمام الطرف الاخر لها , فان المدخل المناسب هو توجيه الاسئلة , فبدلا من ان يعطي المفاوض الاجابة الصحية ,عليه ان يسئل السؤال الصحيح . وبدلا من ان يغدوا احد الاطراف معلما </a:t>
            </a:r>
            <a:r>
              <a:rPr lang="ar-IQ" dirty="0" smtClean="0"/>
              <a:t>للأخر </a:t>
            </a:r>
            <a:r>
              <a:rPr lang="ar-IQ" dirty="0"/>
              <a:t>تصبح المشكلة هي المعلم . ومن الاسئلة المفيدة التي يمكن اثارتها لتحقيق ذلك:</a:t>
            </a:r>
          </a:p>
          <a:p>
            <a:pPr marL="137160" indent="0">
              <a:buNone/>
            </a:pPr>
            <a:r>
              <a:rPr lang="ar-IQ" dirty="0"/>
              <a:t>أ‌-	لماذا  ب- لما لا  ج- ماذا يحدث اذا   د- اطلب </a:t>
            </a:r>
            <a:r>
              <a:rPr lang="ar-IQ" dirty="0" err="1"/>
              <a:t>الرئي</a:t>
            </a:r>
            <a:r>
              <a:rPr lang="ar-IQ" dirty="0"/>
              <a:t> والنصيحة من الطرف الاخر  ه- </a:t>
            </a:r>
            <a:r>
              <a:rPr lang="ar-IQ" dirty="0" smtClean="0"/>
              <a:t>اسأل </a:t>
            </a:r>
            <a:r>
              <a:rPr lang="ar-IQ" dirty="0"/>
              <a:t>من الذي يجعل ذلك عادلا </a:t>
            </a:r>
          </a:p>
          <a:p>
            <a:pPr marL="137160" indent="0">
              <a:buNone/>
            </a:pPr>
            <a:r>
              <a:rPr lang="ar-IQ" dirty="0" smtClean="0"/>
              <a:t> </a:t>
            </a:r>
            <a:endParaRPr lang="ar-IQ" dirty="0"/>
          </a:p>
        </p:txBody>
      </p:sp>
    </p:spTree>
    <p:extLst>
      <p:ext uri="{BB962C8B-B14F-4D97-AF65-F5344CB8AC3E}">
        <p14:creationId xmlns:p14="http://schemas.microsoft.com/office/powerpoint/2010/main" val="118834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pPr marL="137160" indent="0">
              <a:buNone/>
            </a:pP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3-	السماح للطرف الاخر بالتعبير عن مشاعر الاحباط لديه او عن غضبه :</a:t>
            </a:r>
          </a:p>
          <a:p>
            <a:pPr marL="137160" indent="0">
              <a:buNone/>
            </a:pPr>
            <a:r>
              <a:rPr lang="ar-IQ" dirty="0"/>
              <a:t>  ان افضل طريقة للتعامل مع غضب الناس او شعورهم </a:t>
            </a:r>
            <a:r>
              <a:rPr lang="ar-IQ" dirty="0" smtClean="0"/>
              <a:t>بالإحباط </a:t>
            </a:r>
            <a:r>
              <a:rPr lang="ar-IQ" dirty="0"/>
              <a:t>هو مساعدتهم على التعبير عن هذه المشاعر . </a:t>
            </a:r>
          </a:p>
          <a:p>
            <a:pPr marL="137160" indent="0">
              <a:buNone/>
            </a:pPr>
            <a:endParaRPr lang="ar-IQ" dirty="0"/>
          </a:p>
          <a:p>
            <a:pPr marL="137160" indent="0">
              <a:buNone/>
            </a:pP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4-	التجاهل ردا على موقف متشدد </a:t>
            </a:r>
            <a:r>
              <a:rPr lang="ar-IQ" dirty="0"/>
              <a:t>:</a:t>
            </a:r>
            <a:endPar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endParaRPr>
          </a:p>
          <a:p>
            <a:pPr marL="137160" indent="0">
              <a:buNone/>
            </a:pPr>
            <a:r>
              <a:rPr lang="ar-IQ" dirty="0"/>
              <a:t>  قد يعلن احد طرفي التفاوض ان على الطرف الاخر ان يوافق على مطالبه او يتركها, او انه سيمهله فترة محددة من الوقت للرد عليه . وهنا يجد الطرف الاخر نفسه ليس في وضع </a:t>
            </a:r>
            <a:r>
              <a:rPr lang="ar-IQ" dirty="0" smtClean="0"/>
              <a:t>المتأكد </a:t>
            </a:r>
            <a:r>
              <a:rPr lang="ar-IQ" dirty="0"/>
              <a:t>مما يطالب به خصمه , اذ قد يكون الامر مجرد خدعة .</a:t>
            </a:r>
          </a:p>
          <a:p>
            <a:pPr marL="137160" indent="0">
              <a:buNone/>
            </a:pPr>
            <a:endParaRPr lang="ar-IQ" dirty="0"/>
          </a:p>
          <a:p>
            <a:pPr marL="137160" indent="0">
              <a:buNone/>
            </a:pP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5-	اعادة التفسير:</a:t>
            </a:r>
          </a:p>
          <a:p>
            <a:pPr marL="137160" indent="0">
              <a:buNone/>
            </a:pPr>
            <a:r>
              <a:rPr lang="ar-IQ" dirty="0"/>
              <a:t>  ان اعادة تفسير تعهد الطرف الاخر او التزامه كهدف يسعى الجميع الية يجعل من  </a:t>
            </a:r>
            <a:r>
              <a:rPr lang="ar-IQ" dirty="0" smtClean="0"/>
              <a:t>تراجعه </a:t>
            </a:r>
            <a:r>
              <a:rPr lang="ar-IQ" dirty="0"/>
              <a:t>امرا سهلا .</a:t>
            </a:r>
          </a:p>
          <a:p>
            <a:pPr marL="137160" indent="0">
              <a:buNone/>
            </a:pPr>
            <a:endParaRPr lang="ar-IQ" dirty="0"/>
          </a:p>
          <a:p>
            <a:pPr marL="137160" indent="0">
              <a:buNone/>
            </a:pPr>
            <a:endParaRPr lang="ar-IQ" dirty="0"/>
          </a:p>
        </p:txBody>
      </p:sp>
    </p:spTree>
    <p:extLst>
      <p:ext uri="{BB962C8B-B14F-4D97-AF65-F5344CB8AC3E}">
        <p14:creationId xmlns:p14="http://schemas.microsoft.com/office/powerpoint/2010/main" val="2196950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pPr marL="137160" indent="0">
              <a:buNone/>
            </a:pPr>
            <a:r>
              <a:rPr lang="ar-IQ" sz="23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6-	الاختبار:</a:t>
            </a:r>
          </a:p>
          <a:p>
            <a:pPr marL="137160" indent="0">
              <a:buNone/>
            </a:pPr>
            <a:r>
              <a:rPr lang="ar-IQ" dirty="0"/>
              <a:t>   ان واحدة من الطرق الناجحة في التعامل مع الحاجز الحجري الذي وضعه احد طرفي التفاوض هي الوقوف على مدى جدية هذا الطرف فيما حدده .</a:t>
            </a:r>
          </a:p>
          <a:p>
            <a:pPr marL="137160" indent="0">
              <a:buNone/>
            </a:pPr>
            <a:endParaRPr lang="ar-IQ" dirty="0"/>
          </a:p>
          <a:p>
            <a:pPr marL="137160" indent="0">
              <a:buNone/>
            </a:pPr>
            <a:r>
              <a:rPr lang="ar-IQ" sz="23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7-	التجاهل ردا على تهديد او اهانة او لوم :</a:t>
            </a:r>
          </a:p>
          <a:p>
            <a:pPr marL="137160" indent="0">
              <a:buNone/>
            </a:pPr>
            <a:r>
              <a:rPr lang="ar-IQ" dirty="0"/>
              <a:t>  ان اعطاء الانتباه للتهديد سيجعل التراجع عنه امرا في غاية العسر , كما انه يوفر حافزا لمن قام بالتهديد على عدم التراجع, وتقديم البرهان على جدية تهديداته وبالتالي ,فان تجاهل الهجوم </a:t>
            </a:r>
            <a:r>
              <a:rPr lang="ar-IQ" dirty="0" smtClean="0"/>
              <a:t>كأنك </a:t>
            </a:r>
            <a:r>
              <a:rPr lang="ar-IQ" dirty="0"/>
              <a:t>لم تسمعه يعتبر مدخلا مناسبا لمثل هذه الحالات , او ان تلجا الى الرد على الخصم بانه لا يعني ما قاله او فعله واذا ما رأى الطرف الاخر ان اساليبه لم تعد مجدية فانه غالبا ما يتوقف عن استخدامها .</a:t>
            </a:r>
          </a:p>
          <a:p>
            <a:pPr marL="137160" indent="0">
              <a:buNone/>
            </a:pPr>
            <a:r>
              <a:rPr lang="ar-IQ" dirty="0" smtClean="0"/>
              <a:t> </a:t>
            </a:r>
            <a:endParaRPr lang="ar-IQ" dirty="0"/>
          </a:p>
        </p:txBody>
      </p:sp>
    </p:spTree>
    <p:extLst>
      <p:ext uri="{BB962C8B-B14F-4D97-AF65-F5344CB8AC3E}">
        <p14:creationId xmlns:p14="http://schemas.microsoft.com/office/powerpoint/2010/main" val="3993069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a:xfrm>
            <a:off x="755576" y="1412776"/>
            <a:ext cx="8229600" cy="4709160"/>
          </a:xfrm>
        </p:spPr>
        <p:txBody>
          <a:bodyPr>
            <a:normAutofit fontScale="70000" lnSpcReduction="20000"/>
          </a:bodyPr>
          <a:lstStyle/>
          <a:p>
            <a:pPr marL="137160" indent="0">
              <a:lnSpc>
                <a:spcPct val="110000"/>
              </a:lnSpc>
              <a:buNone/>
            </a:pPr>
            <a:r>
              <a:rPr lang="ar-IQ" sz="29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8-	تجنب هجوم الطرف الاخر :</a:t>
            </a:r>
          </a:p>
          <a:p>
            <a:pPr marL="137160" indent="0">
              <a:buNone/>
            </a:pPr>
            <a:r>
              <a:rPr lang="ar-IQ" dirty="0"/>
              <a:t>  اذا ابدى الطرف الاخر موقفا حازما فانه سيغريك بنقده ورفضه واذا انتقد الطرف الاخر اقتراحك فسيحرضك على الدفاع عنه والاصرار عليه واذا هاجمك الطرف الاخر حفزك على القيام بهجوم مقابل, باختصار اذا مارس عليك الطرف الاخر ضغطا ما فستميل </a:t>
            </a:r>
            <a:r>
              <a:rPr lang="ar-IQ" dirty="0" smtClean="0"/>
              <a:t>الى </a:t>
            </a:r>
            <a:r>
              <a:rPr lang="ar-IQ" dirty="0"/>
              <a:t>الرد عليه بالمقابل. ولكن لموقف الطرف الاخر لن يقدم شيئا سوى تقيده في نقاطه , وان الدفاع عن </a:t>
            </a:r>
            <a:r>
              <a:rPr lang="ar-IQ" dirty="0" smtClean="0"/>
              <a:t>اقتراحك </a:t>
            </a:r>
            <a:r>
              <a:rPr lang="ar-IQ" dirty="0"/>
              <a:t>سيعمل على تقييدك انت , وان الدفاع عن نفسك في المفاوضات سيحولها الى صدام شخصي , وستجد نفسك تدور في حلقة مفرغة من الهجوم والدفاع وستضيع قدرا كبيرا من الوقت والجهد والحوار بلا فائدة , الامر الذي يفرض عليك الالتزام بما </a:t>
            </a:r>
            <a:r>
              <a:rPr lang="ar-IQ" dirty="0" smtClean="0"/>
              <a:t>يأتي:</a:t>
            </a:r>
            <a:endParaRPr lang="ar-IQ" dirty="0"/>
          </a:p>
          <a:p>
            <a:pPr marL="137160" indent="0">
              <a:buNone/>
            </a:pPr>
            <a:r>
              <a:rPr lang="ar-IQ" dirty="0"/>
              <a:t>أ‌-	لا تهاجم موقف الطرف الاخر بل انظر الى ما وراءه , اذا عندما يقوم الطرف الاخر </a:t>
            </a:r>
            <a:r>
              <a:rPr lang="ar-IQ" dirty="0" smtClean="0"/>
              <a:t>بالإعلان </a:t>
            </a:r>
            <a:r>
              <a:rPr lang="ar-IQ" dirty="0"/>
              <a:t>عن موقف لا ترفضه ولا تقبله بل تعامل معه كخيار ممكن , وابحث عن المصالح التي تقف وراءه والمبادئ التي يعكسها .</a:t>
            </a:r>
          </a:p>
          <a:p>
            <a:pPr marL="137160" indent="0">
              <a:buNone/>
            </a:pPr>
            <a:r>
              <a:rPr lang="ar-IQ" dirty="0"/>
              <a:t>ب‌-	لا تدافع عن افكارك بل اطلب النقد والنصح .</a:t>
            </a:r>
          </a:p>
          <a:p>
            <a:pPr marL="137160" indent="0">
              <a:buNone/>
            </a:pPr>
            <a:r>
              <a:rPr lang="ar-IQ" dirty="0"/>
              <a:t>ت‌-	اعتبر الهجوم عليك هجوما عن </a:t>
            </a:r>
            <a:r>
              <a:rPr lang="ar-IQ" dirty="0" smtClean="0"/>
              <a:t>المشكلة </a:t>
            </a:r>
            <a:r>
              <a:rPr lang="ar-IQ" dirty="0"/>
              <a:t>,عندما يهاجمك الطرف الاخر شخصيا لا تدافع عن نفسك ولا تهاجمه ,بل ابق جالسا في مكانك ودعه يقل ما لديه.</a:t>
            </a:r>
          </a:p>
          <a:p>
            <a:pPr marL="137160" indent="0">
              <a:buNone/>
            </a:pPr>
            <a:r>
              <a:rPr lang="ar-IQ" dirty="0"/>
              <a:t>ث‌-	</a:t>
            </a:r>
            <a:r>
              <a:rPr lang="ar-IQ" dirty="0" smtClean="0"/>
              <a:t>اسأل </a:t>
            </a:r>
            <a:r>
              <a:rPr lang="ar-IQ" dirty="0"/>
              <a:t>,ثم اصمت : </a:t>
            </a:r>
            <a:r>
              <a:rPr lang="ar-IQ" dirty="0" smtClean="0"/>
              <a:t>فالأسئلة </a:t>
            </a:r>
            <a:r>
              <a:rPr lang="ar-IQ" dirty="0"/>
              <a:t>تود الاجابات وهي تسمح للطرف الاخر ان ينل اليك افكاره .</a:t>
            </a:r>
          </a:p>
          <a:p>
            <a:pPr marL="137160" indent="0">
              <a:buNone/>
            </a:pPr>
            <a:r>
              <a:rPr lang="ar-IQ" dirty="0"/>
              <a:t>ج‌-	اعد صياغة الهجوم الشخصي </a:t>
            </a:r>
            <a:r>
              <a:rPr lang="ar-IQ" dirty="0" smtClean="0"/>
              <a:t>بأسلوب </a:t>
            </a:r>
            <a:r>
              <a:rPr lang="ar-IQ" dirty="0"/>
              <a:t>ودي:</a:t>
            </a:r>
          </a:p>
          <a:p>
            <a:pPr marL="137160" indent="0">
              <a:buNone/>
            </a:pPr>
            <a:endParaRPr lang="ar-IQ" dirty="0"/>
          </a:p>
          <a:p>
            <a:pPr marL="137160" indent="0">
              <a:buNone/>
            </a:pPr>
            <a:endParaRPr lang="ar-IQ" dirty="0"/>
          </a:p>
        </p:txBody>
      </p:sp>
    </p:spTree>
    <p:extLst>
      <p:ext uri="{BB962C8B-B14F-4D97-AF65-F5344CB8AC3E}">
        <p14:creationId xmlns:p14="http://schemas.microsoft.com/office/powerpoint/2010/main" val="168635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10000"/>
          </a:bodyPr>
          <a:lstStyle/>
          <a:p>
            <a:pPr marL="137160" indent="0">
              <a:buNone/>
            </a:pPr>
            <a:r>
              <a:rPr lang="ar-IQ" sz="22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9- النظرة </a:t>
            </a: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الى الهجوم الشخصي على انه شيء ودي:</a:t>
            </a:r>
          </a:p>
          <a:p>
            <a:pPr marL="137160" indent="0">
              <a:buNone/>
            </a:pPr>
            <a:r>
              <a:rPr lang="ar-IQ" dirty="0"/>
              <a:t>  فاذا كان الطرف الاخر يحاول ازعاجك بالقول , فانك تستطيع الاجابة :شكراً لاهتمامك .</a:t>
            </a:r>
          </a:p>
          <a:p>
            <a:pPr marL="137160" indent="0">
              <a:buNone/>
            </a:pPr>
            <a:endParaRPr lang="ar-IQ" dirty="0"/>
          </a:p>
          <a:p>
            <a:pPr marL="137160" indent="0">
              <a:buNone/>
            </a:pPr>
            <a:r>
              <a:rPr lang="ar-IQ" sz="2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10-	صرف الانتباه </a:t>
            </a:r>
            <a:r>
              <a:rPr lang="ar-IQ" sz="2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عن الاخطاء السابقة والتركيز على العلاج المستقبلي:</a:t>
            </a:r>
          </a:p>
          <a:p>
            <a:pPr marL="137160" indent="0">
              <a:buNone/>
            </a:pPr>
            <a:r>
              <a:rPr lang="ar-IQ" dirty="0"/>
              <a:t> ان الفرصة متاحة  دائما بصرف النظر عن الماضي والنضر الى المستقبل , بمعنى التركيز على ما يجب القيام به بشان المشكلة بدلا من </a:t>
            </a:r>
            <a:r>
              <a:rPr lang="ar-IQ" dirty="0" smtClean="0"/>
              <a:t>التركيز </a:t>
            </a:r>
            <a:r>
              <a:rPr lang="ar-IQ" dirty="0"/>
              <a:t>على المخطئ.</a:t>
            </a:r>
          </a:p>
          <a:p>
            <a:pPr marL="137160" indent="0">
              <a:buNone/>
            </a:pPr>
            <a:endParaRPr lang="ar-IQ" dirty="0"/>
          </a:p>
          <a:p>
            <a:pPr marL="137160" indent="0">
              <a:buNone/>
            </a:pPr>
            <a:r>
              <a:rPr lang="ar-IQ" sz="24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11-	جعل نحن محل انت وانا :</a:t>
            </a:r>
          </a:p>
          <a:p>
            <a:pPr marL="137160" indent="0">
              <a:buNone/>
            </a:pPr>
            <a:r>
              <a:rPr lang="ar-IQ" dirty="0"/>
              <a:t>   ان تحويل الموقف من انت و انا الى نحن يتم من خلال لغة الجسم اذ عندما يتجادل الناس فانهم يجلسون او يقفون عادة وجها لوجه ,وانهم </a:t>
            </a:r>
            <a:r>
              <a:rPr lang="ar-IQ" dirty="0" smtClean="0"/>
              <a:t>بأجسامهم </a:t>
            </a:r>
            <a:r>
              <a:rPr lang="ar-IQ" dirty="0"/>
              <a:t>يعبرون عن المواجهة .</a:t>
            </a:r>
          </a:p>
          <a:p>
            <a:pPr marL="137160" indent="0">
              <a:buNone/>
            </a:pPr>
            <a:endParaRPr lang="ar-IQ" dirty="0"/>
          </a:p>
          <a:p>
            <a:pPr marL="137160" indent="0">
              <a:buNone/>
            </a:pPr>
            <a:endParaRPr lang="ar-IQ" dirty="0"/>
          </a:p>
        </p:txBody>
      </p:sp>
    </p:spTree>
    <p:extLst>
      <p:ext uri="{BB962C8B-B14F-4D97-AF65-F5344CB8AC3E}">
        <p14:creationId xmlns:p14="http://schemas.microsoft.com/office/powerpoint/2010/main" val="1065363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pPr marL="137160" indent="0">
              <a:buNone/>
            </a:pPr>
            <a:r>
              <a:rPr lang="ar-IQ" sz="2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12-	كشف </a:t>
            </a:r>
            <a:r>
              <a:rPr lang="ar-IQ" sz="25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الخداع </a:t>
            </a:r>
            <a:r>
              <a:rPr lang="ar-IQ" dirty="0"/>
              <a:t>:</a:t>
            </a:r>
          </a:p>
          <a:p>
            <a:pPr marL="137160" indent="0">
              <a:buNone/>
            </a:pPr>
            <a:r>
              <a:rPr lang="ar-IQ" dirty="0"/>
              <a:t>   تستمد الخدعة قوتها من الافتراضات العامة التي تتكون في اثناء المفاوضات التي تسودها الثقة , وان الطرف الاخر سيفي بوعوده ,وانه يمتلك السلطة الكافية للوفاء بما وعده.</a:t>
            </a:r>
          </a:p>
          <a:p>
            <a:pPr marL="137160" indent="0">
              <a:buNone/>
            </a:pPr>
            <a:endParaRPr lang="ar-IQ" dirty="0"/>
          </a:p>
          <a:p>
            <a:pPr marL="137160" indent="0">
              <a:buNone/>
            </a:pPr>
            <a:r>
              <a:rPr lang="ar-IQ" dirty="0"/>
              <a:t>     وبالرغم من انه من الصعب احيانا اكتشاف الخدعة </a:t>
            </a:r>
            <a:r>
              <a:rPr lang="ar-IQ" dirty="0" smtClean="0"/>
              <a:t>لا نها </a:t>
            </a:r>
            <a:r>
              <a:rPr lang="ar-IQ" dirty="0"/>
              <a:t>تصاغ بلغة العقل ولغة التعاون فانه يمكن مواجهتها بشكل مباشر ولكن المخاطر يمكن ان تكون كبيرة .</a:t>
            </a:r>
          </a:p>
          <a:p>
            <a:pPr marL="137160" indent="0">
              <a:buNone/>
            </a:pPr>
            <a:r>
              <a:rPr lang="ar-IQ" dirty="0"/>
              <a:t> والطريقة المناسبة لمواجهة الخدعة هي التعامل مع الطرف الاخر بثقة وتوجيه الاسئلة التي تختبر مدى اخلاصه وهنالك عدة اساليب يمكن من خلالها كشف الخداع منها :</a:t>
            </a:r>
          </a:p>
          <a:p>
            <a:pPr marL="137160" indent="0">
              <a:buNone/>
            </a:pPr>
            <a:endParaRPr lang="ar-IQ" dirty="0"/>
          </a:p>
          <a:p>
            <a:pPr marL="137160" indent="0">
              <a:buNone/>
            </a:pPr>
            <a:r>
              <a:rPr lang="ar-IQ" dirty="0"/>
              <a:t>أ‌-	طرح اسئلة تعويضية </a:t>
            </a:r>
          </a:p>
          <a:p>
            <a:pPr marL="137160" indent="0">
              <a:buNone/>
            </a:pPr>
            <a:r>
              <a:rPr lang="ar-IQ" dirty="0"/>
              <a:t>ب‌-	جعل الطلب معقولا </a:t>
            </a:r>
          </a:p>
          <a:p>
            <a:pPr marL="137160" indent="0">
              <a:buNone/>
            </a:pPr>
            <a:r>
              <a:rPr lang="ar-IQ" dirty="0"/>
              <a:t>ت‌-	تحويل الخدعة لصالحك </a:t>
            </a:r>
          </a:p>
          <a:p>
            <a:pPr marL="137160" indent="0">
              <a:buNone/>
            </a:pPr>
            <a:r>
              <a:rPr lang="ar-IQ" dirty="0" smtClean="0"/>
              <a:t> </a:t>
            </a:r>
            <a:endParaRPr lang="ar-IQ" dirty="0"/>
          </a:p>
        </p:txBody>
      </p:sp>
    </p:spTree>
    <p:extLst>
      <p:ext uri="{BB962C8B-B14F-4D97-AF65-F5344CB8AC3E}">
        <p14:creationId xmlns:p14="http://schemas.microsoft.com/office/powerpoint/2010/main" val="21117915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5828</TotalTime>
  <Words>222</Words>
  <Application>Microsoft Office PowerPoint</Application>
  <PresentationFormat>On-screen Show (4:3)</PresentationFormat>
  <Paragraphs>141</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Book Antiqua</vt:lpstr>
      <vt:lpstr>Lucida Sans</vt:lpstr>
      <vt:lpstr>Tahoma</vt:lpstr>
      <vt:lpstr>Times New Roman</vt:lpstr>
      <vt:lpstr>Wingdings</vt:lpstr>
      <vt:lpstr>Wingdings 2</vt:lpstr>
      <vt:lpstr>Wingdings 3</vt:lpstr>
      <vt:lpstr>Apex</vt:lpstr>
      <vt:lpstr>التكتيكات التفاوضية المضادة (الثلاثون) </vt:lpstr>
      <vt:lpstr>المقدمة </vt:lpstr>
      <vt:lpstr>التكتيكات التفاوضية المضادة (الثلاثون)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10</cp:revision>
  <dcterms:created xsi:type="dcterms:W3CDTF">2020-05-18T11:41:01Z</dcterms:created>
  <dcterms:modified xsi:type="dcterms:W3CDTF">2020-10-17T09:35:19Z</dcterms:modified>
</cp:coreProperties>
</file>