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941" autoAdjust="0"/>
  </p:normalViewPr>
  <p:slideViewPr>
    <p:cSldViewPr>
      <p:cViewPr>
        <p:scale>
          <a:sx n="110" d="100"/>
          <a:sy n="110" d="100"/>
        </p:scale>
        <p:origin x="-658" y="13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C6A25B-99F7-4356-BADE-7B0F11E47657}" type="datetimeFigureOut">
              <a:rPr lang="en-US" smtClean="0"/>
              <a:t>6/6/2021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F8C52D-397F-4A50-84A7-F0165DEDC841}" type="slidenum">
              <a:rPr lang="en-US" smtClean="0"/>
              <a:t>‹#›</a:t>
            </a:fld>
            <a:endParaRPr lang="en-US"/>
          </a:p>
        </p:txBody>
      </p:sp>
    </p:spTree>
    <p:extLst>
      <p:ext uri="{BB962C8B-B14F-4D97-AF65-F5344CB8AC3E}">
        <p14:creationId xmlns:p14="http://schemas.microsoft.com/office/powerpoint/2010/main" val="558872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F8C52D-397F-4A50-84A7-F0165DEDC841}" type="slidenum">
              <a:rPr lang="en-US" smtClean="0"/>
              <a:t>11</a:t>
            </a:fld>
            <a:endParaRPr lang="en-US"/>
          </a:p>
        </p:txBody>
      </p:sp>
    </p:spTree>
    <p:extLst>
      <p:ext uri="{BB962C8B-B14F-4D97-AF65-F5344CB8AC3E}">
        <p14:creationId xmlns:p14="http://schemas.microsoft.com/office/powerpoint/2010/main" val="543064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0CD93BC6-3A6C-4B11-9024-19AA7F06FE18}" type="datetimeFigureOut">
              <a:rPr lang="en-US" smtClean="0"/>
              <a:t>6/6/2021</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47423456-6AD2-4A8E-AF03-568750559DE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D93BC6-3A6C-4B11-9024-19AA7F06FE18}" type="datetimeFigureOut">
              <a:rPr lang="en-US" smtClean="0"/>
              <a:t>6/6/2021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23456-6AD2-4A8E-AF03-568750559DE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D93BC6-3A6C-4B11-9024-19AA7F06FE18}" type="datetimeFigureOut">
              <a:rPr lang="en-US" smtClean="0"/>
              <a:t>6/6/2021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23456-6AD2-4A8E-AF03-568750559DE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D93BC6-3A6C-4B11-9024-19AA7F06FE18}" type="datetimeFigureOut">
              <a:rPr lang="en-US" smtClean="0"/>
              <a:t>6/6/2021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23456-6AD2-4A8E-AF03-568750559DE0}"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CD93BC6-3A6C-4B11-9024-19AA7F06FE18}" type="datetimeFigureOut">
              <a:rPr lang="en-US" smtClean="0"/>
              <a:t>6/6/2021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423456-6AD2-4A8E-AF03-568750559DE0}"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CD93BC6-3A6C-4B11-9024-19AA7F06FE18}" type="datetimeFigureOut">
              <a:rPr lang="en-US" smtClean="0"/>
              <a:t>6/6/2021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423456-6AD2-4A8E-AF03-568750559DE0}"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CD93BC6-3A6C-4B11-9024-19AA7F06FE18}" type="datetimeFigureOut">
              <a:rPr lang="en-US" smtClean="0"/>
              <a:t>6/6/2021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423456-6AD2-4A8E-AF03-568750559DE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D93BC6-3A6C-4B11-9024-19AA7F06FE18}" type="datetimeFigureOut">
              <a:rPr lang="en-US" smtClean="0"/>
              <a:t>6/6/2021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423456-6AD2-4A8E-AF03-568750559DE0}"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CD93BC6-3A6C-4B11-9024-19AA7F06FE18}" type="datetimeFigureOut">
              <a:rPr lang="en-US" smtClean="0"/>
              <a:t>6/6/2021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423456-6AD2-4A8E-AF03-568750559DE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D93BC6-3A6C-4B11-9024-19AA7F06FE18}" type="datetimeFigureOut">
              <a:rPr lang="en-US" smtClean="0"/>
              <a:t>6/6/2021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423456-6AD2-4A8E-AF03-568750559DE0}"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D93BC6-3A6C-4B11-9024-19AA7F06FE18}" type="datetimeFigureOut">
              <a:rPr lang="en-US" smtClean="0"/>
              <a:t>6/6/2021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423456-6AD2-4A8E-AF03-568750559DE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0CD93BC6-3A6C-4B11-9024-19AA7F06FE18}" type="datetimeFigureOut">
              <a:rPr lang="en-US" smtClean="0"/>
              <a:t>6/6/2021</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47423456-6AD2-4A8E-AF03-568750559DE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981200"/>
            <a:ext cx="6858000" cy="1015663"/>
          </a:xfrm>
          <a:prstGeom prst="rect">
            <a:avLst/>
          </a:prstGeom>
          <a:noFill/>
        </p:spPr>
        <p:txBody>
          <a:bodyPr wrap="square" rtlCol="0">
            <a:spAutoFit/>
          </a:bodyPr>
          <a:lstStyle/>
          <a:p>
            <a:pPr algn="ctr"/>
            <a:r>
              <a:rPr lang="ar-IQ" sz="2800" b="1" dirty="0" smtClean="0">
                <a:latin typeface="Simplified Arabic" panose="02020603050405020304" pitchFamily="18" charset="-78"/>
                <a:cs typeface="Simplified Arabic" panose="02020603050405020304" pitchFamily="18" charset="-78"/>
              </a:rPr>
              <a:t>الثغرات المالية في الموازنة الاتحادية للدولة العراقية لعام </a:t>
            </a:r>
            <a:r>
              <a:rPr lang="ar-IQ" sz="3200" b="1" dirty="0" smtClean="0">
                <a:latin typeface="Simplified Arabic" panose="02020603050405020304" pitchFamily="18" charset="-78"/>
                <a:cs typeface="Simplified Arabic" panose="02020603050405020304" pitchFamily="18" charset="-78"/>
              </a:rPr>
              <a:t>202</a:t>
            </a:r>
            <a:r>
              <a:rPr lang="ar-IQ" sz="3200" dirty="0" smtClean="0"/>
              <a:t>1 </a:t>
            </a:r>
            <a:endParaRPr lang="en-US" sz="3200" dirty="0"/>
          </a:p>
        </p:txBody>
      </p:sp>
      <p:sp>
        <p:nvSpPr>
          <p:cNvPr id="3" name="TextBox 2"/>
          <p:cNvSpPr txBox="1"/>
          <p:nvPr/>
        </p:nvSpPr>
        <p:spPr>
          <a:xfrm>
            <a:off x="2819400" y="4114800"/>
            <a:ext cx="2895600" cy="1323439"/>
          </a:xfrm>
          <a:prstGeom prst="rect">
            <a:avLst/>
          </a:prstGeom>
          <a:noFill/>
        </p:spPr>
        <p:txBody>
          <a:bodyPr wrap="square" rtlCol="0">
            <a:spAutoFit/>
          </a:bodyPr>
          <a:lstStyle/>
          <a:p>
            <a:pPr algn="ctr"/>
            <a:r>
              <a:rPr lang="ar-IQ" sz="2000" b="1" dirty="0" err="1" smtClean="0">
                <a:latin typeface="Simplified Arabic" panose="02020603050405020304" pitchFamily="18" charset="-78"/>
                <a:cs typeface="Simplified Arabic" panose="02020603050405020304" pitchFamily="18" charset="-78"/>
              </a:rPr>
              <a:t>م.د</a:t>
            </a:r>
            <a:r>
              <a:rPr lang="ar-IQ" sz="2000" b="1" dirty="0" smtClean="0">
                <a:latin typeface="Simplified Arabic" panose="02020603050405020304" pitchFamily="18" charset="-78"/>
                <a:cs typeface="Simplified Arabic" panose="02020603050405020304" pitchFamily="18" charset="-78"/>
              </a:rPr>
              <a:t>. عواطف جلوب محسن</a:t>
            </a:r>
          </a:p>
          <a:p>
            <a:pPr algn="ctr"/>
            <a:r>
              <a:rPr lang="ar-IQ" sz="2000" b="1" dirty="0" smtClean="0">
                <a:latin typeface="Simplified Arabic" panose="02020603050405020304" pitchFamily="18" charset="-78"/>
                <a:cs typeface="Simplified Arabic" panose="02020603050405020304" pitchFamily="18" charset="-78"/>
              </a:rPr>
              <a:t>قسم العلوم المالية والمصرفية </a:t>
            </a:r>
          </a:p>
          <a:p>
            <a:pPr algn="ctr"/>
            <a:r>
              <a:rPr lang="ar-IQ" sz="2000" b="1" dirty="0" smtClean="0">
                <a:latin typeface="Simplified Arabic" panose="02020603050405020304" pitchFamily="18" charset="-78"/>
                <a:cs typeface="Simplified Arabic" panose="02020603050405020304" pitchFamily="18" charset="-78"/>
              </a:rPr>
              <a:t>كلية الادارة والاقتصاد </a:t>
            </a:r>
          </a:p>
          <a:p>
            <a:pPr algn="ctr"/>
            <a:r>
              <a:rPr lang="ar-IQ" sz="2000" b="1" dirty="0" smtClean="0">
                <a:latin typeface="Simplified Arabic" panose="02020603050405020304" pitchFamily="18" charset="-78"/>
                <a:cs typeface="Simplified Arabic" panose="02020603050405020304" pitchFamily="18" charset="-78"/>
              </a:rPr>
              <a:t>الجامعة المستنصرية</a:t>
            </a:r>
            <a:endParaRPr lang="en-US" sz="2000" b="1"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6787292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143000"/>
            <a:ext cx="7162800" cy="4228850"/>
          </a:xfrm>
          <a:prstGeom prst="rect">
            <a:avLst/>
          </a:prstGeom>
        </p:spPr>
        <p:txBody>
          <a:bodyPr wrap="square">
            <a:spAutoFit/>
          </a:bodyPr>
          <a:lstStyle/>
          <a:p>
            <a:pPr lvl="0" algn="r" fontAlgn="base">
              <a:lnSpc>
                <a:spcPct val="115000"/>
              </a:lnSpc>
              <a:spcAft>
                <a:spcPts val="1500"/>
              </a:spcAft>
            </a:pPr>
            <a:r>
              <a:rPr lang="ar-IQ" sz="2000" dirty="0" smtClean="0">
                <a:solidFill>
                  <a:prstClr val="black"/>
                </a:solidFill>
                <a:latin typeface="inherit"/>
                <a:ea typeface="Times New Roman"/>
              </a:rPr>
              <a:t>3- ان </a:t>
            </a:r>
            <a:r>
              <a:rPr lang="ar-SA" sz="2000" dirty="0" smtClean="0">
                <a:solidFill>
                  <a:prstClr val="black"/>
                </a:solidFill>
                <a:latin typeface="inherit"/>
                <a:ea typeface="Times New Roman"/>
              </a:rPr>
              <a:t>ضخامة </a:t>
            </a:r>
            <a:r>
              <a:rPr lang="ar-SA" sz="2000" dirty="0">
                <a:solidFill>
                  <a:prstClr val="black"/>
                </a:solidFill>
                <a:latin typeface="inherit"/>
                <a:ea typeface="Times New Roman"/>
              </a:rPr>
              <a:t>بعض بنود الموازنة </a:t>
            </a:r>
            <a:r>
              <a:rPr lang="ar-SA" sz="2000" dirty="0" smtClean="0">
                <a:solidFill>
                  <a:prstClr val="black"/>
                </a:solidFill>
                <a:latin typeface="inherit"/>
                <a:ea typeface="Times New Roman"/>
              </a:rPr>
              <a:t>الجديدة</a:t>
            </a:r>
            <a:r>
              <a:rPr lang="ar-IQ" sz="2000" dirty="0" smtClean="0">
                <a:solidFill>
                  <a:prstClr val="black"/>
                </a:solidFill>
                <a:latin typeface="inherit"/>
                <a:ea typeface="Times New Roman"/>
              </a:rPr>
              <a:t> يمكن ان يبرر</a:t>
            </a:r>
            <a:r>
              <a:rPr lang="ar-SA" sz="2000" dirty="0" smtClean="0">
                <a:solidFill>
                  <a:prstClr val="black"/>
                </a:solidFill>
                <a:latin typeface="inherit"/>
                <a:ea typeface="Times New Roman"/>
              </a:rPr>
              <a:t> </a:t>
            </a:r>
            <a:r>
              <a:rPr lang="ar-SA" sz="2000" dirty="0">
                <a:solidFill>
                  <a:prstClr val="black"/>
                </a:solidFill>
                <a:latin typeface="inherit"/>
                <a:ea typeface="Times New Roman"/>
              </a:rPr>
              <a:t>بصعوبة ضغط النفقات والتكييف مع انحسار الايرادات النفطية في الامد القصير، خصوصا مع انكماش النشاط الاقتصادي والحاجة لسياسة مالية توسعية قادرة على تحفيز الاقتصاد الوطني في </a:t>
            </a:r>
            <a:r>
              <a:rPr lang="ar-SA" sz="2000" dirty="0" smtClean="0">
                <a:solidFill>
                  <a:prstClr val="black"/>
                </a:solidFill>
                <a:latin typeface="inherit"/>
                <a:ea typeface="Times New Roman"/>
              </a:rPr>
              <a:t>المرحلة</a:t>
            </a:r>
            <a:r>
              <a:rPr lang="ar-IQ" sz="2000" dirty="0" smtClean="0">
                <a:solidFill>
                  <a:prstClr val="black"/>
                </a:solidFill>
                <a:latin typeface="inherit"/>
                <a:ea typeface="Times New Roman"/>
              </a:rPr>
              <a:t> الراهنة .</a:t>
            </a:r>
          </a:p>
          <a:p>
            <a:pPr lvl="0" algn="r" fontAlgn="base">
              <a:lnSpc>
                <a:spcPct val="115000"/>
              </a:lnSpc>
              <a:spcAft>
                <a:spcPts val="1500"/>
              </a:spcAft>
            </a:pPr>
            <a:r>
              <a:rPr lang="ar-IQ" sz="2000" dirty="0" smtClean="0">
                <a:solidFill>
                  <a:prstClr val="black"/>
                </a:solidFill>
                <a:latin typeface="inherit"/>
                <a:ea typeface="Times New Roman"/>
              </a:rPr>
              <a:t>4-  </a:t>
            </a:r>
            <a:r>
              <a:rPr lang="ar-SA" sz="2000" dirty="0">
                <a:latin typeface="inherit"/>
                <a:ea typeface="Times New Roman"/>
              </a:rPr>
              <a:t>تضمن مشروع موازنة 2021 العديد من الثغرات القانونية والمالية والاقتصادية فضلا على غياب الرؤى والسياسات الاصلاحية والتنموية المزمع الشروع بها عام 2021 بحسب الورقة البيضاء. وفيما يلي ايجازا لبعض الانحرافات في مشروع </a:t>
            </a:r>
            <a:r>
              <a:rPr lang="ar-IQ" sz="2000" dirty="0" smtClean="0">
                <a:latin typeface="inherit"/>
                <a:ea typeface="Times New Roman"/>
              </a:rPr>
              <a:t>الموازنة</a:t>
            </a:r>
            <a:r>
              <a:rPr lang="ar-IQ" sz="2000" dirty="0">
                <a:solidFill>
                  <a:prstClr val="black"/>
                </a:solidFill>
                <a:latin typeface="inherit"/>
                <a:ea typeface="Times New Roman"/>
              </a:rPr>
              <a:t> </a:t>
            </a:r>
            <a:r>
              <a:rPr lang="ar-IQ" sz="2000" dirty="0" smtClean="0">
                <a:solidFill>
                  <a:prstClr val="black"/>
                </a:solidFill>
                <a:latin typeface="inherit"/>
                <a:ea typeface="Times New Roman"/>
              </a:rPr>
              <a:t>:</a:t>
            </a:r>
          </a:p>
          <a:p>
            <a:pPr marL="342900" marR="190500" lvl="0" indent="-342900" algn="r" fontAlgn="base">
              <a:lnSpc>
                <a:spcPct val="115000"/>
              </a:lnSpc>
              <a:tabLst>
                <a:tab pos="457200" algn="l"/>
              </a:tabLst>
            </a:pPr>
            <a:r>
              <a:rPr lang="ar-IQ" sz="2400" dirty="0" smtClean="0">
                <a:latin typeface="inherit"/>
                <a:ea typeface="Times New Roman"/>
              </a:rPr>
              <a:t>أ- </a:t>
            </a:r>
            <a:r>
              <a:rPr lang="ar-SA" sz="2400" dirty="0" smtClean="0">
                <a:latin typeface="inherit"/>
                <a:ea typeface="Times New Roman"/>
              </a:rPr>
              <a:t>استمرار </a:t>
            </a:r>
            <a:r>
              <a:rPr lang="ar-SA" sz="2400" dirty="0">
                <a:latin typeface="inherit"/>
                <a:ea typeface="Times New Roman"/>
              </a:rPr>
              <a:t>التمويل بالعجز في الموازنات العراقية، خصوصا موازنة 2021، </a:t>
            </a:r>
            <a:r>
              <a:rPr lang="ar-IQ" sz="2400" dirty="0" smtClean="0">
                <a:latin typeface="inherit"/>
                <a:ea typeface="Times New Roman"/>
              </a:rPr>
              <a:t>من خلال الاعتماد </a:t>
            </a:r>
            <a:r>
              <a:rPr lang="ar-SA" sz="2400" dirty="0" smtClean="0">
                <a:latin typeface="inherit"/>
                <a:ea typeface="Times New Roman"/>
              </a:rPr>
              <a:t>على الدين </a:t>
            </a:r>
            <a:r>
              <a:rPr lang="ar-SA" sz="2400" dirty="0">
                <a:latin typeface="inherit"/>
                <a:ea typeface="Times New Roman"/>
              </a:rPr>
              <a:t>والاقتراض الخارجي </a:t>
            </a:r>
            <a:r>
              <a:rPr lang="ar-IQ" sz="2400" dirty="0" smtClean="0">
                <a:latin typeface="inherit"/>
                <a:ea typeface="Times New Roman"/>
              </a:rPr>
              <a:t>مما </a:t>
            </a:r>
            <a:r>
              <a:rPr lang="ar-SA" sz="2400" dirty="0" smtClean="0">
                <a:latin typeface="inherit"/>
                <a:ea typeface="Times New Roman"/>
              </a:rPr>
              <a:t>ينذر </a:t>
            </a:r>
            <a:r>
              <a:rPr lang="ar-SA" sz="2400" dirty="0">
                <a:latin typeface="inherit"/>
                <a:ea typeface="Times New Roman"/>
              </a:rPr>
              <a:t>بإدمان الاقتصاد العراقي على النفط والديون معا في المرحلة القادمة</a:t>
            </a:r>
            <a:r>
              <a:rPr lang="ar-SA" sz="2400" dirty="0" smtClean="0">
                <a:latin typeface="inherit"/>
                <a:ea typeface="Times New Roman"/>
              </a:rPr>
              <a:t>،</a:t>
            </a:r>
            <a:endParaRPr lang="en-US" sz="2400" dirty="0">
              <a:solidFill>
                <a:prstClr val="black"/>
              </a:solidFill>
              <a:latin typeface="Calibri"/>
              <a:ea typeface="Calibri"/>
              <a:cs typeface="Arial"/>
            </a:endParaRPr>
          </a:p>
        </p:txBody>
      </p:sp>
    </p:spTree>
    <p:extLst>
      <p:ext uri="{BB962C8B-B14F-4D97-AF65-F5344CB8AC3E}">
        <p14:creationId xmlns:p14="http://schemas.microsoft.com/office/powerpoint/2010/main" val="538102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295400"/>
            <a:ext cx="7467600" cy="4445832"/>
          </a:xfrm>
          <a:prstGeom prst="rect">
            <a:avLst/>
          </a:prstGeom>
        </p:spPr>
        <p:txBody>
          <a:bodyPr wrap="square">
            <a:spAutoFit/>
          </a:bodyPr>
          <a:lstStyle/>
          <a:p>
            <a:pPr marL="342900" marR="190500" lvl="0" indent="-342900" algn="r" fontAlgn="base">
              <a:lnSpc>
                <a:spcPct val="115000"/>
              </a:lnSpc>
              <a:tabLst>
                <a:tab pos="457200" algn="l"/>
              </a:tabLst>
            </a:pPr>
            <a:r>
              <a:rPr lang="ar-IQ" sz="2000" dirty="0" smtClean="0">
                <a:solidFill>
                  <a:prstClr val="black"/>
                </a:solidFill>
                <a:latin typeface="Simplified Arabic" panose="02020603050405020304" pitchFamily="18" charset="-78"/>
                <a:ea typeface="Times New Roman"/>
                <a:cs typeface="Simplified Arabic" panose="02020603050405020304" pitchFamily="18" charset="-78"/>
              </a:rPr>
              <a:t>ب- </a:t>
            </a:r>
            <a:r>
              <a:rPr lang="ar-SA" sz="2000" dirty="0" smtClean="0">
                <a:solidFill>
                  <a:prstClr val="black"/>
                </a:solidFill>
                <a:latin typeface="Simplified Arabic" panose="02020603050405020304" pitchFamily="18" charset="-78"/>
                <a:ea typeface="Times New Roman"/>
                <a:cs typeface="Simplified Arabic" panose="02020603050405020304" pitchFamily="18" charset="-78"/>
              </a:rPr>
              <a:t>دخول </a:t>
            </a:r>
            <a:r>
              <a:rPr lang="ar-SA" sz="2000" dirty="0">
                <a:solidFill>
                  <a:prstClr val="black"/>
                </a:solidFill>
                <a:latin typeface="Simplified Arabic" panose="02020603050405020304" pitchFamily="18" charset="-78"/>
                <a:ea typeface="Times New Roman"/>
                <a:cs typeface="Simplified Arabic" panose="02020603050405020304" pitchFamily="18" charset="-78"/>
              </a:rPr>
              <a:t>العراق حلقة (الدين – العجز) اذا </a:t>
            </a:r>
            <a:r>
              <a:rPr lang="ar-IQ" sz="2000" dirty="0" smtClean="0">
                <a:solidFill>
                  <a:prstClr val="black"/>
                </a:solidFill>
                <a:latin typeface="Simplified Arabic" panose="02020603050405020304" pitchFamily="18" charset="-78"/>
                <a:ea typeface="Times New Roman"/>
                <a:cs typeface="Simplified Arabic" panose="02020603050405020304" pitchFamily="18" charset="-78"/>
              </a:rPr>
              <a:t>من خلال </a:t>
            </a:r>
            <a:r>
              <a:rPr lang="ar-SA" sz="2000" dirty="0" smtClean="0">
                <a:solidFill>
                  <a:prstClr val="black"/>
                </a:solidFill>
                <a:latin typeface="Simplified Arabic" panose="02020603050405020304" pitchFamily="18" charset="-78"/>
                <a:ea typeface="Times New Roman"/>
                <a:cs typeface="Simplified Arabic" panose="02020603050405020304" pitchFamily="18" charset="-78"/>
              </a:rPr>
              <a:t>استمر</a:t>
            </a:r>
            <a:r>
              <a:rPr lang="ar-IQ" sz="2000" dirty="0" smtClean="0">
                <a:solidFill>
                  <a:prstClr val="black"/>
                </a:solidFill>
                <a:latin typeface="Simplified Arabic" panose="02020603050405020304" pitchFamily="18" charset="-78"/>
                <a:ea typeface="Times New Roman"/>
                <a:cs typeface="Simplified Arabic" panose="02020603050405020304" pitchFamily="18" charset="-78"/>
              </a:rPr>
              <a:t>ار </a:t>
            </a:r>
            <a:r>
              <a:rPr lang="ar-SA" sz="2000" dirty="0" smtClean="0">
                <a:solidFill>
                  <a:prstClr val="black"/>
                </a:solidFill>
                <a:latin typeface="Simplified Arabic" panose="02020603050405020304" pitchFamily="18" charset="-78"/>
                <a:ea typeface="Times New Roman"/>
                <a:cs typeface="Simplified Arabic" panose="02020603050405020304" pitchFamily="18" charset="-78"/>
              </a:rPr>
              <a:t>الحكومة </a:t>
            </a:r>
            <a:r>
              <a:rPr lang="ar-SA" sz="2000" dirty="0">
                <a:solidFill>
                  <a:prstClr val="black"/>
                </a:solidFill>
                <a:latin typeface="Simplified Arabic" panose="02020603050405020304" pitchFamily="18" charset="-78"/>
                <a:ea typeface="Times New Roman"/>
                <a:cs typeface="Simplified Arabic" panose="02020603050405020304" pitchFamily="18" charset="-78"/>
              </a:rPr>
              <a:t>في توسيع النفقات خارج حدود المقدرة المالية الوطنية. فقد بلغ عجز الموازنة الجديدة (71) ترليون دينار وتضمن عجز فعلي بنحو (47) ترليون يمول </a:t>
            </a:r>
            <a:r>
              <a:rPr lang="ar-IQ" sz="2000" dirty="0" smtClean="0">
                <a:solidFill>
                  <a:prstClr val="black"/>
                </a:solidFill>
                <a:latin typeface="Simplified Arabic" panose="02020603050405020304" pitchFamily="18" charset="-78"/>
                <a:ea typeface="Times New Roman"/>
                <a:cs typeface="Simplified Arabic" panose="02020603050405020304" pitchFamily="18" charset="-78"/>
              </a:rPr>
              <a:t>من </a:t>
            </a:r>
            <a:r>
              <a:rPr lang="ar-SA" sz="2000" dirty="0" smtClean="0">
                <a:solidFill>
                  <a:prstClr val="black"/>
                </a:solidFill>
                <a:latin typeface="Simplified Arabic" panose="02020603050405020304" pitchFamily="18" charset="-78"/>
                <a:ea typeface="Times New Roman"/>
                <a:cs typeface="Simplified Arabic" panose="02020603050405020304" pitchFamily="18" charset="-78"/>
              </a:rPr>
              <a:t>حوالات </a:t>
            </a:r>
            <a:r>
              <a:rPr lang="ar-SA" sz="2000" dirty="0">
                <a:solidFill>
                  <a:prstClr val="black"/>
                </a:solidFill>
                <a:latin typeface="Simplified Arabic" panose="02020603050405020304" pitchFamily="18" charset="-78"/>
                <a:ea typeface="Times New Roman"/>
                <a:cs typeface="Simplified Arabic" panose="02020603050405020304" pitchFamily="18" charset="-78"/>
              </a:rPr>
              <a:t>الخزينة </a:t>
            </a:r>
            <a:r>
              <a:rPr lang="ar-IQ" sz="2000" dirty="0" smtClean="0">
                <a:solidFill>
                  <a:prstClr val="black"/>
                </a:solidFill>
                <a:latin typeface="Simplified Arabic" panose="02020603050405020304" pitchFamily="18" charset="-78"/>
                <a:ea typeface="Times New Roman"/>
                <a:cs typeface="Simplified Arabic" panose="02020603050405020304" pitchFamily="18" charset="-78"/>
              </a:rPr>
              <a:t>في </a:t>
            </a:r>
            <a:r>
              <a:rPr lang="ar-SA" sz="2000" dirty="0" smtClean="0">
                <a:solidFill>
                  <a:prstClr val="black"/>
                </a:solidFill>
                <a:latin typeface="Simplified Arabic" panose="02020603050405020304" pitchFamily="18" charset="-78"/>
                <a:ea typeface="Times New Roman"/>
                <a:cs typeface="Simplified Arabic" panose="02020603050405020304" pitchFamily="18" charset="-78"/>
              </a:rPr>
              <a:t>البنك </a:t>
            </a:r>
            <a:r>
              <a:rPr lang="ar-SA" sz="2000" dirty="0">
                <a:solidFill>
                  <a:prstClr val="black"/>
                </a:solidFill>
                <a:latin typeface="Simplified Arabic" panose="02020603050405020304" pitchFamily="18" charset="-78"/>
                <a:ea typeface="Times New Roman"/>
                <a:cs typeface="Simplified Arabic" panose="02020603050405020304" pitchFamily="18" charset="-78"/>
              </a:rPr>
              <a:t>المركزي، وبنسبة تمويل (68%) من اجمالي العجز. علما ان الدين العام الداخلي المتراكم في ميزانية البنك المركزي سيقارب 100 ترليون دينار بتضمين ديون موازنة </a:t>
            </a:r>
            <a:r>
              <a:rPr lang="ar-SA" sz="2000" dirty="0" smtClean="0">
                <a:solidFill>
                  <a:prstClr val="black"/>
                </a:solidFill>
                <a:latin typeface="Simplified Arabic" panose="02020603050405020304" pitchFamily="18" charset="-78"/>
                <a:ea typeface="Times New Roman"/>
                <a:cs typeface="Simplified Arabic" panose="02020603050405020304" pitchFamily="18" charset="-78"/>
              </a:rPr>
              <a:t>2021</a:t>
            </a:r>
            <a:endParaRPr lang="en-US" sz="2800" dirty="0">
              <a:solidFill>
                <a:prstClr val="black"/>
              </a:solidFill>
              <a:latin typeface="Calibri"/>
              <a:ea typeface="Calibri"/>
              <a:cs typeface="Arial"/>
            </a:endParaRPr>
          </a:p>
          <a:p>
            <a:pPr marL="342900" marR="190500" lvl="0" indent="-342900" algn="r" fontAlgn="base">
              <a:lnSpc>
                <a:spcPct val="115000"/>
              </a:lnSpc>
              <a:tabLst>
                <a:tab pos="457200" algn="l"/>
              </a:tabLst>
            </a:pPr>
            <a:r>
              <a:rPr lang="ar-IQ" dirty="0" smtClean="0">
                <a:latin typeface="inherit"/>
                <a:ea typeface="Times New Roman"/>
              </a:rPr>
              <a:t>ج- </a:t>
            </a:r>
            <a:r>
              <a:rPr lang="ar-SA" dirty="0" smtClean="0">
                <a:latin typeface="inherit"/>
                <a:ea typeface="Times New Roman"/>
              </a:rPr>
              <a:t>تكمن </a:t>
            </a:r>
            <a:r>
              <a:rPr lang="ar-SA" dirty="0">
                <a:latin typeface="inherit"/>
                <a:ea typeface="Times New Roman"/>
              </a:rPr>
              <a:t>خطورة ديون عام 2020 و2021 في تغير اهداف التمويل وليس مصادر التمويل فحسب، فقد شهدت الموازنات العراقية السابقة الاقتراض لتمويل النفقات الاستثمارية، وهي سياسة قائمة على القاعدة الذهبية وترتكز على منطق اقتصادي مقنع. اما بعد عام 2020 بدأ العراق بالاقتراض لتمويل النفقات الجارية وتعويض الهبوط الحاصل في الايرادات النفطية لتمويل الرواتب والاجور، وهي سابقة خطيرة تعني توجيه الاقتراض لتمويل نفقات استهلاكية ونقل اعباء الديون للأجيال القادمة دون مشاريع استثمارية منتجة قادرة على استيعاب اعباء تلك الديون في المستقبل</a:t>
            </a:r>
            <a:r>
              <a:rPr lang="en-US" dirty="0">
                <a:latin typeface="inherit"/>
                <a:ea typeface="Times New Roman"/>
                <a:cs typeface="Times New Roman"/>
              </a:rPr>
              <a:t>.</a:t>
            </a:r>
            <a:endParaRPr lang="en-US" sz="2000" dirty="0">
              <a:effectLst/>
              <a:latin typeface="Calibri"/>
              <a:ea typeface="Calibri"/>
              <a:cs typeface="Arial"/>
            </a:endParaRPr>
          </a:p>
        </p:txBody>
      </p:sp>
    </p:spTree>
    <p:extLst>
      <p:ext uri="{BB962C8B-B14F-4D97-AF65-F5344CB8AC3E}">
        <p14:creationId xmlns:p14="http://schemas.microsoft.com/office/powerpoint/2010/main" val="929744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143000"/>
            <a:ext cx="7086600" cy="4524315"/>
          </a:xfrm>
          <a:prstGeom prst="rect">
            <a:avLst/>
          </a:prstGeom>
        </p:spPr>
        <p:txBody>
          <a:bodyPr wrap="square">
            <a:spAutoFit/>
          </a:bodyPr>
          <a:lstStyle/>
          <a:p>
            <a:pPr lvl="0" algn="r"/>
            <a:r>
              <a:rPr lang="ar-IQ" dirty="0" smtClean="0">
                <a:latin typeface="inherit"/>
                <a:ea typeface="Times New Roman"/>
              </a:rPr>
              <a:t>د- </a:t>
            </a:r>
            <a:r>
              <a:rPr lang="ar-SA" dirty="0" smtClean="0">
                <a:latin typeface="Simplified Arabic" panose="02020603050405020304" pitchFamily="18" charset="-78"/>
                <a:ea typeface="Times New Roman"/>
                <a:cs typeface="Simplified Arabic" panose="02020603050405020304" pitchFamily="18" charset="-78"/>
              </a:rPr>
              <a:t>تضمين </a:t>
            </a:r>
            <a:r>
              <a:rPr lang="ar-SA" dirty="0">
                <a:latin typeface="Simplified Arabic" panose="02020603050405020304" pitchFamily="18" charset="-78"/>
                <a:ea typeface="Times New Roman"/>
                <a:cs typeface="Simplified Arabic" panose="02020603050405020304" pitchFamily="18" charset="-78"/>
              </a:rPr>
              <a:t>سعر الصرف الجديد في متن الموازنة المسربة قبل اعتماده رسميا من قبل البنك المركزي اشارة خطيرة لعودة الهيمنة المالية بشكل رسمي </a:t>
            </a:r>
            <a:r>
              <a:rPr lang="ar-IQ" dirty="0" smtClean="0">
                <a:latin typeface="Simplified Arabic" panose="02020603050405020304" pitchFamily="18" charset="-78"/>
                <a:ea typeface="Times New Roman"/>
                <a:cs typeface="Simplified Arabic" panose="02020603050405020304" pitchFamily="18" charset="-78"/>
              </a:rPr>
              <a:t>وانعدام </a:t>
            </a:r>
            <a:r>
              <a:rPr lang="ar-SA" dirty="0" smtClean="0">
                <a:latin typeface="Simplified Arabic" panose="02020603050405020304" pitchFamily="18" charset="-78"/>
                <a:ea typeface="Times New Roman"/>
                <a:cs typeface="Simplified Arabic" panose="02020603050405020304" pitchFamily="18" charset="-78"/>
              </a:rPr>
              <a:t>استقلالية </a:t>
            </a:r>
            <a:r>
              <a:rPr lang="ar-SA" dirty="0">
                <a:latin typeface="Simplified Arabic" panose="02020603050405020304" pitchFamily="18" charset="-78"/>
                <a:ea typeface="Times New Roman"/>
                <a:cs typeface="Simplified Arabic" panose="02020603050405020304" pitchFamily="18" charset="-78"/>
              </a:rPr>
              <a:t>البنك المركزي، خصوصا بعد تصريح محافظ البنك المركزي بان قرار خفض قيمة الدينار </a:t>
            </a:r>
            <a:r>
              <a:rPr lang="ar-SA" dirty="0" smtClean="0">
                <a:latin typeface="Simplified Arabic" panose="02020603050405020304" pitchFamily="18" charset="-78"/>
                <a:ea typeface="Times New Roman"/>
                <a:cs typeface="Simplified Arabic" panose="02020603050405020304" pitchFamily="18" charset="-78"/>
              </a:rPr>
              <a:t>جاء على</a:t>
            </a:r>
            <a:r>
              <a:rPr lang="ar-SA" dirty="0" smtClean="0">
                <a:solidFill>
                  <a:prstClr val="black"/>
                </a:solidFill>
                <a:latin typeface="Simplified Arabic" panose="02020603050405020304" pitchFamily="18" charset="-78"/>
                <a:ea typeface="Times New Roman"/>
                <a:cs typeface="Simplified Arabic" panose="02020603050405020304" pitchFamily="18" charset="-78"/>
              </a:rPr>
              <a:t> </a:t>
            </a:r>
            <a:r>
              <a:rPr lang="ar-SA" dirty="0">
                <a:solidFill>
                  <a:prstClr val="black"/>
                </a:solidFill>
                <a:latin typeface="Simplified Arabic" panose="02020603050405020304" pitchFamily="18" charset="-78"/>
                <a:ea typeface="Times New Roman"/>
                <a:cs typeface="Simplified Arabic" panose="02020603050405020304" pitchFamily="18" charset="-78"/>
              </a:rPr>
              <a:t>خلفية كتاب موجه من وزارة المالية الى البنك المركزي</a:t>
            </a:r>
            <a:endParaRPr lang="en-US" dirty="0">
              <a:solidFill>
                <a:prstClr val="black"/>
              </a:solidFill>
              <a:latin typeface="Simplified Arabic" panose="02020603050405020304" pitchFamily="18" charset="-78"/>
              <a:cs typeface="Simplified Arabic" panose="02020603050405020304" pitchFamily="18" charset="-78"/>
            </a:endParaRPr>
          </a:p>
          <a:p>
            <a:pPr algn="r"/>
            <a:r>
              <a:rPr lang="ar-SA" dirty="0" smtClean="0">
                <a:latin typeface="Simplified Arabic" panose="02020603050405020304" pitchFamily="18" charset="-78"/>
                <a:ea typeface="Times New Roman"/>
                <a:cs typeface="Simplified Arabic" panose="02020603050405020304" pitchFamily="18" charset="-78"/>
              </a:rPr>
              <a:t> </a:t>
            </a:r>
            <a:endParaRPr lang="ar-IQ" dirty="0" smtClean="0">
              <a:latin typeface="Simplified Arabic" panose="02020603050405020304" pitchFamily="18" charset="-78"/>
              <a:ea typeface="Times New Roman"/>
              <a:cs typeface="Simplified Arabic" panose="02020603050405020304" pitchFamily="18" charset="-78"/>
            </a:endParaRPr>
          </a:p>
          <a:p>
            <a:pPr algn="r"/>
            <a:r>
              <a:rPr lang="ar-IQ" dirty="0" smtClean="0">
                <a:latin typeface="inherit"/>
                <a:ea typeface="Times New Roman"/>
              </a:rPr>
              <a:t>هـ - </a:t>
            </a:r>
            <a:r>
              <a:rPr lang="ar-SA" dirty="0" smtClean="0">
                <a:latin typeface="inherit"/>
                <a:ea typeface="Times New Roman"/>
              </a:rPr>
              <a:t>لازالت </a:t>
            </a:r>
            <a:r>
              <a:rPr lang="ar-SA" dirty="0">
                <a:latin typeface="inherit"/>
                <a:ea typeface="Times New Roman"/>
              </a:rPr>
              <a:t>الموازنة العامة تفتقر الى الالتزام الواضح بإعادة بناء الإدارة الحكومية على أساس </a:t>
            </a:r>
            <a:r>
              <a:rPr lang="ar-SA" dirty="0" smtClean="0">
                <a:latin typeface="inherit"/>
                <a:ea typeface="Times New Roman"/>
              </a:rPr>
              <a:t>الوظيفة </a:t>
            </a:r>
            <a:r>
              <a:rPr lang="ar-SA" dirty="0">
                <a:latin typeface="inherit"/>
                <a:ea typeface="Times New Roman"/>
              </a:rPr>
              <a:t>وادارة الأنشطة بمعايير الكلفة-المنفعة، بل تعبر بنودها عن فواتير وارقام </a:t>
            </a:r>
            <a:r>
              <a:rPr lang="ar-SA" dirty="0" smtClean="0">
                <a:latin typeface="inherit"/>
                <a:ea typeface="Times New Roman"/>
              </a:rPr>
              <a:t>عائمة بدون</a:t>
            </a:r>
            <a:r>
              <a:rPr lang="ar-SA" dirty="0">
                <a:solidFill>
                  <a:prstClr val="black"/>
                </a:solidFill>
                <a:latin typeface="inherit"/>
                <a:ea typeface="Times New Roman"/>
              </a:rPr>
              <a:t> </a:t>
            </a:r>
            <a:r>
              <a:rPr lang="ar-SA" dirty="0" smtClean="0">
                <a:solidFill>
                  <a:prstClr val="black"/>
                </a:solidFill>
                <a:latin typeface="inherit"/>
                <a:ea typeface="Times New Roman"/>
              </a:rPr>
              <a:t>ضوابط</a:t>
            </a:r>
            <a:r>
              <a:rPr lang="ar-IQ" dirty="0" smtClean="0">
                <a:solidFill>
                  <a:prstClr val="black"/>
                </a:solidFill>
                <a:latin typeface="inherit"/>
                <a:ea typeface="Times New Roman"/>
              </a:rPr>
              <a:t> واهداف</a:t>
            </a:r>
            <a:r>
              <a:rPr lang="ar-SA" dirty="0" smtClean="0">
                <a:latin typeface="inherit"/>
                <a:ea typeface="Times New Roman"/>
              </a:rPr>
              <a:t> </a:t>
            </a:r>
            <a:endParaRPr lang="ar-IQ" dirty="0" smtClean="0">
              <a:latin typeface="inherit"/>
              <a:ea typeface="Times New Roman"/>
            </a:endParaRPr>
          </a:p>
          <a:p>
            <a:pPr algn="r"/>
            <a:endParaRPr lang="ar-IQ" dirty="0">
              <a:latin typeface="inherit"/>
              <a:ea typeface="Times New Roman"/>
            </a:endParaRPr>
          </a:p>
          <a:p>
            <a:pPr algn="r"/>
            <a:r>
              <a:rPr lang="ar-IQ" dirty="0" smtClean="0">
                <a:latin typeface="inherit"/>
                <a:ea typeface="Times New Roman"/>
              </a:rPr>
              <a:t>و- </a:t>
            </a:r>
            <a:r>
              <a:rPr lang="ar-SA" dirty="0" smtClean="0">
                <a:latin typeface="inherit"/>
                <a:ea typeface="Times New Roman"/>
              </a:rPr>
              <a:t>استمرار </a:t>
            </a:r>
            <a:r>
              <a:rPr lang="ar-SA" dirty="0">
                <a:latin typeface="inherit"/>
                <a:ea typeface="Times New Roman"/>
              </a:rPr>
              <a:t>تضخيم المؤسسات الحكومية بالقوى العاملة الفائضة بسبب التعيينات </a:t>
            </a:r>
            <a:r>
              <a:rPr lang="ar-SA" dirty="0" smtClean="0">
                <a:latin typeface="inherit"/>
                <a:ea typeface="Times New Roman"/>
              </a:rPr>
              <a:t>الجديدة</a:t>
            </a:r>
            <a:r>
              <a:rPr lang="ar-IQ" dirty="0" smtClean="0">
                <a:latin typeface="inherit"/>
                <a:ea typeface="Times New Roman"/>
              </a:rPr>
              <a:t> مما</a:t>
            </a:r>
            <a:r>
              <a:rPr lang="ar-SA" dirty="0" smtClean="0">
                <a:latin typeface="inherit"/>
                <a:ea typeface="Times New Roman"/>
              </a:rPr>
              <a:t> </a:t>
            </a:r>
            <a:r>
              <a:rPr lang="ar-IQ" dirty="0" smtClean="0">
                <a:latin typeface="inherit"/>
                <a:ea typeface="Times New Roman"/>
              </a:rPr>
              <a:t>يؤدي الى الزيادة في </a:t>
            </a:r>
            <a:r>
              <a:rPr lang="ar-SA" dirty="0" smtClean="0">
                <a:latin typeface="inherit"/>
                <a:ea typeface="Times New Roman"/>
              </a:rPr>
              <a:t>النفقات </a:t>
            </a:r>
            <a:r>
              <a:rPr lang="ar-SA" dirty="0">
                <a:latin typeface="inherit"/>
                <a:ea typeface="Times New Roman"/>
              </a:rPr>
              <a:t>التشغيلية ويعزز ضعف الانتاجية الحدية للموظف في المؤسسات </a:t>
            </a:r>
            <a:r>
              <a:rPr lang="ar-IQ" dirty="0" smtClean="0">
                <a:latin typeface="inherit"/>
                <a:ea typeface="Times New Roman"/>
              </a:rPr>
              <a:t> العامة </a:t>
            </a:r>
          </a:p>
          <a:p>
            <a:pPr algn="r"/>
            <a:r>
              <a:rPr lang="ar-IQ" dirty="0" smtClean="0">
                <a:latin typeface="inherit"/>
                <a:ea typeface="Times New Roman"/>
              </a:rPr>
              <a:t>ز-</a:t>
            </a:r>
            <a:r>
              <a:rPr lang="ar-SA" dirty="0" smtClean="0">
                <a:latin typeface="inherit"/>
                <a:ea typeface="Times New Roman"/>
              </a:rPr>
              <a:t>، </a:t>
            </a:r>
            <a:r>
              <a:rPr lang="ar-SA" dirty="0">
                <a:latin typeface="inherit"/>
                <a:ea typeface="Times New Roman"/>
              </a:rPr>
              <a:t>وفقا لنص المادة (41) و(42</a:t>
            </a:r>
            <a:r>
              <a:rPr lang="ar-SA" dirty="0" smtClean="0">
                <a:latin typeface="inherit"/>
                <a:ea typeface="Times New Roman"/>
              </a:rPr>
              <a:t>)</a:t>
            </a:r>
            <a:r>
              <a:rPr lang="ar-IQ" dirty="0" smtClean="0">
                <a:latin typeface="inherit"/>
                <a:ea typeface="Times New Roman"/>
              </a:rPr>
              <a:t> يتم تحويل الاراضي الزراعية الى سكنية ومشاريع اخرى مما ينذر </a:t>
            </a:r>
            <a:r>
              <a:rPr lang="ar-SA" dirty="0" smtClean="0">
                <a:latin typeface="inherit"/>
                <a:ea typeface="Times New Roman"/>
              </a:rPr>
              <a:t>بفقدان </a:t>
            </a:r>
            <a:r>
              <a:rPr lang="ar-SA" dirty="0">
                <a:latin typeface="inherit"/>
                <a:ea typeface="Times New Roman"/>
              </a:rPr>
              <a:t>مساحات واسعة من الرقعة الزراعية بدلا من تشجيع الحكومة على </a:t>
            </a:r>
            <a:r>
              <a:rPr lang="ar-IQ" dirty="0" smtClean="0">
                <a:latin typeface="inherit"/>
                <a:ea typeface="Times New Roman"/>
              </a:rPr>
              <a:t>تشجيع الزراعة </a:t>
            </a:r>
            <a:r>
              <a:rPr lang="ar-SA" dirty="0" smtClean="0">
                <a:latin typeface="inherit"/>
                <a:ea typeface="Times New Roman"/>
              </a:rPr>
              <a:t>ودعم </a:t>
            </a:r>
            <a:r>
              <a:rPr lang="ar-SA" dirty="0">
                <a:latin typeface="inherit"/>
                <a:ea typeface="Times New Roman"/>
              </a:rPr>
              <a:t>هذه الرقعة نظرا لما توفره من سلة غذائية وفرص عمل فضلا على تحقيق الامن الغذائي والحفاظ على النقد الاجنبي عبر تقليص </a:t>
            </a:r>
            <a:r>
              <a:rPr lang="ar-IQ" dirty="0" smtClean="0">
                <a:latin typeface="inherit"/>
                <a:ea typeface="Times New Roman"/>
              </a:rPr>
              <a:t>الاستيراد .</a:t>
            </a:r>
            <a:endParaRPr lang="en-US"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477958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828800"/>
            <a:ext cx="7391400" cy="2585323"/>
          </a:xfrm>
          <a:prstGeom prst="rect">
            <a:avLst/>
          </a:prstGeom>
        </p:spPr>
        <p:txBody>
          <a:bodyPr wrap="square">
            <a:spAutoFit/>
          </a:bodyPr>
          <a:lstStyle/>
          <a:p>
            <a:pPr algn="r"/>
            <a:r>
              <a:rPr lang="ar-IQ" dirty="0" smtClean="0">
                <a:latin typeface="inherit"/>
                <a:ea typeface="Times New Roman"/>
              </a:rPr>
              <a:t>ح- بالرغم من توجه الدولة الى زيادة الضرائب على كل القطاعات بدءا بموظفي الدولة </a:t>
            </a:r>
            <a:r>
              <a:rPr lang="ar-IQ" dirty="0" err="1" smtClean="0">
                <a:latin typeface="inherit"/>
                <a:ea typeface="Times New Roman"/>
              </a:rPr>
              <a:t>وانتهاءا</a:t>
            </a:r>
            <a:r>
              <a:rPr lang="ar-IQ" dirty="0" smtClean="0">
                <a:latin typeface="inherit"/>
                <a:ea typeface="Times New Roman"/>
              </a:rPr>
              <a:t> بالقطاع الخاص الا ان الموازنة لا تركز على هذا المورد المالي المهم ولا توجد ضوابط تشجع المكلفين وخاصة القطاع الخاص منهم على التسديد او حتى مراجعة دوائر الضريبة الا عند الحاجة الملحة جدا , حيث تعتبر دوائر الجباية الضريبية بيئة طاردة لا تتوفر فيها اي حماية للمكلف ونقصد الحماية هنا هو المحافظة على الوعاء الضريبي من الابتزاز الذي يتعرض له من قبل المخمنين وغيرهم من الحلقات الوسيطة حيث ان الدولة لا تستطيع ان </a:t>
            </a:r>
            <a:r>
              <a:rPr lang="ar-IQ" dirty="0" err="1" smtClean="0">
                <a:latin typeface="inherit"/>
                <a:ea typeface="Times New Roman"/>
              </a:rPr>
              <a:t>تاخذ</a:t>
            </a:r>
            <a:r>
              <a:rPr lang="ar-IQ" dirty="0" smtClean="0">
                <a:latin typeface="inherit"/>
                <a:ea typeface="Times New Roman"/>
              </a:rPr>
              <a:t> كافة الاستحقاقات الضريبية بسبب التلاعب في احتساب الوعاء الضريبي وفقا للحد الادنى والاعلى للاحتساب وقد يكون ما يجبى لصالح جيوب المخمنين وموظفي الجباية اكثر </a:t>
            </a:r>
          </a:p>
          <a:p>
            <a:pPr algn="r"/>
            <a:r>
              <a:rPr lang="ar-IQ" dirty="0">
                <a:latin typeface="inherit"/>
                <a:ea typeface="Times New Roman"/>
              </a:rPr>
              <a:t> </a:t>
            </a:r>
            <a:r>
              <a:rPr lang="ar-IQ" dirty="0" smtClean="0">
                <a:latin typeface="inherit"/>
                <a:ea typeface="Times New Roman"/>
              </a:rPr>
              <a:t>مما يدفع للدولة وهذا الخطر الكبير الذي لا يمكن ان تكون السلطات جاهله له او بعيدة عنه </a:t>
            </a:r>
            <a:endParaRPr lang="en-US" dirty="0"/>
          </a:p>
        </p:txBody>
      </p:sp>
    </p:spTree>
    <p:extLst>
      <p:ext uri="{BB962C8B-B14F-4D97-AF65-F5344CB8AC3E}">
        <p14:creationId xmlns:p14="http://schemas.microsoft.com/office/powerpoint/2010/main" val="3082492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551837"/>
            <a:ext cx="4572000" cy="1938992"/>
          </a:xfrm>
          <a:prstGeom prst="rect">
            <a:avLst/>
          </a:prstGeom>
        </p:spPr>
        <p:txBody>
          <a:bodyPr>
            <a:spAutoFit/>
          </a:bodyPr>
          <a:lstStyle/>
          <a:p>
            <a:pPr algn="ctr"/>
            <a:r>
              <a:rPr lang="ar-IQ" sz="4000" b="1" dirty="0" smtClean="0">
                <a:latin typeface="Simplified Arabic" panose="02020603050405020304" pitchFamily="18" charset="-78"/>
                <a:ea typeface="Times New Roman"/>
                <a:cs typeface="Simplified Arabic" panose="02020603050405020304" pitchFamily="18" charset="-78"/>
              </a:rPr>
              <a:t>واخيرا اشكر لكم حسن الاصغاء متمنين لبلدنا الخير والامان</a:t>
            </a:r>
            <a:r>
              <a:rPr lang="ar-IQ" dirty="0" smtClean="0">
                <a:latin typeface="inherit"/>
                <a:ea typeface="Times New Roman"/>
              </a:rPr>
              <a:t> </a:t>
            </a:r>
            <a:endParaRPr lang="en-US" dirty="0"/>
          </a:p>
        </p:txBody>
      </p:sp>
    </p:spTree>
    <p:extLst>
      <p:ext uri="{BB962C8B-B14F-4D97-AF65-F5344CB8AC3E}">
        <p14:creationId xmlns:p14="http://schemas.microsoft.com/office/powerpoint/2010/main" val="4204747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IQ" dirty="0" smtClean="0"/>
              <a:t>المقدمة</a:t>
            </a:r>
            <a:endParaRPr lang="en-US" dirty="0"/>
          </a:p>
        </p:txBody>
      </p:sp>
      <p:sp>
        <p:nvSpPr>
          <p:cNvPr id="3" name="Rectangle 2"/>
          <p:cNvSpPr/>
          <p:nvPr/>
        </p:nvSpPr>
        <p:spPr>
          <a:xfrm>
            <a:off x="990600" y="1905000"/>
            <a:ext cx="6934200" cy="3816429"/>
          </a:xfrm>
          <a:prstGeom prst="rect">
            <a:avLst/>
          </a:prstGeom>
        </p:spPr>
        <p:txBody>
          <a:bodyPr wrap="square">
            <a:spAutoFit/>
          </a:bodyPr>
          <a:lstStyle/>
          <a:p>
            <a:pPr algn="r"/>
            <a:endParaRPr lang="ar-IQ" sz="2000" dirty="0" smtClean="0">
              <a:latin typeface="Simplified Arabic" panose="02020603050405020304" pitchFamily="18" charset="-78"/>
              <a:ea typeface="Times New Roman"/>
              <a:cs typeface="Simplified Arabic" panose="02020603050405020304" pitchFamily="18" charset="-78"/>
            </a:endParaRPr>
          </a:p>
          <a:p>
            <a:pPr algn="r"/>
            <a:endParaRPr lang="ar-IQ" sz="2000" dirty="0">
              <a:latin typeface="Simplified Arabic" panose="02020603050405020304" pitchFamily="18" charset="-78"/>
              <a:ea typeface="Times New Roman"/>
              <a:cs typeface="Simplified Arabic" panose="02020603050405020304" pitchFamily="18" charset="-78"/>
            </a:endParaRPr>
          </a:p>
          <a:p>
            <a:pPr algn="r"/>
            <a:r>
              <a:rPr lang="ar-IQ" dirty="0" smtClean="0">
                <a:latin typeface="Simplified Arabic" panose="02020603050405020304" pitchFamily="18" charset="-78"/>
                <a:ea typeface="Times New Roman"/>
                <a:cs typeface="Simplified Arabic" panose="02020603050405020304" pitchFamily="18" charset="-78"/>
              </a:rPr>
              <a:t>ان </a:t>
            </a:r>
            <a:r>
              <a:rPr lang="ar-SA" dirty="0" smtClean="0">
                <a:latin typeface="Simplified Arabic" panose="02020603050405020304" pitchFamily="18" charset="-78"/>
                <a:ea typeface="Times New Roman"/>
                <a:cs typeface="Simplified Arabic" panose="02020603050405020304" pitchFamily="18" charset="-78"/>
              </a:rPr>
              <a:t>الاقتصاد العراقي</a:t>
            </a:r>
            <a:r>
              <a:rPr lang="ar-IQ" dirty="0" smtClean="0">
                <a:latin typeface="Simplified Arabic" panose="02020603050405020304" pitchFamily="18" charset="-78"/>
                <a:ea typeface="Times New Roman"/>
                <a:cs typeface="Simplified Arabic" panose="02020603050405020304" pitchFamily="18" charset="-78"/>
              </a:rPr>
              <a:t> ارتبط ارتباطا وثيقا</a:t>
            </a:r>
            <a:r>
              <a:rPr lang="ar-SA" dirty="0" smtClean="0">
                <a:latin typeface="Simplified Arabic" panose="02020603050405020304" pitchFamily="18" charset="-78"/>
                <a:ea typeface="Times New Roman"/>
                <a:cs typeface="Simplified Arabic" panose="02020603050405020304" pitchFamily="18" charset="-78"/>
              </a:rPr>
              <a:t> </a:t>
            </a:r>
            <a:r>
              <a:rPr lang="ar-SA" dirty="0">
                <a:latin typeface="Simplified Arabic" panose="02020603050405020304" pitchFamily="18" charset="-78"/>
                <a:ea typeface="Times New Roman"/>
                <a:cs typeface="Simplified Arabic" panose="02020603050405020304" pitchFamily="18" charset="-78"/>
              </a:rPr>
              <a:t>باتجاهات الدورة السعرية لأسواق النفط بعد العام 2003 بشكل </a:t>
            </a:r>
            <a:r>
              <a:rPr lang="ar-IQ" dirty="0" smtClean="0">
                <a:latin typeface="Simplified Arabic" panose="02020603050405020304" pitchFamily="18" charset="-78"/>
                <a:ea typeface="Times New Roman"/>
                <a:cs typeface="Simplified Arabic" panose="02020603050405020304" pitchFamily="18" charset="-78"/>
              </a:rPr>
              <a:t>كبير</a:t>
            </a:r>
            <a:r>
              <a:rPr lang="ar-SA" dirty="0" smtClean="0">
                <a:latin typeface="Simplified Arabic" panose="02020603050405020304" pitchFamily="18" charset="-78"/>
                <a:ea typeface="Times New Roman"/>
                <a:cs typeface="Simplified Arabic" panose="02020603050405020304" pitchFamily="18" charset="-78"/>
              </a:rPr>
              <a:t>، </a:t>
            </a:r>
            <a:r>
              <a:rPr lang="ar-IQ" dirty="0" smtClean="0">
                <a:latin typeface="Simplified Arabic" panose="02020603050405020304" pitchFamily="18" charset="-78"/>
                <a:ea typeface="Times New Roman"/>
                <a:cs typeface="Simplified Arabic" panose="02020603050405020304" pitchFamily="18" charset="-78"/>
              </a:rPr>
              <a:t>وخاصة </a:t>
            </a:r>
            <a:r>
              <a:rPr lang="ar-SA" dirty="0" smtClean="0">
                <a:latin typeface="Simplified Arabic" panose="02020603050405020304" pitchFamily="18" charset="-78"/>
                <a:ea typeface="Times New Roman"/>
                <a:cs typeface="Simplified Arabic" panose="02020603050405020304" pitchFamily="18" charset="-78"/>
              </a:rPr>
              <a:t>مع </a:t>
            </a:r>
            <a:r>
              <a:rPr lang="ar-SA" dirty="0">
                <a:latin typeface="Simplified Arabic" panose="02020603050405020304" pitchFamily="18" charset="-78"/>
                <a:ea typeface="Times New Roman"/>
                <a:cs typeface="Simplified Arabic" panose="02020603050405020304" pitchFamily="18" charset="-78"/>
              </a:rPr>
              <a:t>اتساع النفقات العامة من (4) ترليون دينار </a:t>
            </a:r>
            <a:r>
              <a:rPr lang="ar-IQ" dirty="0" smtClean="0">
                <a:latin typeface="Simplified Arabic" panose="02020603050405020304" pitchFamily="18" charset="-78"/>
                <a:ea typeface="Times New Roman"/>
                <a:cs typeface="Simplified Arabic" panose="02020603050405020304" pitchFamily="18" charset="-78"/>
              </a:rPr>
              <a:t>في موازنة عام </a:t>
            </a:r>
            <a:r>
              <a:rPr lang="ar-SA" dirty="0" smtClean="0">
                <a:latin typeface="Simplified Arabic" panose="02020603050405020304" pitchFamily="18" charset="-78"/>
                <a:ea typeface="Times New Roman"/>
                <a:cs typeface="Simplified Arabic" panose="02020603050405020304" pitchFamily="18" charset="-78"/>
              </a:rPr>
              <a:t>2003 </a:t>
            </a:r>
            <a:r>
              <a:rPr lang="ar-SA" dirty="0">
                <a:latin typeface="Simplified Arabic" panose="02020603050405020304" pitchFamily="18" charset="-78"/>
                <a:ea typeface="Times New Roman"/>
                <a:cs typeface="Simplified Arabic" panose="02020603050405020304" pitchFamily="18" charset="-78"/>
              </a:rPr>
              <a:t>الى </a:t>
            </a:r>
            <a:r>
              <a:rPr lang="ar-IQ" dirty="0" smtClean="0">
                <a:latin typeface="Simplified Arabic" panose="02020603050405020304" pitchFamily="18" charset="-78"/>
                <a:ea typeface="Times New Roman"/>
                <a:cs typeface="Simplified Arabic" panose="02020603050405020304" pitchFamily="18" charset="-78"/>
              </a:rPr>
              <a:t>ما يقارب</a:t>
            </a:r>
            <a:r>
              <a:rPr lang="ar-SA" dirty="0" smtClean="0">
                <a:latin typeface="Simplified Arabic" panose="02020603050405020304" pitchFamily="18" charset="-78"/>
                <a:ea typeface="Times New Roman"/>
                <a:cs typeface="Simplified Arabic" panose="02020603050405020304" pitchFamily="18" charset="-78"/>
              </a:rPr>
              <a:t>(164</a:t>
            </a:r>
            <a:r>
              <a:rPr lang="ar-SA" dirty="0">
                <a:latin typeface="Simplified Arabic" panose="02020603050405020304" pitchFamily="18" charset="-78"/>
                <a:ea typeface="Times New Roman"/>
                <a:cs typeface="Simplified Arabic" panose="02020603050405020304" pitchFamily="18" charset="-78"/>
              </a:rPr>
              <a:t>) ترليون دينار </a:t>
            </a:r>
            <a:r>
              <a:rPr lang="ar-IQ" dirty="0" smtClean="0">
                <a:latin typeface="Simplified Arabic" panose="02020603050405020304" pitchFamily="18" charset="-78"/>
                <a:ea typeface="Times New Roman"/>
                <a:cs typeface="Simplified Arabic" panose="02020603050405020304" pitchFamily="18" charset="-78"/>
              </a:rPr>
              <a:t>لموازنة عام </a:t>
            </a:r>
            <a:r>
              <a:rPr lang="ar-SA" dirty="0" smtClean="0">
                <a:latin typeface="Simplified Arabic" panose="02020603050405020304" pitchFamily="18" charset="-78"/>
                <a:ea typeface="Times New Roman"/>
                <a:cs typeface="Simplified Arabic" panose="02020603050405020304" pitchFamily="18" charset="-78"/>
              </a:rPr>
              <a:t>2021</a:t>
            </a:r>
            <a:r>
              <a:rPr lang="ar-SA" dirty="0">
                <a:latin typeface="Simplified Arabic" panose="02020603050405020304" pitchFamily="18" charset="-78"/>
                <a:ea typeface="Times New Roman"/>
                <a:cs typeface="Simplified Arabic" panose="02020603050405020304" pitchFamily="18" charset="-78"/>
              </a:rPr>
              <a:t>، </a:t>
            </a:r>
            <a:r>
              <a:rPr lang="ar-IQ" dirty="0" smtClean="0">
                <a:latin typeface="Simplified Arabic" panose="02020603050405020304" pitchFamily="18" charset="-78"/>
                <a:ea typeface="Times New Roman"/>
                <a:cs typeface="Simplified Arabic" panose="02020603050405020304" pitchFamily="18" charset="-78"/>
              </a:rPr>
              <a:t>اي </a:t>
            </a:r>
            <a:r>
              <a:rPr lang="ar-SA" dirty="0" smtClean="0">
                <a:latin typeface="Simplified Arabic" panose="02020603050405020304" pitchFamily="18" charset="-78"/>
                <a:ea typeface="Times New Roman"/>
                <a:cs typeface="Simplified Arabic" panose="02020603050405020304" pitchFamily="18" charset="-78"/>
              </a:rPr>
              <a:t>(41</a:t>
            </a:r>
            <a:r>
              <a:rPr lang="ar-IQ" dirty="0" smtClean="0">
                <a:latin typeface="Simplified Arabic" panose="02020603050405020304" pitchFamily="18" charset="-78"/>
                <a:ea typeface="Times New Roman"/>
                <a:cs typeface="Simplified Arabic" panose="02020603050405020304" pitchFamily="18" charset="-78"/>
              </a:rPr>
              <a:t>%</a:t>
            </a:r>
            <a:r>
              <a:rPr lang="ar-SA" dirty="0" smtClean="0">
                <a:latin typeface="Simplified Arabic" panose="02020603050405020304" pitchFamily="18" charset="-78"/>
                <a:ea typeface="Times New Roman"/>
                <a:cs typeface="Simplified Arabic" panose="02020603050405020304" pitchFamily="18" charset="-78"/>
              </a:rPr>
              <a:t>) </a:t>
            </a:r>
            <a:r>
              <a:rPr lang="ar-IQ" dirty="0" smtClean="0">
                <a:latin typeface="Simplified Arabic" panose="02020603050405020304" pitchFamily="18" charset="-78"/>
                <a:ea typeface="Times New Roman"/>
                <a:cs typeface="Simplified Arabic" panose="02020603050405020304" pitchFamily="18" charset="-78"/>
              </a:rPr>
              <a:t>ارتفاع </a:t>
            </a:r>
            <a:r>
              <a:rPr lang="ar-SA" dirty="0" smtClean="0">
                <a:latin typeface="Simplified Arabic" panose="02020603050405020304" pitchFamily="18" charset="-78"/>
                <a:ea typeface="Times New Roman"/>
                <a:cs typeface="Simplified Arabic" panose="02020603050405020304" pitchFamily="18" charset="-78"/>
              </a:rPr>
              <a:t>، </a:t>
            </a:r>
            <a:r>
              <a:rPr lang="ar-SA" dirty="0">
                <a:latin typeface="Simplified Arabic" panose="02020603050405020304" pitchFamily="18" charset="-78"/>
                <a:ea typeface="Times New Roman"/>
                <a:cs typeface="Simplified Arabic" panose="02020603050405020304" pitchFamily="18" charset="-78"/>
              </a:rPr>
              <a:t> </a:t>
            </a:r>
            <a:r>
              <a:rPr lang="ar-IQ" dirty="0" smtClean="0">
                <a:latin typeface="Simplified Arabic" panose="02020603050405020304" pitchFamily="18" charset="-78"/>
                <a:ea typeface="Times New Roman"/>
                <a:cs typeface="Simplified Arabic" panose="02020603050405020304" pitchFamily="18" charset="-78"/>
              </a:rPr>
              <a:t>وفي ظل </a:t>
            </a:r>
            <a:r>
              <a:rPr lang="ar-SA" dirty="0" smtClean="0">
                <a:latin typeface="Simplified Arabic" panose="02020603050405020304" pitchFamily="18" charset="-78"/>
                <a:ea typeface="Times New Roman"/>
                <a:cs typeface="Simplified Arabic" panose="02020603050405020304" pitchFamily="18" charset="-78"/>
              </a:rPr>
              <a:t>تراجع مساهمة </a:t>
            </a:r>
            <a:r>
              <a:rPr lang="ar-SA" dirty="0">
                <a:latin typeface="Simplified Arabic" panose="02020603050405020304" pitchFamily="18" charset="-78"/>
                <a:ea typeface="Times New Roman"/>
                <a:cs typeface="Simplified Arabic" panose="02020603050405020304" pitchFamily="18" charset="-78"/>
              </a:rPr>
              <a:t>الايرادات غير النفطية </a:t>
            </a:r>
            <a:r>
              <a:rPr lang="ar-IQ" dirty="0" smtClean="0">
                <a:latin typeface="Simplified Arabic" panose="02020603050405020304" pitchFamily="18" charset="-78"/>
                <a:ea typeface="Times New Roman"/>
                <a:cs typeface="Simplified Arabic" panose="02020603050405020304" pitchFamily="18" charset="-78"/>
              </a:rPr>
              <a:t>في الموازنة العامة للدولة والاعتماد الكلي </a:t>
            </a:r>
            <a:r>
              <a:rPr lang="ar-SA" dirty="0" smtClean="0">
                <a:latin typeface="Simplified Arabic" panose="02020603050405020304" pitchFamily="18" charset="-78"/>
                <a:ea typeface="Times New Roman"/>
                <a:cs typeface="Simplified Arabic" panose="02020603050405020304" pitchFamily="18" charset="-78"/>
              </a:rPr>
              <a:t>على </a:t>
            </a:r>
            <a:r>
              <a:rPr lang="ar-SA" dirty="0">
                <a:latin typeface="Simplified Arabic" panose="02020603050405020304" pitchFamily="18" charset="-78"/>
                <a:ea typeface="Times New Roman"/>
                <a:cs typeface="Simplified Arabic" panose="02020603050405020304" pitchFamily="18" charset="-78"/>
              </a:rPr>
              <a:t>الايرادات النفطية </a:t>
            </a:r>
            <a:r>
              <a:rPr lang="ar-IQ" dirty="0" smtClean="0">
                <a:latin typeface="Simplified Arabic" panose="02020603050405020304" pitchFamily="18" charset="-78"/>
                <a:ea typeface="Times New Roman"/>
                <a:cs typeface="Simplified Arabic" panose="02020603050405020304" pitchFamily="18" charset="-78"/>
              </a:rPr>
              <a:t>مما انعكس على</a:t>
            </a:r>
            <a:r>
              <a:rPr lang="ar-SA" dirty="0" smtClean="0">
                <a:latin typeface="Simplified Arabic" panose="02020603050405020304" pitchFamily="18" charset="-78"/>
                <a:ea typeface="Times New Roman"/>
                <a:cs typeface="Simplified Arabic" panose="02020603050405020304" pitchFamily="18" charset="-78"/>
              </a:rPr>
              <a:t> الاقتصاد والموازنة </a:t>
            </a:r>
            <a:r>
              <a:rPr lang="ar-IQ" dirty="0" smtClean="0">
                <a:latin typeface="Simplified Arabic" panose="02020603050405020304" pitchFamily="18" charset="-78"/>
                <a:ea typeface="Times New Roman"/>
                <a:cs typeface="Simplified Arabic" panose="02020603050405020304" pitchFamily="18" charset="-78"/>
              </a:rPr>
              <a:t>نتيجة </a:t>
            </a:r>
            <a:r>
              <a:rPr lang="ar-SA" dirty="0" smtClean="0">
                <a:latin typeface="Simplified Arabic" panose="02020603050405020304" pitchFamily="18" charset="-78"/>
                <a:ea typeface="Times New Roman"/>
                <a:cs typeface="Simplified Arabic" panose="02020603050405020304" pitchFamily="18" charset="-78"/>
              </a:rPr>
              <a:t>تقلبات </a:t>
            </a:r>
            <a:r>
              <a:rPr lang="ar-SA" dirty="0">
                <a:latin typeface="Simplified Arabic" panose="02020603050405020304" pitchFamily="18" charset="-78"/>
                <a:ea typeface="Times New Roman"/>
                <a:cs typeface="Simplified Arabic" panose="02020603050405020304" pitchFamily="18" charset="-78"/>
              </a:rPr>
              <a:t>اسعار النفط  بشكل مستمر</a:t>
            </a:r>
            <a:r>
              <a:rPr lang="ar-SA" dirty="0" smtClean="0">
                <a:latin typeface="Simplified Arabic" panose="02020603050405020304" pitchFamily="18" charset="-78"/>
                <a:ea typeface="Times New Roman"/>
                <a:cs typeface="Simplified Arabic" panose="02020603050405020304" pitchFamily="18" charset="-78"/>
              </a:rPr>
              <a:t>. لذلك</a:t>
            </a:r>
            <a:r>
              <a:rPr lang="ar-SA" dirty="0">
                <a:latin typeface="Simplified Arabic" panose="02020603050405020304" pitchFamily="18" charset="-78"/>
                <a:ea typeface="Times New Roman"/>
                <a:cs typeface="Simplified Arabic" panose="02020603050405020304" pitchFamily="18" charset="-78"/>
              </a:rPr>
              <a:t>، زادت صدمات اسعار النفط من عمق التصدعات الاقتصادية لدرجة </a:t>
            </a:r>
            <a:r>
              <a:rPr lang="ar-SA" dirty="0" smtClean="0">
                <a:latin typeface="Simplified Arabic" panose="02020603050405020304" pitchFamily="18" charset="-78"/>
                <a:ea typeface="Times New Roman"/>
                <a:cs typeface="Simplified Arabic" panose="02020603050405020304" pitchFamily="18" charset="-78"/>
              </a:rPr>
              <a:t>عجز</a:t>
            </a:r>
            <a:r>
              <a:rPr lang="ar-IQ" dirty="0" smtClean="0">
                <a:latin typeface="Simplified Arabic" panose="02020603050405020304" pitchFamily="18" charset="-78"/>
                <a:ea typeface="Times New Roman"/>
                <a:cs typeface="Simplified Arabic" panose="02020603050405020304" pitchFamily="18" charset="-78"/>
              </a:rPr>
              <a:t>ت</a:t>
            </a:r>
            <a:r>
              <a:rPr lang="ar-SA" dirty="0" smtClean="0">
                <a:latin typeface="Simplified Arabic" panose="02020603050405020304" pitchFamily="18" charset="-78"/>
                <a:ea typeface="Times New Roman"/>
                <a:cs typeface="Simplified Arabic" panose="02020603050405020304" pitchFamily="18" charset="-78"/>
              </a:rPr>
              <a:t> </a:t>
            </a:r>
            <a:r>
              <a:rPr lang="ar-SA" dirty="0">
                <a:latin typeface="Simplified Arabic" panose="02020603050405020304" pitchFamily="18" charset="-78"/>
                <a:ea typeface="Times New Roman"/>
                <a:cs typeface="Simplified Arabic" panose="02020603050405020304" pitchFamily="18" charset="-78"/>
              </a:rPr>
              <a:t>الحكومة عن تقديم موازنات عامة في سنوات الانهيار السعري، كما حدث عام 2014 وعام 2020 نظرا لضعف القدرة الحكومية على تعبئة الموارد المالية اللازمة لتعويض هبوط الايرادات النفطية وتمويل النفقات العامة الضرورية. </a:t>
            </a:r>
            <a:r>
              <a:rPr lang="ar-IQ" dirty="0" smtClean="0">
                <a:latin typeface="Simplified Arabic" panose="02020603050405020304" pitchFamily="18" charset="-78"/>
                <a:ea typeface="Times New Roman"/>
                <a:cs typeface="Simplified Arabic" panose="02020603050405020304" pitchFamily="18" charset="-78"/>
              </a:rPr>
              <a:t>ان</a:t>
            </a:r>
            <a:r>
              <a:rPr lang="ar-SA" dirty="0" smtClean="0">
                <a:latin typeface="Simplified Arabic" panose="02020603050405020304" pitchFamily="18" charset="-78"/>
                <a:ea typeface="Times New Roman"/>
                <a:cs typeface="Simplified Arabic" panose="02020603050405020304" pitchFamily="18" charset="-78"/>
              </a:rPr>
              <a:t> </a:t>
            </a:r>
            <a:r>
              <a:rPr lang="ar-SA" dirty="0">
                <a:latin typeface="Simplified Arabic" panose="02020603050405020304" pitchFamily="18" charset="-78"/>
                <a:ea typeface="Times New Roman"/>
                <a:cs typeface="Simplified Arabic" panose="02020603050405020304" pitchFamily="18" charset="-78"/>
              </a:rPr>
              <a:t>قانون الموازنة </a:t>
            </a:r>
            <a:r>
              <a:rPr lang="ar-IQ" dirty="0" smtClean="0">
                <a:latin typeface="Simplified Arabic" panose="02020603050405020304" pitchFamily="18" charset="-78"/>
                <a:ea typeface="Times New Roman"/>
                <a:cs typeface="Simplified Arabic" panose="02020603050405020304" pitchFamily="18" charset="-78"/>
              </a:rPr>
              <a:t>هو </a:t>
            </a:r>
            <a:r>
              <a:rPr lang="ar-SA" dirty="0" smtClean="0">
                <a:latin typeface="Simplified Arabic" panose="02020603050405020304" pitchFamily="18" charset="-78"/>
                <a:ea typeface="Times New Roman"/>
                <a:cs typeface="Simplified Arabic" panose="02020603050405020304" pitchFamily="18" charset="-78"/>
              </a:rPr>
              <a:t>اهم </a:t>
            </a:r>
            <a:r>
              <a:rPr lang="ar-SA" dirty="0">
                <a:latin typeface="Simplified Arabic" panose="02020603050405020304" pitchFamily="18" charset="-78"/>
                <a:ea typeface="Times New Roman"/>
                <a:cs typeface="Simplified Arabic" panose="02020603050405020304" pitchFamily="18" charset="-78"/>
              </a:rPr>
              <a:t>وثيقة اقتصادية حكومية كونه مُلزم </a:t>
            </a:r>
            <a:r>
              <a:rPr lang="ar-SA" dirty="0" smtClean="0">
                <a:latin typeface="Simplified Arabic" panose="02020603050405020304" pitchFamily="18" charset="-78"/>
                <a:ea typeface="Times New Roman"/>
                <a:cs typeface="Simplified Arabic" panose="02020603050405020304" pitchFamily="18" charset="-78"/>
              </a:rPr>
              <a:t>التنفيذ</a:t>
            </a:r>
            <a:r>
              <a:rPr lang="ar-IQ" dirty="0" smtClean="0">
                <a:latin typeface="Simplified Arabic" panose="02020603050405020304" pitchFamily="18" charset="-78"/>
                <a:ea typeface="Times New Roman"/>
                <a:cs typeface="Simplified Arabic" panose="02020603050405020304" pitchFamily="18" charset="-78"/>
              </a:rPr>
              <a:t> من جهة</a:t>
            </a:r>
            <a:r>
              <a:rPr lang="ar-SA" dirty="0" smtClean="0">
                <a:latin typeface="Simplified Arabic" panose="02020603050405020304" pitchFamily="18" charset="-78"/>
                <a:ea typeface="Times New Roman"/>
                <a:cs typeface="Simplified Arabic" panose="02020603050405020304" pitchFamily="18" charset="-78"/>
              </a:rPr>
              <a:t> </a:t>
            </a:r>
            <a:r>
              <a:rPr lang="ar-SA" dirty="0">
                <a:latin typeface="Simplified Arabic" panose="02020603050405020304" pitchFamily="18" charset="-78"/>
                <a:ea typeface="Times New Roman"/>
                <a:cs typeface="Simplified Arabic" panose="02020603050405020304" pitchFamily="18" charset="-78"/>
              </a:rPr>
              <a:t>وفرصة لتضمين خطط الاصلاح والتنمية لأجل الشروع بإنجاز السياسات </a:t>
            </a:r>
            <a:r>
              <a:rPr lang="ar-SA" sz="2000" dirty="0">
                <a:latin typeface="Simplified Arabic" panose="02020603050405020304" pitchFamily="18" charset="-78"/>
                <a:ea typeface="Times New Roman"/>
                <a:cs typeface="Simplified Arabic" panose="02020603050405020304" pitchFamily="18" charset="-78"/>
              </a:rPr>
              <a:t>الاصلاحية بشكل </a:t>
            </a:r>
            <a:r>
              <a:rPr lang="ar-SA" sz="2000" dirty="0" smtClean="0">
                <a:latin typeface="Simplified Arabic" panose="02020603050405020304" pitchFamily="18" charset="-78"/>
                <a:ea typeface="Times New Roman"/>
                <a:cs typeface="Simplified Arabic" panose="02020603050405020304" pitchFamily="18" charset="-78"/>
              </a:rPr>
              <a:t>فعال</a:t>
            </a:r>
            <a:r>
              <a:rPr lang="ar-IQ" sz="2000" dirty="0" smtClean="0">
                <a:latin typeface="Simplified Arabic" panose="02020603050405020304" pitchFamily="18" charset="-78"/>
                <a:ea typeface="Times New Roman"/>
                <a:cs typeface="Simplified Arabic" panose="02020603050405020304" pitchFamily="18" charset="-78"/>
              </a:rPr>
              <a:t> من جهة اخرى</a:t>
            </a:r>
            <a:r>
              <a:rPr lang="ar-SA" sz="2000" dirty="0" smtClean="0">
                <a:latin typeface="Simplified Arabic" panose="02020603050405020304" pitchFamily="18" charset="-78"/>
                <a:ea typeface="Times New Roman"/>
                <a:cs typeface="Simplified Arabic" panose="02020603050405020304" pitchFamily="18" charset="-78"/>
              </a:rPr>
              <a:t>. </a:t>
            </a:r>
            <a:endParaRPr lang="en-US" sz="20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746216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ectangle 2"/>
          <p:cNvSpPr/>
          <p:nvPr/>
        </p:nvSpPr>
        <p:spPr>
          <a:xfrm>
            <a:off x="838200" y="3629055"/>
            <a:ext cx="7162800" cy="1631216"/>
          </a:xfrm>
          <a:prstGeom prst="rect">
            <a:avLst/>
          </a:prstGeom>
        </p:spPr>
        <p:txBody>
          <a:bodyPr wrap="square">
            <a:spAutoFit/>
          </a:bodyPr>
          <a:lstStyle/>
          <a:p>
            <a:pPr lvl="0" algn="r"/>
            <a:r>
              <a:rPr lang="ar-IQ" sz="2000" dirty="0">
                <a:solidFill>
                  <a:prstClr val="black"/>
                </a:solidFill>
                <a:latin typeface="Simplified Arabic" panose="02020603050405020304" pitchFamily="18" charset="-78"/>
                <a:ea typeface="Times New Roman"/>
                <a:cs typeface="Simplified Arabic" panose="02020603050405020304" pitchFamily="18" charset="-78"/>
              </a:rPr>
              <a:t>كذلك تعتبر</a:t>
            </a:r>
            <a:r>
              <a:rPr lang="ar-SA" sz="2000" dirty="0">
                <a:solidFill>
                  <a:prstClr val="black"/>
                </a:solidFill>
                <a:latin typeface="Simplified Arabic" panose="02020603050405020304" pitchFamily="18" charset="-78"/>
                <a:ea typeface="Times New Roman"/>
                <a:cs typeface="Simplified Arabic" panose="02020603050405020304" pitchFamily="18" charset="-78"/>
              </a:rPr>
              <a:t> الموازنة اداة </a:t>
            </a:r>
            <a:r>
              <a:rPr lang="ar-IQ" sz="2000" dirty="0">
                <a:solidFill>
                  <a:prstClr val="black"/>
                </a:solidFill>
                <a:latin typeface="Simplified Arabic" panose="02020603050405020304" pitchFamily="18" charset="-78"/>
                <a:ea typeface="Times New Roman"/>
                <a:cs typeface="Simplified Arabic" panose="02020603050405020304" pitchFamily="18" charset="-78"/>
              </a:rPr>
              <a:t>رقابية ل</a:t>
            </a:r>
            <a:r>
              <a:rPr lang="ar-SA" sz="2000" dirty="0">
                <a:solidFill>
                  <a:prstClr val="black"/>
                </a:solidFill>
                <a:latin typeface="Simplified Arabic" panose="02020603050405020304" pitchFamily="18" charset="-78"/>
                <a:ea typeface="Times New Roman"/>
                <a:cs typeface="Simplified Arabic" panose="02020603050405020304" pitchFamily="18" charset="-78"/>
              </a:rPr>
              <a:t>مدى التزام الحكومة ببرنامجها الحكومي</a:t>
            </a:r>
            <a:r>
              <a:rPr lang="ar-IQ" sz="2000" dirty="0">
                <a:solidFill>
                  <a:prstClr val="black"/>
                </a:solidFill>
                <a:latin typeface="Simplified Arabic" panose="02020603050405020304" pitchFamily="18" charset="-78"/>
                <a:ea typeface="Times New Roman"/>
                <a:cs typeface="Simplified Arabic" panose="02020603050405020304" pitchFamily="18" charset="-78"/>
              </a:rPr>
              <a:t> التنموي</a:t>
            </a:r>
            <a:r>
              <a:rPr lang="ar-SA" sz="2000" dirty="0">
                <a:solidFill>
                  <a:prstClr val="black"/>
                </a:solidFill>
                <a:latin typeface="Simplified Arabic" panose="02020603050405020304" pitchFamily="18" charset="-78"/>
                <a:ea typeface="Times New Roman"/>
                <a:cs typeface="Simplified Arabic" panose="02020603050405020304" pitchFamily="18" charset="-78"/>
              </a:rPr>
              <a:t>. مع ذلك لم تتضح السياسات الإصلاحية </a:t>
            </a:r>
            <a:r>
              <a:rPr lang="ar-IQ" sz="2000" dirty="0" smtClean="0">
                <a:solidFill>
                  <a:prstClr val="black"/>
                </a:solidFill>
                <a:latin typeface="Simplified Arabic" panose="02020603050405020304" pitchFamily="18" charset="-78"/>
                <a:ea typeface="Times New Roman"/>
                <a:cs typeface="Simplified Arabic" panose="02020603050405020304" pitchFamily="18" charset="-78"/>
              </a:rPr>
              <a:t>سواء كانت </a:t>
            </a:r>
            <a:r>
              <a:rPr lang="ar-IQ" sz="2000" dirty="0" err="1" smtClean="0">
                <a:solidFill>
                  <a:prstClr val="black"/>
                </a:solidFill>
                <a:latin typeface="Simplified Arabic" panose="02020603050405020304" pitchFamily="18" charset="-78"/>
                <a:ea typeface="Times New Roman"/>
                <a:cs typeface="Simplified Arabic" panose="02020603050405020304" pitchFamily="18" charset="-78"/>
              </a:rPr>
              <a:t>ايرادية</a:t>
            </a:r>
            <a:r>
              <a:rPr lang="ar-IQ" sz="2000" dirty="0" smtClean="0">
                <a:solidFill>
                  <a:prstClr val="black"/>
                </a:solidFill>
                <a:latin typeface="Simplified Arabic" panose="02020603050405020304" pitchFamily="18" charset="-78"/>
                <a:ea typeface="Times New Roman"/>
                <a:cs typeface="Simplified Arabic" panose="02020603050405020304" pitchFamily="18" charset="-78"/>
              </a:rPr>
              <a:t> ام </a:t>
            </a:r>
            <a:r>
              <a:rPr lang="ar-IQ" sz="2000" dirty="0" err="1" smtClean="0">
                <a:solidFill>
                  <a:prstClr val="black"/>
                </a:solidFill>
                <a:latin typeface="Simplified Arabic" panose="02020603050405020304" pitchFamily="18" charset="-78"/>
                <a:ea typeface="Times New Roman"/>
                <a:cs typeface="Simplified Arabic" panose="02020603050405020304" pitchFamily="18" charset="-78"/>
              </a:rPr>
              <a:t>انفاقية</a:t>
            </a:r>
            <a:r>
              <a:rPr lang="ar-IQ" sz="2000" dirty="0" smtClean="0">
                <a:solidFill>
                  <a:prstClr val="black"/>
                </a:solidFill>
                <a:latin typeface="Simplified Arabic" panose="02020603050405020304" pitchFamily="18" charset="-78"/>
                <a:ea typeface="Times New Roman"/>
                <a:cs typeface="Simplified Arabic" panose="02020603050405020304" pitchFamily="18" charset="-78"/>
              </a:rPr>
              <a:t> </a:t>
            </a:r>
            <a:r>
              <a:rPr lang="ar-SA" sz="2000" dirty="0" smtClean="0">
                <a:solidFill>
                  <a:prstClr val="black"/>
                </a:solidFill>
                <a:latin typeface="Simplified Arabic" panose="02020603050405020304" pitchFamily="18" charset="-78"/>
                <a:ea typeface="Times New Roman"/>
                <a:cs typeface="Simplified Arabic" panose="02020603050405020304" pitchFamily="18" charset="-78"/>
              </a:rPr>
              <a:t>في </a:t>
            </a:r>
            <a:r>
              <a:rPr lang="ar-SA" sz="2000" dirty="0">
                <a:solidFill>
                  <a:prstClr val="black"/>
                </a:solidFill>
                <a:latin typeface="Simplified Arabic" panose="02020603050405020304" pitchFamily="18" charset="-78"/>
                <a:ea typeface="Times New Roman"/>
                <a:cs typeface="Simplified Arabic" panose="02020603050405020304" pitchFamily="18" charset="-78"/>
              </a:rPr>
              <a:t>الموازنة </a:t>
            </a:r>
            <a:r>
              <a:rPr lang="ar-SA" sz="2000" dirty="0" smtClean="0">
                <a:solidFill>
                  <a:prstClr val="black"/>
                </a:solidFill>
                <a:latin typeface="Simplified Arabic" panose="02020603050405020304" pitchFamily="18" charset="-78"/>
                <a:ea typeface="Times New Roman"/>
                <a:cs typeface="Simplified Arabic" panose="02020603050405020304" pitchFamily="18" charset="-78"/>
              </a:rPr>
              <a:t>العامة، </a:t>
            </a:r>
            <a:r>
              <a:rPr lang="ar-SA" sz="2000" dirty="0">
                <a:solidFill>
                  <a:prstClr val="black"/>
                </a:solidFill>
                <a:latin typeface="Simplified Arabic" panose="02020603050405020304" pitchFamily="18" charset="-78"/>
                <a:ea typeface="Times New Roman"/>
                <a:cs typeface="Simplified Arabic" panose="02020603050405020304" pitchFamily="18" charset="-78"/>
              </a:rPr>
              <a:t>بل خضعت للضغوط السياسية بوضوح. </a:t>
            </a:r>
            <a:r>
              <a:rPr lang="ar-IQ" sz="2000" dirty="0" smtClean="0">
                <a:solidFill>
                  <a:prstClr val="black"/>
                </a:solidFill>
                <a:latin typeface="Simplified Arabic" panose="02020603050405020304" pitchFamily="18" charset="-78"/>
                <a:ea typeface="Times New Roman"/>
                <a:cs typeface="Simplified Arabic" panose="02020603050405020304" pitchFamily="18" charset="-78"/>
              </a:rPr>
              <a:t>وبالرغم من ذلك فقد كانت الايرادات النفطية تحقق المليارات في السنوات السابقة لكنه في نفس الوقت نلاحظ وجود</a:t>
            </a:r>
            <a:r>
              <a:rPr lang="ar-SA" sz="2000" dirty="0" smtClean="0">
                <a:solidFill>
                  <a:prstClr val="black"/>
                </a:solidFill>
                <a:latin typeface="Simplified Arabic" panose="02020603050405020304" pitchFamily="18" charset="-78"/>
                <a:ea typeface="Times New Roman"/>
                <a:cs typeface="Simplified Arabic" panose="02020603050405020304" pitchFamily="18" charset="-78"/>
              </a:rPr>
              <a:t> </a:t>
            </a:r>
            <a:r>
              <a:rPr lang="ar-SA" sz="2000" dirty="0">
                <a:solidFill>
                  <a:prstClr val="black"/>
                </a:solidFill>
                <a:latin typeface="Simplified Arabic" panose="02020603050405020304" pitchFamily="18" charset="-78"/>
                <a:ea typeface="Times New Roman"/>
                <a:cs typeface="Simplified Arabic" panose="02020603050405020304" pitchFamily="18" charset="-78"/>
              </a:rPr>
              <a:t>ضعف </a:t>
            </a:r>
            <a:r>
              <a:rPr lang="ar-IQ" sz="2000" dirty="0" smtClean="0">
                <a:solidFill>
                  <a:prstClr val="black"/>
                </a:solidFill>
                <a:latin typeface="Simplified Arabic" panose="02020603050405020304" pitchFamily="18" charset="-78"/>
                <a:ea typeface="Times New Roman"/>
                <a:cs typeface="Simplified Arabic" panose="02020603050405020304" pitchFamily="18" charset="-78"/>
              </a:rPr>
              <a:t>في </a:t>
            </a:r>
            <a:r>
              <a:rPr lang="ar-SA" sz="2000" dirty="0" smtClean="0">
                <a:solidFill>
                  <a:prstClr val="black"/>
                </a:solidFill>
                <a:latin typeface="Simplified Arabic" panose="02020603050405020304" pitchFamily="18" charset="-78"/>
                <a:ea typeface="Times New Roman"/>
                <a:cs typeface="Simplified Arabic" panose="02020603050405020304" pitchFamily="18" charset="-78"/>
              </a:rPr>
              <a:t>المركز المالي</a:t>
            </a:r>
            <a:r>
              <a:rPr lang="ar-IQ" sz="2000" dirty="0" smtClean="0">
                <a:solidFill>
                  <a:prstClr val="black"/>
                </a:solidFill>
                <a:latin typeface="Simplified Arabic" panose="02020603050405020304" pitchFamily="18" charset="-78"/>
                <a:ea typeface="Times New Roman"/>
                <a:cs typeface="Simplified Arabic" panose="02020603050405020304" pitchFamily="18" charset="-78"/>
              </a:rPr>
              <a:t> </a:t>
            </a:r>
          </a:p>
          <a:p>
            <a:pPr lvl="0" algn="r"/>
            <a:r>
              <a:rPr lang="ar-SA" sz="2000" dirty="0" smtClean="0">
                <a:solidFill>
                  <a:prstClr val="black"/>
                </a:solidFill>
                <a:latin typeface="Simplified Arabic" panose="02020603050405020304" pitchFamily="18" charset="-78"/>
                <a:ea typeface="Times New Roman"/>
                <a:cs typeface="Simplified Arabic" panose="02020603050405020304" pitchFamily="18" charset="-78"/>
              </a:rPr>
              <a:t>الحكومي </a:t>
            </a:r>
            <a:r>
              <a:rPr lang="ar-SA" sz="2000" dirty="0">
                <a:solidFill>
                  <a:prstClr val="black"/>
                </a:solidFill>
                <a:latin typeface="Simplified Arabic" panose="02020603050405020304" pitchFamily="18" charset="-78"/>
                <a:ea typeface="Times New Roman"/>
                <a:cs typeface="Simplified Arabic" panose="02020603050405020304" pitchFamily="18" charset="-78"/>
              </a:rPr>
              <a:t>طيلة السنوات الماضية </a:t>
            </a:r>
            <a:r>
              <a:rPr lang="ar-SA" sz="2000" dirty="0" smtClean="0">
                <a:solidFill>
                  <a:prstClr val="black"/>
                </a:solidFill>
                <a:latin typeface="Simplified Arabic" panose="02020603050405020304" pitchFamily="18" charset="-78"/>
                <a:ea typeface="Times New Roman"/>
                <a:cs typeface="Simplified Arabic" panose="02020603050405020304" pitchFamily="18" charset="-78"/>
              </a:rPr>
              <a:t>لعدة </a:t>
            </a:r>
            <a:r>
              <a:rPr lang="ar-SA" sz="2000" dirty="0">
                <a:solidFill>
                  <a:prstClr val="black"/>
                </a:solidFill>
                <a:latin typeface="Simplified Arabic" panose="02020603050405020304" pitchFamily="18" charset="-78"/>
                <a:ea typeface="Times New Roman"/>
                <a:cs typeface="Simplified Arabic" panose="02020603050405020304" pitchFamily="18" charset="-78"/>
              </a:rPr>
              <a:t>اسباب منها</a:t>
            </a:r>
            <a:endParaRPr lang="en-US" sz="2000" dirty="0">
              <a:solidFill>
                <a:prstClr val="black"/>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7045885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554641"/>
            <a:ext cx="7391400" cy="4870564"/>
          </a:xfrm>
          <a:prstGeom prst="rect">
            <a:avLst/>
          </a:prstGeom>
        </p:spPr>
        <p:txBody>
          <a:bodyPr wrap="square">
            <a:spAutoFit/>
          </a:bodyPr>
          <a:lstStyle/>
          <a:p>
            <a:pPr marL="342900" marR="190500" lvl="0" indent="-342900" algn="r" fontAlgn="base">
              <a:lnSpc>
                <a:spcPct val="115000"/>
              </a:lnSpc>
              <a:buSzPts val="1000"/>
              <a:buFont typeface="Symbol"/>
              <a:buChar char=""/>
              <a:tabLst>
                <a:tab pos="457200" algn="l"/>
              </a:tabLst>
            </a:pPr>
            <a:r>
              <a:rPr lang="ar-IQ" dirty="0" smtClean="0">
                <a:latin typeface="inherit"/>
                <a:ea typeface="Times New Roman"/>
              </a:rPr>
              <a:t>1- غياب الادارة السياسية والاقتصادية ذات الخبرة والمعرفة </a:t>
            </a:r>
            <a:r>
              <a:rPr lang="ar-IQ" dirty="0" err="1" smtClean="0">
                <a:latin typeface="inherit"/>
                <a:ea typeface="Times New Roman"/>
              </a:rPr>
              <a:t>بالامور</a:t>
            </a:r>
            <a:r>
              <a:rPr lang="ar-IQ" dirty="0" smtClean="0">
                <a:latin typeface="inherit"/>
                <a:ea typeface="Times New Roman"/>
              </a:rPr>
              <a:t> المالية والاقتصادية </a:t>
            </a:r>
            <a:r>
              <a:rPr lang="ar-IQ" dirty="0" err="1" smtClean="0">
                <a:latin typeface="inherit"/>
                <a:ea typeface="Times New Roman"/>
              </a:rPr>
              <a:t>لادارة</a:t>
            </a:r>
            <a:r>
              <a:rPr lang="ar-IQ" dirty="0" smtClean="0">
                <a:latin typeface="inherit"/>
                <a:ea typeface="Times New Roman"/>
              </a:rPr>
              <a:t> ملف الموازنة بشكل عقلاني واقتصادي ومالي صحيح .</a:t>
            </a:r>
          </a:p>
          <a:p>
            <a:pPr marL="342900" marR="190500" lvl="0" indent="-342900" algn="r" fontAlgn="base">
              <a:lnSpc>
                <a:spcPct val="115000"/>
              </a:lnSpc>
              <a:buSzPts val="1000"/>
              <a:buFont typeface="Symbol"/>
              <a:buChar char=""/>
              <a:tabLst>
                <a:tab pos="457200" algn="l"/>
              </a:tabLst>
            </a:pPr>
            <a:r>
              <a:rPr lang="ar-IQ" dirty="0" smtClean="0">
                <a:latin typeface="inherit"/>
                <a:ea typeface="Times New Roman"/>
              </a:rPr>
              <a:t>2- جعل ملف الموازنة في يد الاحزاب وليس كما هو معروف لكل العالم ان يكون اعداد الموازنة من قبل كافة الوزارات وحسب احتياجاتها </a:t>
            </a:r>
          </a:p>
          <a:p>
            <a:pPr marL="342900" marR="190500" lvl="0" indent="-342900" algn="r" fontAlgn="base">
              <a:lnSpc>
                <a:spcPct val="115000"/>
              </a:lnSpc>
              <a:buSzPts val="1000"/>
              <a:buFont typeface="Symbol"/>
              <a:buChar char=""/>
              <a:tabLst>
                <a:tab pos="457200" algn="l"/>
              </a:tabLst>
            </a:pPr>
            <a:r>
              <a:rPr lang="ar-IQ" dirty="0" smtClean="0">
                <a:latin typeface="inherit"/>
                <a:ea typeface="Times New Roman"/>
              </a:rPr>
              <a:t>3- عدم الاعتماد على التغذية الراجعة من خلال اعداد الحسابات الختامية للسنوات السابقة ودراستها واعداد الموازنة وفقا للتطورات المتوقعة للعام الحالي للموازنة .</a:t>
            </a:r>
          </a:p>
          <a:p>
            <a:pPr marL="342900" marR="190500" lvl="0" indent="-342900" algn="r" fontAlgn="base">
              <a:lnSpc>
                <a:spcPct val="115000"/>
              </a:lnSpc>
              <a:buSzPts val="1000"/>
              <a:buFont typeface="Symbol"/>
              <a:buChar char=""/>
              <a:tabLst>
                <a:tab pos="457200" algn="l"/>
              </a:tabLst>
            </a:pPr>
            <a:r>
              <a:rPr lang="ar-IQ" dirty="0" smtClean="0">
                <a:latin typeface="inherit"/>
                <a:ea typeface="Times New Roman"/>
              </a:rPr>
              <a:t>4- غياب التنويع في ايرادات الموازنة والاعتماد على الريع النفطي فقط بالرغم من القرارات المالية الخاصة بزيادة الضرائب والرسوم </a:t>
            </a:r>
            <a:r>
              <a:rPr lang="ar-IQ" dirty="0" err="1" smtClean="0">
                <a:latin typeface="inherit"/>
                <a:ea typeface="Times New Roman"/>
              </a:rPr>
              <a:t>الكمركية</a:t>
            </a:r>
            <a:r>
              <a:rPr lang="ar-IQ" dirty="0" smtClean="0">
                <a:latin typeface="inherit"/>
                <a:ea typeface="Times New Roman"/>
              </a:rPr>
              <a:t> ورسوم وجبايات الماء والكهرباء والخدمات الاخرى ما بعد عام 2003 بدءا بفرض ضريبة الدخل على رواتب الموظفين .</a:t>
            </a:r>
          </a:p>
          <a:p>
            <a:pPr marL="342900" marR="190500" lvl="0" indent="-342900" algn="r" fontAlgn="base">
              <a:lnSpc>
                <a:spcPct val="115000"/>
              </a:lnSpc>
              <a:buSzPts val="1000"/>
              <a:buFont typeface="Symbol"/>
              <a:buChar char=""/>
              <a:tabLst>
                <a:tab pos="457200" algn="l"/>
              </a:tabLst>
            </a:pPr>
            <a:r>
              <a:rPr lang="ar-IQ" dirty="0" smtClean="0">
                <a:latin typeface="inherit"/>
                <a:ea typeface="Times New Roman"/>
              </a:rPr>
              <a:t>5- اعتماد نفس اللجان المالية </a:t>
            </a:r>
            <a:r>
              <a:rPr lang="ar-IQ" dirty="0" err="1" smtClean="0">
                <a:latin typeface="inherit"/>
                <a:ea typeface="Times New Roman"/>
              </a:rPr>
              <a:t>لاعداد</a:t>
            </a:r>
            <a:r>
              <a:rPr lang="ar-IQ" dirty="0" smtClean="0">
                <a:latin typeface="inherit"/>
                <a:ea typeface="Times New Roman"/>
              </a:rPr>
              <a:t> الموازنة  منذ عام 2003 ولحد الان بالرغم من الملاحظات التي تؤخذ على عملهم وعد منح الفرص لذوي الخبرة والاختصاص بتقديم المشورة او المقترحات التي من الممكن ان تؤدي الى انقاذ الوضع الاقتصادي .</a:t>
            </a:r>
          </a:p>
          <a:p>
            <a:pPr marL="342900" marR="190500" lvl="0" indent="-342900" algn="r" fontAlgn="base">
              <a:lnSpc>
                <a:spcPct val="115000"/>
              </a:lnSpc>
              <a:buSzPts val="1000"/>
              <a:buFont typeface="Symbol"/>
              <a:buChar char=""/>
              <a:tabLst>
                <a:tab pos="457200" algn="l"/>
              </a:tabLst>
            </a:pPr>
            <a:endParaRPr lang="ar-IQ" dirty="0">
              <a:latin typeface="inherit"/>
              <a:ea typeface="Times New Roman"/>
            </a:endParaRPr>
          </a:p>
          <a:p>
            <a:pPr marL="342900" marR="190500" lvl="0" indent="-342900" algn="r" fontAlgn="base">
              <a:lnSpc>
                <a:spcPct val="115000"/>
              </a:lnSpc>
              <a:buSzPts val="1000"/>
              <a:buFont typeface="Symbol"/>
              <a:buChar char=""/>
              <a:tabLst>
                <a:tab pos="457200" algn="l"/>
              </a:tabLst>
            </a:pPr>
            <a:r>
              <a:rPr lang="ar-IQ" dirty="0" smtClean="0">
                <a:latin typeface="inherit"/>
                <a:ea typeface="Times New Roman"/>
              </a:rPr>
              <a:t> </a:t>
            </a:r>
          </a:p>
          <a:p>
            <a:pPr marL="342900" marR="190500" lvl="0" indent="-342900" fontAlgn="base">
              <a:lnSpc>
                <a:spcPct val="115000"/>
              </a:lnSpc>
              <a:buSzPts val="1000"/>
              <a:buFont typeface="Symbol"/>
              <a:buChar char=""/>
              <a:tabLst>
                <a:tab pos="457200" algn="l"/>
              </a:tabLst>
            </a:pPr>
            <a:endParaRPr lang="ar-IQ" dirty="0">
              <a:latin typeface="inherit"/>
              <a:ea typeface="Times New Roman"/>
            </a:endParaRPr>
          </a:p>
        </p:txBody>
      </p:sp>
    </p:spTree>
    <p:extLst>
      <p:ext uri="{BB962C8B-B14F-4D97-AF65-F5344CB8AC3E}">
        <p14:creationId xmlns:p14="http://schemas.microsoft.com/office/powerpoint/2010/main" val="8899221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745736"/>
            <a:ext cx="7315200" cy="2322174"/>
          </a:xfrm>
          <a:prstGeom prst="rect">
            <a:avLst/>
          </a:prstGeom>
        </p:spPr>
        <p:txBody>
          <a:bodyPr wrap="square">
            <a:spAutoFit/>
          </a:bodyPr>
          <a:lstStyle/>
          <a:p>
            <a:pPr marL="342900" marR="190500" lvl="0" indent="-342900" algn="r" fontAlgn="base">
              <a:lnSpc>
                <a:spcPct val="115000"/>
              </a:lnSpc>
              <a:buSzPts val="1000"/>
              <a:buFont typeface="Symbol"/>
              <a:buChar char=""/>
              <a:tabLst>
                <a:tab pos="457200" algn="l"/>
              </a:tabLst>
            </a:pPr>
            <a:r>
              <a:rPr lang="ar-IQ" dirty="0">
                <a:solidFill>
                  <a:prstClr val="black"/>
                </a:solidFill>
                <a:latin typeface="inherit"/>
                <a:ea typeface="Times New Roman"/>
              </a:rPr>
              <a:t>6- غياب الرقابة المالية المستمرة على عملية تنفيذ الموازنة لتحديد الانحرافات السلبية </a:t>
            </a:r>
            <a:endParaRPr lang="ar-IQ" dirty="0" smtClean="0">
              <a:solidFill>
                <a:prstClr val="black"/>
              </a:solidFill>
              <a:latin typeface="inherit"/>
              <a:ea typeface="Times New Roman"/>
            </a:endParaRPr>
          </a:p>
          <a:p>
            <a:pPr marL="342900" marR="190500" lvl="0" indent="-342900" algn="r" fontAlgn="base">
              <a:lnSpc>
                <a:spcPct val="115000"/>
              </a:lnSpc>
              <a:buSzPts val="1000"/>
              <a:buFont typeface="Symbol"/>
              <a:buChar char=""/>
              <a:tabLst>
                <a:tab pos="457200" algn="l"/>
              </a:tabLst>
            </a:pPr>
            <a:r>
              <a:rPr lang="ar-IQ" dirty="0" smtClean="0">
                <a:solidFill>
                  <a:prstClr val="black"/>
                </a:solidFill>
                <a:latin typeface="inherit"/>
                <a:ea typeface="Times New Roman"/>
              </a:rPr>
              <a:t>والايجابية </a:t>
            </a:r>
            <a:r>
              <a:rPr lang="ar-IQ" dirty="0">
                <a:solidFill>
                  <a:prstClr val="black"/>
                </a:solidFill>
                <a:latin typeface="inherit"/>
                <a:ea typeface="Times New Roman"/>
              </a:rPr>
              <a:t>الحاصلة في التخصيصات لكافة ابواب الموازنة .</a:t>
            </a:r>
          </a:p>
          <a:p>
            <a:pPr marL="342900" marR="190500" lvl="0" indent="-342900" algn="r" fontAlgn="base">
              <a:lnSpc>
                <a:spcPct val="115000"/>
              </a:lnSpc>
              <a:buSzPts val="1000"/>
              <a:buFont typeface="Symbol"/>
              <a:buChar char=""/>
              <a:tabLst>
                <a:tab pos="457200" algn="l"/>
              </a:tabLst>
            </a:pPr>
            <a:r>
              <a:rPr lang="ar-IQ" dirty="0" smtClean="0">
                <a:solidFill>
                  <a:prstClr val="black"/>
                </a:solidFill>
                <a:latin typeface="inherit"/>
                <a:ea typeface="Times New Roman"/>
              </a:rPr>
              <a:t>7- الضبابية وعدم الوضوح المستمر حول الزيادة في النفقات بالرغم من تدني الخدمات المقدمة للمجتمع وزيادة نسبة الفقر .</a:t>
            </a:r>
          </a:p>
          <a:p>
            <a:pPr marL="342900" marR="190500" lvl="0" indent="-342900" algn="r" fontAlgn="base">
              <a:lnSpc>
                <a:spcPct val="115000"/>
              </a:lnSpc>
              <a:buSzPts val="1000"/>
              <a:buFont typeface="Symbol"/>
              <a:buChar char=""/>
              <a:tabLst>
                <a:tab pos="457200" algn="l"/>
              </a:tabLst>
            </a:pPr>
            <a:r>
              <a:rPr lang="ar-IQ" dirty="0" smtClean="0">
                <a:solidFill>
                  <a:prstClr val="black"/>
                </a:solidFill>
                <a:latin typeface="inherit"/>
                <a:ea typeface="Times New Roman"/>
              </a:rPr>
              <a:t>8- عدم اكتراث الجهات السياسية الحاكمة لكل الملاحظات والانتقادات التي تثار في المجتمع سواء كان من البسطاء او المثقفين او اصحاب الاختصاص بما يتعلق بالموازنة واعدادها وايراداتها ونفقاتها واصدارها التي اصبحت حديث كل مواطن .</a:t>
            </a:r>
            <a:endParaRPr lang="ar-IQ" dirty="0">
              <a:solidFill>
                <a:prstClr val="black"/>
              </a:solidFill>
              <a:latin typeface="inherit"/>
              <a:ea typeface="Times New Roman"/>
            </a:endParaRPr>
          </a:p>
        </p:txBody>
      </p:sp>
    </p:spTree>
    <p:extLst>
      <p:ext uri="{BB962C8B-B14F-4D97-AF65-F5344CB8AC3E}">
        <p14:creationId xmlns:p14="http://schemas.microsoft.com/office/powerpoint/2010/main" val="4136335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423067"/>
            <a:ext cx="7086600" cy="4395049"/>
          </a:xfrm>
          <a:prstGeom prst="rect">
            <a:avLst/>
          </a:prstGeom>
        </p:spPr>
        <p:txBody>
          <a:bodyPr wrap="square">
            <a:spAutoFit/>
          </a:bodyPr>
          <a:lstStyle/>
          <a:p>
            <a:pPr algn="r" fontAlgn="base">
              <a:lnSpc>
                <a:spcPct val="115000"/>
              </a:lnSpc>
            </a:pPr>
            <a:r>
              <a:rPr lang="ar-SA" sz="2400" b="1" dirty="0">
                <a:latin typeface="Simplified Arabic" panose="02020603050405020304" pitchFamily="18" charset="-78"/>
                <a:ea typeface="Times New Roman"/>
                <a:cs typeface="Simplified Arabic" panose="02020603050405020304" pitchFamily="18" charset="-78"/>
              </a:rPr>
              <a:t>مشروع موازنة 2021 في ارقام</a:t>
            </a:r>
            <a:endParaRPr lang="en-US" sz="2400" dirty="0" smtClean="0">
              <a:effectLst/>
              <a:latin typeface="Simplified Arabic" panose="02020603050405020304" pitchFamily="18" charset="-78"/>
              <a:ea typeface="Calibri"/>
              <a:cs typeface="Simplified Arabic" panose="02020603050405020304" pitchFamily="18" charset="-78"/>
            </a:endParaRPr>
          </a:p>
          <a:p>
            <a:pPr algn="r"/>
            <a:r>
              <a:rPr lang="ar-IQ" dirty="0" smtClean="0">
                <a:latin typeface="Simplified Arabic" panose="02020603050405020304" pitchFamily="18" charset="-78"/>
                <a:ea typeface="Times New Roman"/>
                <a:cs typeface="Simplified Arabic" panose="02020603050405020304" pitchFamily="18" charset="-78"/>
              </a:rPr>
              <a:t>نلاحظ ان </a:t>
            </a:r>
            <a:r>
              <a:rPr lang="ar-SA" dirty="0" smtClean="0">
                <a:latin typeface="Simplified Arabic" panose="02020603050405020304" pitchFamily="18" charset="-78"/>
                <a:ea typeface="Times New Roman"/>
                <a:cs typeface="Simplified Arabic" panose="02020603050405020304" pitchFamily="18" charset="-78"/>
              </a:rPr>
              <a:t>النفقات </a:t>
            </a:r>
            <a:r>
              <a:rPr lang="ar-SA" dirty="0">
                <a:latin typeface="Simplified Arabic" panose="02020603050405020304" pitchFamily="18" charset="-78"/>
                <a:ea typeface="Times New Roman"/>
                <a:cs typeface="Simplified Arabic" panose="02020603050405020304" pitchFamily="18" charset="-78"/>
              </a:rPr>
              <a:t>الحكومية في مشروع موازنة 2021 </a:t>
            </a:r>
            <a:r>
              <a:rPr lang="ar-IQ" dirty="0" smtClean="0">
                <a:latin typeface="Simplified Arabic" panose="02020603050405020304" pitchFamily="18" charset="-78"/>
                <a:ea typeface="Times New Roman"/>
                <a:cs typeface="Simplified Arabic" panose="02020603050405020304" pitchFamily="18" charset="-78"/>
              </a:rPr>
              <a:t>ارتفعت </a:t>
            </a:r>
            <a:r>
              <a:rPr lang="ar-SA" dirty="0" smtClean="0">
                <a:latin typeface="Simplified Arabic" panose="02020603050405020304" pitchFamily="18" charset="-78"/>
                <a:ea typeface="Times New Roman"/>
                <a:cs typeface="Simplified Arabic" panose="02020603050405020304" pitchFamily="18" charset="-78"/>
              </a:rPr>
              <a:t>بشكل </a:t>
            </a:r>
            <a:r>
              <a:rPr lang="ar-IQ" dirty="0" smtClean="0">
                <a:latin typeface="Simplified Arabic" panose="02020603050405020304" pitchFamily="18" charset="-78"/>
                <a:ea typeface="Times New Roman"/>
                <a:cs typeface="Simplified Arabic" panose="02020603050405020304" pitchFamily="18" charset="-78"/>
              </a:rPr>
              <a:t>كبير </a:t>
            </a:r>
            <a:r>
              <a:rPr lang="ar-SA" dirty="0" smtClean="0">
                <a:latin typeface="Simplified Arabic" panose="02020603050405020304" pitchFamily="18" charset="-78"/>
                <a:ea typeface="Times New Roman"/>
                <a:cs typeface="Simplified Arabic" panose="02020603050405020304" pitchFamily="18" charset="-78"/>
              </a:rPr>
              <a:t>لا ي</a:t>
            </a:r>
            <a:r>
              <a:rPr lang="ar-IQ" dirty="0" smtClean="0">
                <a:latin typeface="Simplified Arabic" panose="02020603050405020304" pitchFamily="18" charset="-78"/>
                <a:ea typeface="Times New Roman"/>
                <a:cs typeface="Simplified Arabic" panose="02020603050405020304" pitchFamily="18" charset="-78"/>
              </a:rPr>
              <a:t>ت</a:t>
            </a:r>
            <a:r>
              <a:rPr lang="ar-SA" dirty="0" smtClean="0">
                <a:latin typeface="Simplified Arabic" panose="02020603050405020304" pitchFamily="18" charset="-78"/>
                <a:ea typeface="Times New Roman"/>
                <a:cs typeface="Simplified Arabic" panose="02020603050405020304" pitchFamily="18" charset="-78"/>
              </a:rPr>
              <a:t>ناسب </a:t>
            </a:r>
            <a:r>
              <a:rPr lang="ar-IQ" dirty="0" smtClean="0">
                <a:latin typeface="Simplified Arabic" panose="02020603050405020304" pitchFamily="18" charset="-78"/>
                <a:ea typeface="Times New Roman"/>
                <a:cs typeface="Simplified Arabic" panose="02020603050405020304" pitchFamily="18" charset="-78"/>
              </a:rPr>
              <a:t>مع </a:t>
            </a:r>
            <a:r>
              <a:rPr lang="ar-SA" dirty="0" smtClean="0">
                <a:latin typeface="Simplified Arabic" panose="02020603050405020304" pitchFamily="18" charset="-78"/>
                <a:ea typeface="Times New Roman"/>
                <a:cs typeface="Simplified Arabic" panose="02020603050405020304" pitchFamily="18" charset="-78"/>
              </a:rPr>
              <a:t>الموارد </a:t>
            </a:r>
            <a:r>
              <a:rPr lang="ar-SA" dirty="0">
                <a:latin typeface="Simplified Arabic" panose="02020603050405020304" pitchFamily="18" charset="-78"/>
                <a:ea typeface="Times New Roman"/>
                <a:cs typeface="Simplified Arabic" panose="02020603050405020304" pitchFamily="18" charset="-78"/>
              </a:rPr>
              <a:t>المالية ولا اتجاهات الضبط والترشيد </a:t>
            </a:r>
            <a:r>
              <a:rPr lang="ar-IQ" dirty="0" smtClean="0">
                <a:latin typeface="Simplified Arabic" panose="02020603050405020304" pitchFamily="18" charset="-78"/>
                <a:ea typeface="Times New Roman"/>
                <a:cs typeface="Simplified Arabic" panose="02020603050405020304" pitchFamily="18" charset="-78"/>
              </a:rPr>
              <a:t>التي تدعو لها </a:t>
            </a:r>
            <a:r>
              <a:rPr lang="ar-SA" dirty="0" smtClean="0">
                <a:latin typeface="Simplified Arabic" panose="02020603050405020304" pitchFamily="18" charset="-78"/>
                <a:ea typeface="Times New Roman"/>
                <a:cs typeface="Simplified Arabic" panose="02020603050405020304" pitchFamily="18" charset="-78"/>
              </a:rPr>
              <a:t>الورقة </a:t>
            </a:r>
            <a:r>
              <a:rPr lang="ar-SA" dirty="0">
                <a:latin typeface="Simplified Arabic" panose="02020603050405020304" pitchFamily="18" charset="-78"/>
                <a:ea typeface="Times New Roman"/>
                <a:cs typeface="Simplified Arabic" panose="02020603050405020304" pitchFamily="18" charset="-78"/>
              </a:rPr>
              <a:t>البيضاء، </a:t>
            </a:r>
            <a:r>
              <a:rPr lang="ar-IQ" dirty="0" smtClean="0">
                <a:latin typeface="Simplified Arabic" panose="02020603050405020304" pitchFamily="18" charset="-78"/>
                <a:ea typeface="Times New Roman"/>
                <a:cs typeface="Simplified Arabic" panose="02020603050405020304" pitchFamily="18" charset="-78"/>
              </a:rPr>
              <a:t>حيث </a:t>
            </a:r>
            <a:r>
              <a:rPr lang="ar-SA" dirty="0" smtClean="0">
                <a:latin typeface="Simplified Arabic" panose="02020603050405020304" pitchFamily="18" charset="-78"/>
                <a:ea typeface="Times New Roman"/>
                <a:cs typeface="Simplified Arabic" panose="02020603050405020304" pitchFamily="18" charset="-78"/>
              </a:rPr>
              <a:t>بلغ </a:t>
            </a:r>
            <a:r>
              <a:rPr lang="ar-SA" dirty="0">
                <a:latin typeface="Simplified Arabic" panose="02020603050405020304" pitchFamily="18" charset="-78"/>
                <a:ea typeface="Times New Roman"/>
                <a:cs typeface="Simplified Arabic" panose="02020603050405020304" pitchFamily="18" charset="-78"/>
              </a:rPr>
              <a:t>اجمالي النفقات (164) ترليون دينار </a:t>
            </a:r>
            <a:r>
              <a:rPr lang="ar-IQ" dirty="0" smtClean="0">
                <a:latin typeface="Simplified Arabic" panose="02020603050405020304" pitchFamily="18" charset="-78"/>
                <a:ea typeface="Times New Roman"/>
                <a:cs typeface="Simplified Arabic" panose="02020603050405020304" pitchFamily="18" charset="-78"/>
              </a:rPr>
              <a:t>اي </a:t>
            </a:r>
            <a:r>
              <a:rPr lang="ar-SA" dirty="0" smtClean="0">
                <a:latin typeface="Simplified Arabic" panose="02020603050405020304" pitchFamily="18" charset="-78"/>
                <a:ea typeface="Times New Roman"/>
                <a:cs typeface="Simplified Arabic" panose="02020603050405020304" pitchFamily="18" charset="-78"/>
              </a:rPr>
              <a:t>بزيادة </a:t>
            </a:r>
            <a:r>
              <a:rPr lang="ar-SA" dirty="0">
                <a:latin typeface="Simplified Arabic" panose="02020603050405020304" pitchFamily="18" charset="-78"/>
                <a:ea typeface="Times New Roman"/>
                <a:cs typeface="Simplified Arabic" panose="02020603050405020304" pitchFamily="18" charset="-78"/>
              </a:rPr>
              <a:t>قدرها (227%) عن نفقات عام 2020، و(23%) عن نفقات عام 2019. وبلغت النفقات الجارية 136 ترليون، وبنسبة (83% من اجمالي الانفاق) وبزيادة قدرها (36%) عن موازنة 2019، بضمنها اقساط الدين والفوائد وبما يقارب (15) ترليون دينار. في حين بلغت النفقات الاستثمارية (27.75) ترليون وبنسبة (17% من اجمالي الانفاق) وتقل عن موازنة 2019 بنسبة (19%). وبالمقارنة مع عام 2019 يلاحظ ان الزيادة في حجم النفقات عام 2021 كانت لصالح الانفاق الجاري مرتين، الاولى من خلال زيادة حجم الموازنة، والثانية </a:t>
            </a:r>
            <a:r>
              <a:rPr lang="ar-IQ" dirty="0" smtClean="0">
                <a:latin typeface="Simplified Arabic" panose="02020603050405020304" pitchFamily="18" charset="-78"/>
                <a:ea typeface="Times New Roman"/>
                <a:cs typeface="Simplified Arabic" panose="02020603050405020304" pitchFamily="18" charset="-78"/>
              </a:rPr>
              <a:t> </a:t>
            </a:r>
          </a:p>
          <a:p>
            <a:pPr algn="r"/>
            <a:r>
              <a:rPr lang="ar-SA" dirty="0" smtClean="0">
                <a:latin typeface="Simplified Arabic" panose="02020603050405020304" pitchFamily="18" charset="-78"/>
                <a:ea typeface="Times New Roman"/>
                <a:cs typeface="Simplified Arabic" panose="02020603050405020304" pitchFamily="18" charset="-78"/>
              </a:rPr>
              <a:t>من خلال خفض </a:t>
            </a:r>
            <a:r>
              <a:rPr lang="ar-SA" dirty="0" smtClean="0">
                <a:latin typeface="inherit"/>
                <a:ea typeface="Times New Roman"/>
              </a:rPr>
              <a:t>النفقات الاستثمارية</a:t>
            </a:r>
            <a:r>
              <a:rPr lang="ar-IQ" dirty="0" smtClean="0">
                <a:latin typeface="inherit"/>
                <a:ea typeface="Times New Roman"/>
              </a:rPr>
              <a:t> وهنا يمكن ان نبين الفرق بين النفقات الجارية ( التشغيلية )  والنفقات الاستثمارية (الرأسمالية ) </a:t>
            </a:r>
          </a:p>
          <a:p>
            <a:pPr algn="r"/>
            <a:r>
              <a:rPr lang="ar-IQ" b="1" i="0" dirty="0" smtClean="0">
                <a:effectLst/>
                <a:latin typeface="Simplified Arabic" panose="02020603050405020304" pitchFamily="18" charset="-78"/>
                <a:cs typeface="Simplified Arabic" panose="02020603050405020304" pitchFamily="18" charset="-78"/>
              </a:rPr>
              <a:t>النفقات الجارية (التشغيلية ) : وهي أعباء تنفقها الدولة ســــنوياً من أجل الحصول على منافع وتحقيق إيرادات لسير نشاط الدولة خلال السنه المالية بحيث انها تحمل على الإيرادات الخاصة </a:t>
            </a:r>
            <a:r>
              <a:rPr lang="ar-IQ" b="1" i="0" dirty="0" err="1" smtClean="0">
                <a:effectLst/>
                <a:latin typeface="Simplified Arabic" panose="02020603050405020304" pitchFamily="18" charset="-78"/>
                <a:cs typeface="Simplified Arabic" panose="02020603050405020304" pitchFamily="18" charset="-78"/>
              </a:rPr>
              <a:t>بالسنه</a:t>
            </a:r>
            <a:r>
              <a:rPr lang="ar-IQ" b="1" i="0" dirty="0" smtClean="0">
                <a:effectLst/>
                <a:latin typeface="Simplified Arabic" panose="02020603050405020304" pitchFamily="18" charset="-78"/>
                <a:cs typeface="Simplified Arabic" panose="02020603050405020304" pitchFamily="18" charset="-78"/>
              </a:rPr>
              <a:t> المالية وفقا لمبدأ المقابلة (مقابلة الايرادات بالمصاريف) .</a:t>
            </a:r>
            <a:endParaRPr lang="ar-IQ" b="0" i="0" dirty="0" smtClean="0">
              <a:effectLst/>
              <a:latin typeface="Simplified Arabic" panose="02020603050405020304" pitchFamily="18" charset="-78"/>
              <a:cs typeface="Simplified Arabic" panose="02020603050405020304" pitchFamily="18" charset="-78"/>
            </a:endParaRPr>
          </a:p>
          <a:p>
            <a:pPr algn="r"/>
            <a:endParaRPr lang="en-US" dirty="0"/>
          </a:p>
        </p:txBody>
      </p:sp>
    </p:spTree>
    <p:extLst>
      <p:ext uri="{BB962C8B-B14F-4D97-AF65-F5344CB8AC3E}">
        <p14:creationId xmlns:p14="http://schemas.microsoft.com/office/powerpoint/2010/main" val="1676905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524001"/>
            <a:ext cx="7162800" cy="4428905"/>
          </a:xfrm>
          <a:prstGeom prst="rect">
            <a:avLst/>
          </a:prstGeom>
        </p:spPr>
        <p:txBody>
          <a:bodyPr wrap="square">
            <a:spAutoFit/>
          </a:bodyPr>
          <a:lstStyle/>
          <a:p>
            <a:pPr algn="r"/>
            <a:r>
              <a:rPr lang="ar-IQ" b="1" dirty="0">
                <a:latin typeface="Simplified Arabic" panose="02020603050405020304" pitchFamily="18" charset="-78"/>
                <a:cs typeface="Simplified Arabic" panose="02020603050405020304" pitchFamily="18" charset="-78"/>
              </a:rPr>
              <a:t>النفقات </a:t>
            </a:r>
            <a:r>
              <a:rPr lang="ar-IQ" b="1" dirty="0" smtClean="0">
                <a:latin typeface="Simplified Arabic" panose="02020603050405020304" pitchFamily="18" charset="-78"/>
                <a:cs typeface="Simplified Arabic" panose="02020603050405020304" pitchFamily="18" charset="-78"/>
              </a:rPr>
              <a:t>الاستثمارية( الرأسمالية) </a:t>
            </a:r>
            <a:r>
              <a:rPr lang="ar-IQ" b="1" dirty="0">
                <a:latin typeface="Simplified Arabic" panose="02020603050405020304" pitchFamily="18" charset="-78"/>
                <a:cs typeface="Simplified Arabic" panose="02020603050405020304" pitchFamily="18" charset="-78"/>
              </a:rPr>
              <a:t> : وهي أعباء تنفقها </a:t>
            </a:r>
            <a:r>
              <a:rPr lang="ar-IQ" b="1" dirty="0" smtClean="0">
                <a:latin typeface="Simplified Arabic" panose="02020603050405020304" pitchFamily="18" charset="-78"/>
                <a:cs typeface="Simplified Arabic" panose="02020603050405020304" pitchFamily="18" charset="-78"/>
              </a:rPr>
              <a:t>الدولة من </a:t>
            </a:r>
            <a:r>
              <a:rPr lang="ar-IQ" b="1" dirty="0">
                <a:latin typeface="Simplified Arabic" panose="02020603050405020304" pitchFamily="18" charset="-78"/>
                <a:cs typeface="Simplified Arabic" panose="02020603050405020304" pitchFamily="18" charset="-78"/>
              </a:rPr>
              <a:t>اجل الحصول على </a:t>
            </a:r>
            <a:r>
              <a:rPr lang="ar-IQ" b="1" dirty="0" smtClean="0">
                <a:latin typeface="Simplified Arabic" panose="02020603050405020304" pitchFamily="18" charset="-78"/>
                <a:cs typeface="Simplified Arabic" panose="02020603050405020304" pitchFamily="18" charset="-78"/>
              </a:rPr>
              <a:t>استثمارات </a:t>
            </a:r>
            <a:r>
              <a:rPr lang="ar-IQ" b="1" dirty="0">
                <a:latin typeface="Simplified Arabic" panose="02020603050405020304" pitchFamily="18" charset="-78"/>
                <a:cs typeface="Simplified Arabic" panose="02020603050405020304" pitchFamily="18" charset="-78"/>
              </a:rPr>
              <a:t>جديده </a:t>
            </a:r>
            <a:r>
              <a:rPr lang="ar-IQ" b="1" dirty="0" smtClean="0">
                <a:latin typeface="Simplified Arabic" panose="02020603050405020304" pitchFamily="18" charset="-78"/>
                <a:cs typeface="Simplified Arabic" panose="02020603050405020304" pitchFamily="18" charset="-78"/>
              </a:rPr>
              <a:t>لتطوير </a:t>
            </a:r>
            <a:r>
              <a:rPr lang="ar-IQ" b="1" dirty="0">
                <a:latin typeface="Simplified Arabic" panose="02020603050405020304" pitchFamily="18" charset="-78"/>
                <a:cs typeface="Simplified Arabic" panose="02020603050405020304" pitchFamily="18" charset="-78"/>
              </a:rPr>
              <a:t>استثماراتها </a:t>
            </a:r>
            <a:r>
              <a:rPr lang="ar-IQ" b="1" dirty="0" smtClean="0">
                <a:latin typeface="Simplified Arabic" panose="02020603050405020304" pitchFamily="18" charset="-78"/>
                <a:cs typeface="Simplified Arabic" panose="02020603050405020304" pitchFamily="18" charset="-78"/>
              </a:rPr>
              <a:t>الحالية </a:t>
            </a:r>
            <a:r>
              <a:rPr lang="ar-IQ" b="1" dirty="0">
                <a:latin typeface="Simplified Arabic" panose="02020603050405020304" pitchFamily="18" charset="-78"/>
                <a:cs typeface="Simplified Arabic" panose="02020603050405020304" pitchFamily="18" charset="-78"/>
              </a:rPr>
              <a:t> تؤدي الى توسيع نشاطها وزيــادة </a:t>
            </a:r>
            <a:r>
              <a:rPr lang="ar-IQ" b="1" dirty="0" smtClean="0">
                <a:latin typeface="Simplified Arabic" panose="02020603050405020304" pitchFamily="18" charset="-78"/>
                <a:cs typeface="Simplified Arabic" panose="02020603050405020304" pitchFamily="18" charset="-78"/>
              </a:rPr>
              <a:t>إيراداتها </a:t>
            </a:r>
            <a:r>
              <a:rPr lang="ar-IQ" b="1" dirty="0">
                <a:latin typeface="Simplified Arabic" panose="02020603050405020304" pitchFamily="18" charset="-78"/>
                <a:cs typeface="Simplified Arabic" panose="02020603050405020304" pitchFamily="18" charset="-78"/>
              </a:rPr>
              <a:t>من هذه </a:t>
            </a:r>
            <a:r>
              <a:rPr lang="ar-IQ" b="1" dirty="0" smtClean="0">
                <a:latin typeface="Simplified Arabic" panose="02020603050405020304" pitchFamily="18" charset="-78"/>
                <a:cs typeface="Simplified Arabic" panose="02020603050405020304" pitchFamily="18" charset="-78"/>
              </a:rPr>
              <a:t>الاستثمارات </a:t>
            </a:r>
            <a:r>
              <a:rPr lang="ar-IQ" b="1" dirty="0">
                <a:latin typeface="Simplified Arabic" panose="02020603050405020304" pitchFamily="18" charset="-78"/>
                <a:cs typeface="Simplified Arabic" panose="02020603050405020304" pitchFamily="18" charset="-78"/>
              </a:rPr>
              <a:t>كشراء أصول جديده وتأجيرها أو بيعها أو </a:t>
            </a:r>
            <a:r>
              <a:rPr lang="ar-IQ" b="1" dirty="0" smtClean="0">
                <a:latin typeface="Simplified Arabic" panose="02020603050405020304" pitchFamily="18" charset="-78"/>
                <a:cs typeface="Simplified Arabic" panose="02020603050405020304" pitchFamily="18" charset="-78"/>
              </a:rPr>
              <a:t>إصلاح </a:t>
            </a:r>
            <a:r>
              <a:rPr lang="ar-IQ" b="1" dirty="0">
                <a:latin typeface="Simplified Arabic" panose="02020603050405020304" pitchFamily="18" charset="-78"/>
                <a:cs typeface="Simplified Arabic" panose="02020603050405020304" pitchFamily="18" charset="-78"/>
              </a:rPr>
              <a:t>وتطوير أصولها بحيث أنها مشابه في </a:t>
            </a:r>
            <a:r>
              <a:rPr lang="ar-IQ" b="1" dirty="0" smtClean="0">
                <a:latin typeface="Simplified Arabic" panose="02020603050405020304" pitchFamily="18" charset="-78"/>
                <a:cs typeface="Simplified Arabic" panose="02020603050405020304" pitchFamily="18" charset="-78"/>
              </a:rPr>
              <a:t>المعالجة المحاسبية </a:t>
            </a:r>
            <a:r>
              <a:rPr lang="ar-IQ" b="1" dirty="0">
                <a:latin typeface="Simplified Arabic" panose="02020603050405020304" pitchFamily="18" charset="-78"/>
                <a:cs typeface="Simplified Arabic" panose="02020603050405020304" pitchFamily="18" charset="-78"/>
              </a:rPr>
              <a:t>لها للمصروفات </a:t>
            </a:r>
            <a:r>
              <a:rPr lang="ar-IQ" b="1" dirty="0" smtClean="0">
                <a:latin typeface="Simplified Arabic" panose="02020603050405020304" pitchFamily="18" charset="-78"/>
                <a:cs typeface="Simplified Arabic" panose="02020603050405020304" pitchFamily="18" charset="-78"/>
              </a:rPr>
              <a:t>الرأسمالية .</a:t>
            </a:r>
          </a:p>
          <a:p>
            <a:pPr algn="r" fontAlgn="base">
              <a:lnSpc>
                <a:spcPct val="115000"/>
              </a:lnSpc>
              <a:spcAft>
                <a:spcPts val="1500"/>
              </a:spcAft>
            </a:pPr>
            <a:r>
              <a:rPr lang="ar-SA" sz="2000" dirty="0">
                <a:latin typeface="Simplified Arabic" panose="02020603050405020304" pitchFamily="18" charset="-78"/>
                <a:ea typeface="Times New Roman"/>
                <a:cs typeface="Simplified Arabic" panose="02020603050405020304" pitchFamily="18" charset="-78"/>
              </a:rPr>
              <a:t>وعلى رغم من ان الايرادات المتحققة في موازنة 2021 تقل بقرابة (12%) عن الايرادات المتوقعة عام 2019 فان النفقات الاجمالية عام 2021 فاقت اجمالي النفقات في موازنة 2019 بنسبة (23%)، وعلى حساب الاقتراض الحكومي لتعويض </a:t>
            </a:r>
            <a:r>
              <a:rPr lang="ar-SA" sz="2000" dirty="0" smtClean="0">
                <a:latin typeface="Simplified Arabic" panose="02020603050405020304" pitchFamily="18" charset="-78"/>
                <a:ea typeface="Times New Roman"/>
                <a:cs typeface="Simplified Arabic" panose="02020603050405020304" pitchFamily="18" charset="-78"/>
              </a:rPr>
              <a:t>الفارق</a:t>
            </a:r>
            <a:r>
              <a:rPr lang="ar-IQ" b="1" dirty="0" smtClean="0">
                <a:solidFill>
                  <a:srgbClr val="FF0000"/>
                </a:solidFill>
                <a:latin typeface="Simplified Arabic" panose="02020603050405020304" pitchFamily="18" charset="-78"/>
                <a:ea typeface="Times New Roman"/>
                <a:cs typeface="Simplified Arabic" panose="02020603050405020304" pitchFamily="18" charset="-78"/>
              </a:rPr>
              <a:t>( ملاحظة يتم المقارنة مع الارقام لعام 2019 بسبب اصدار حسابات ختامية لها وعدم اعداد حسابات ختامية لعام 2020 المالية )</a:t>
            </a:r>
            <a:r>
              <a:rPr lang="ar-IQ" sz="2400" b="1" dirty="0" smtClean="0">
                <a:solidFill>
                  <a:srgbClr val="FF0000"/>
                </a:solidFill>
                <a:latin typeface="Simplified Arabic" panose="02020603050405020304" pitchFamily="18" charset="-78"/>
                <a:ea typeface="Times New Roman"/>
                <a:cs typeface="Simplified Arabic" panose="02020603050405020304" pitchFamily="18" charset="-78"/>
              </a:rPr>
              <a:t> </a:t>
            </a:r>
            <a:r>
              <a:rPr lang="ar-IQ" sz="2000" dirty="0" smtClean="0">
                <a:latin typeface="Simplified Arabic" panose="02020603050405020304" pitchFamily="18" charset="-78"/>
                <a:ea typeface="Times New Roman"/>
                <a:cs typeface="Simplified Arabic" panose="02020603050405020304" pitchFamily="18" charset="-78"/>
              </a:rPr>
              <a:t>.</a:t>
            </a:r>
            <a:endParaRPr lang="en-US" sz="2000" dirty="0" smtClean="0">
              <a:effectLst/>
              <a:latin typeface="Simplified Arabic" panose="02020603050405020304" pitchFamily="18" charset="-78"/>
              <a:ea typeface="Calibri"/>
              <a:cs typeface="Simplified Arabic" panose="02020603050405020304" pitchFamily="18" charset="-78"/>
            </a:endParaRPr>
          </a:p>
          <a:p>
            <a:pPr algn="r"/>
            <a:r>
              <a:rPr lang="ar-SA" sz="2000" dirty="0">
                <a:latin typeface="Simplified Arabic" panose="02020603050405020304" pitchFamily="18" charset="-78"/>
                <a:ea typeface="Times New Roman"/>
                <a:cs typeface="Simplified Arabic" panose="02020603050405020304" pitchFamily="18" charset="-78"/>
              </a:rPr>
              <a:t>اما اجمالي الايرادات المتوقعة في مشروع موازنة 2021 فقد بلغ 93 ترليون دينار، تٌمثل الايرادات النفطية نسبة (78%) فيها وبمبلغ (73) ترليون دينار، بالاعتماد على صادرات (3.25) مليون برميل يوميا، حصة العراق ضمن اتفاق اوبك، منها (250) الف برميل نفط كوردستان. </a:t>
            </a:r>
            <a:endParaRPr lang="en-US" sz="20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1419997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828801"/>
            <a:ext cx="7162800" cy="4037324"/>
          </a:xfrm>
          <a:prstGeom prst="rect">
            <a:avLst/>
          </a:prstGeom>
        </p:spPr>
        <p:txBody>
          <a:bodyPr wrap="square">
            <a:spAutoFit/>
          </a:bodyPr>
          <a:lstStyle/>
          <a:p>
            <a:pPr algn="r" fontAlgn="base">
              <a:lnSpc>
                <a:spcPct val="115000"/>
              </a:lnSpc>
              <a:spcAft>
                <a:spcPts val="1500"/>
              </a:spcAft>
            </a:pPr>
            <a:r>
              <a:rPr lang="ar-SA" sz="2000" dirty="0" smtClean="0">
                <a:solidFill>
                  <a:prstClr val="black"/>
                </a:solidFill>
                <a:latin typeface="Simplified Arabic" panose="02020603050405020304" pitchFamily="18" charset="-78"/>
                <a:ea typeface="Times New Roman"/>
                <a:cs typeface="Simplified Arabic" panose="02020603050405020304" pitchFamily="18" charset="-78"/>
              </a:rPr>
              <a:t>وبسعر نفط </a:t>
            </a:r>
            <a:r>
              <a:rPr lang="ar-SA" sz="2000" dirty="0">
                <a:solidFill>
                  <a:prstClr val="black"/>
                </a:solidFill>
                <a:latin typeface="Simplified Arabic" panose="02020603050405020304" pitchFamily="18" charset="-78"/>
                <a:ea typeface="Times New Roman"/>
                <a:cs typeface="Simplified Arabic" panose="02020603050405020304" pitchFamily="18" charset="-78"/>
              </a:rPr>
              <a:t>مخمن يقدر بـ (42) دولار وسعر صرف (1450) دينار لكل دولار. اما الايرادات غير النفطية فقد بلغت (20) ترليون دينار وبنسبة (22%) من اجمالي </a:t>
            </a:r>
            <a:r>
              <a:rPr lang="ar-IQ" sz="2000" dirty="0" smtClean="0">
                <a:solidFill>
                  <a:prstClr val="black"/>
                </a:solidFill>
                <a:latin typeface="Simplified Arabic" panose="02020603050405020304" pitchFamily="18" charset="-78"/>
                <a:ea typeface="Times New Roman"/>
                <a:cs typeface="Simplified Arabic" panose="02020603050405020304" pitchFamily="18" charset="-78"/>
              </a:rPr>
              <a:t>الايرادات في الموازنة </a:t>
            </a:r>
            <a:r>
              <a:rPr lang="ar-SA" sz="2000" dirty="0" smtClean="0">
                <a:latin typeface="inherit"/>
                <a:ea typeface="Times New Roman"/>
              </a:rPr>
              <a:t>وبذلك </a:t>
            </a:r>
            <a:r>
              <a:rPr lang="ar-SA" sz="2000" dirty="0">
                <a:latin typeface="inherit"/>
                <a:ea typeface="Times New Roman"/>
              </a:rPr>
              <a:t>يكون اجمالي العجز المخطط (71) ترليون، وهو ما يشكل نسبة (43%) من اجمالي النفقات المقدرة وبزيادة قدرها (158%) عن العجز المخطط عام 2019. ويمول العجز عبر حوالات خزينة تباع للبنك المركزي بقيمة (47) ترليون دينار، و(8.5) ترليون سندات وطنية للجمهور و(13) ترليون اقتراض خارجي وقروض </a:t>
            </a:r>
            <a:r>
              <a:rPr lang="ar-IQ" sz="2000" dirty="0" smtClean="0">
                <a:latin typeface="inherit"/>
                <a:ea typeface="Times New Roman"/>
              </a:rPr>
              <a:t> اخرى وعند مناقشة توزيع موارد وتخصيصات موازنة  2021على القطاعات الحكومية نلاحظ</a:t>
            </a:r>
            <a:r>
              <a:rPr lang="ar-IQ" sz="2400" dirty="0">
                <a:latin typeface="Calibri"/>
                <a:ea typeface="Times New Roman"/>
                <a:cs typeface="Arial"/>
              </a:rPr>
              <a:t> </a:t>
            </a:r>
            <a:r>
              <a:rPr lang="ar-SA" sz="2000" dirty="0" smtClean="0">
                <a:latin typeface="inherit"/>
                <a:ea typeface="Times New Roman"/>
              </a:rPr>
              <a:t>هيمنة </a:t>
            </a:r>
            <a:r>
              <a:rPr lang="ar-SA" sz="2000" dirty="0">
                <a:latin typeface="inherit"/>
                <a:ea typeface="Times New Roman"/>
              </a:rPr>
              <a:t>عدد من القطاعات على الموازنة منها قطاع الطاقة (نفط وكهرباء) بنسبة (20%) والخدمات الاجتماعية بنسبة (19%) والامن والدفاع بنسبة (17%) والادارات العامة (الرئاسات والمحافظات والوزارات) بنسبة (15%) والمديونية بنسبة (15%) وقطاع التربية والتعليم بنسبة (7%) وقطاع الصحة (4.4</a:t>
            </a:r>
            <a:r>
              <a:rPr lang="ar-SA" sz="2000" dirty="0" smtClean="0">
                <a:latin typeface="inherit"/>
                <a:ea typeface="Times New Roman"/>
              </a:rPr>
              <a:t>%)</a:t>
            </a:r>
            <a:endParaRPr lang="en-US" dirty="0"/>
          </a:p>
        </p:txBody>
      </p:sp>
    </p:spTree>
    <p:extLst>
      <p:ext uri="{BB962C8B-B14F-4D97-AF65-F5344CB8AC3E}">
        <p14:creationId xmlns:p14="http://schemas.microsoft.com/office/powerpoint/2010/main" val="2092106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143000"/>
            <a:ext cx="7467600" cy="4562788"/>
          </a:xfrm>
          <a:prstGeom prst="rect">
            <a:avLst/>
          </a:prstGeom>
        </p:spPr>
        <p:txBody>
          <a:bodyPr wrap="square">
            <a:spAutoFit/>
          </a:bodyPr>
          <a:lstStyle/>
          <a:p>
            <a:pPr lvl="0" algn="r" fontAlgn="base">
              <a:lnSpc>
                <a:spcPct val="115000"/>
              </a:lnSpc>
              <a:spcAft>
                <a:spcPts val="1500"/>
              </a:spcAft>
            </a:pPr>
            <a:r>
              <a:rPr lang="ar-SA" sz="2000" dirty="0" smtClean="0">
                <a:solidFill>
                  <a:prstClr val="black"/>
                </a:solidFill>
                <a:latin typeface="inherit"/>
                <a:ea typeface="Times New Roman"/>
              </a:rPr>
              <a:t>والقطاع </a:t>
            </a:r>
            <a:r>
              <a:rPr lang="ar-SA" sz="2000" dirty="0">
                <a:solidFill>
                  <a:prstClr val="black"/>
                </a:solidFill>
                <a:latin typeface="inherit"/>
                <a:ea typeface="Times New Roman"/>
              </a:rPr>
              <a:t>الصناعي والزراعي والنقل جميعا بنسبة تقل </a:t>
            </a:r>
            <a:r>
              <a:rPr lang="ar-SA" sz="2000" dirty="0" smtClean="0">
                <a:solidFill>
                  <a:prstClr val="black"/>
                </a:solidFill>
                <a:latin typeface="inherit"/>
                <a:ea typeface="Times New Roman"/>
              </a:rPr>
              <a:t>عن</a:t>
            </a:r>
            <a:r>
              <a:rPr lang="ar-IQ" sz="2000" dirty="0" smtClean="0">
                <a:solidFill>
                  <a:prstClr val="black"/>
                </a:solidFill>
                <a:latin typeface="inherit"/>
                <a:ea typeface="Times New Roman"/>
              </a:rPr>
              <a:t> 2%  </a:t>
            </a:r>
          </a:p>
          <a:p>
            <a:pPr algn="r" fontAlgn="base">
              <a:lnSpc>
                <a:spcPct val="115000"/>
              </a:lnSpc>
              <a:spcAft>
                <a:spcPts val="1500"/>
              </a:spcAft>
            </a:pPr>
            <a:r>
              <a:rPr lang="ar-IQ" sz="2000" b="1" dirty="0" smtClean="0">
                <a:solidFill>
                  <a:srgbClr val="FF0000"/>
                </a:solidFill>
                <a:latin typeface="inherit"/>
                <a:ea typeface="Times New Roman"/>
              </a:rPr>
              <a:t>مما ذكر اعلاه يمكن استنتاج الاتي </a:t>
            </a:r>
          </a:p>
          <a:p>
            <a:pPr algn="r" fontAlgn="base">
              <a:lnSpc>
                <a:spcPct val="115000"/>
              </a:lnSpc>
              <a:spcAft>
                <a:spcPts val="1500"/>
              </a:spcAft>
            </a:pPr>
            <a:r>
              <a:rPr lang="ar-IQ" sz="2000" dirty="0" smtClean="0">
                <a:solidFill>
                  <a:prstClr val="black"/>
                </a:solidFill>
                <a:latin typeface="inherit"/>
                <a:ea typeface="Times New Roman"/>
              </a:rPr>
              <a:t>1-  </a:t>
            </a:r>
            <a:r>
              <a:rPr lang="ar-SA" sz="2000" dirty="0">
                <a:latin typeface="inherit"/>
                <a:ea typeface="Times New Roman"/>
              </a:rPr>
              <a:t>لا يستند مشروع موازنة 2021 على منهج علمي واضح، </a:t>
            </a:r>
            <a:r>
              <a:rPr lang="ar-IQ" sz="2000" dirty="0" smtClean="0">
                <a:latin typeface="inherit"/>
                <a:ea typeface="Times New Roman"/>
              </a:rPr>
              <a:t>حيث ان هناك </a:t>
            </a:r>
            <a:r>
              <a:rPr lang="ar-SA" sz="2000" dirty="0" smtClean="0">
                <a:latin typeface="inherit"/>
                <a:ea typeface="Times New Roman"/>
              </a:rPr>
              <a:t>خفض </a:t>
            </a:r>
            <a:r>
              <a:rPr lang="ar-SA" sz="2000" dirty="0">
                <a:latin typeface="inherit"/>
                <a:ea typeface="Times New Roman"/>
              </a:rPr>
              <a:t>للرواتب ورفع للضرائب على ابواب جديدة وتقليص للدعم ولمخصصات وزارات مهمة كالزراعة </a:t>
            </a:r>
            <a:r>
              <a:rPr lang="ar-SA" sz="2000" dirty="0" smtClean="0">
                <a:latin typeface="inherit"/>
                <a:ea typeface="Times New Roman"/>
              </a:rPr>
              <a:t>والصناعة </a:t>
            </a:r>
            <a:r>
              <a:rPr lang="ar-SA" sz="2000" dirty="0">
                <a:latin typeface="inherit"/>
                <a:ea typeface="Times New Roman"/>
              </a:rPr>
              <a:t>والنقل </a:t>
            </a:r>
            <a:endParaRPr lang="ar-IQ" sz="2000" dirty="0" smtClean="0">
              <a:latin typeface="inherit"/>
              <a:ea typeface="Times New Roman"/>
            </a:endParaRPr>
          </a:p>
          <a:p>
            <a:pPr algn="r" fontAlgn="base">
              <a:lnSpc>
                <a:spcPct val="115000"/>
              </a:lnSpc>
              <a:spcAft>
                <a:spcPts val="1500"/>
              </a:spcAft>
            </a:pPr>
            <a:r>
              <a:rPr lang="ar-IQ" sz="2000" dirty="0" smtClean="0">
                <a:latin typeface="inherit"/>
                <a:ea typeface="Times New Roman"/>
              </a:rPr>
              <a:t>2- </a:t>
            </a:r>
            <a:r>
              <a:rPr lang="ar-IQ" sz="2000" dirty="0">
                <a:latin typeface="inherit"/>
                <a:ea typeface="Times New Roman"/>
              </a:rPr>
              <a:t>ا</a:t>
            </a:r>
            <a:r>
              <a:rPr lang="ar-SA" sz="2000" dirty="0" smtClean="0">
                <a:latin typeface="inherit"/>
                <a:ea typeface="Times New Roman"/>
              </a:rPr>
              <a:t>نتهاج</a:t>
            </a:r>
            <a:r>
              <a:rPr lang="ar-IQ" sz="2000" dirty="0" smtClean="0">
                <a:latin typeface="inherit"/>
                <a:ea typeface="Times New Roman"/>
              </a:rPr>
              <a:t> الدولة</a:t>
            </a:r>
            <a:r>
              <a:rPr lang="ar-SA" sz="2000" dirty="0" smtClean="0">
                <a:latin typeface="inherit"/>
                <a:ea typeface="Times New Roman"/>
              </a:rPr>
              <a:t> </a:t>
            </a:r>
            <a:r>
              <a:rPr lang="ar-SA" sz="2000" dirty="0">
                <a:latin typeface="inherit"/>
                <a:ea typeface="Times New Roman"/>
              </a:rPr>
              <a:t>سياسة مالية تقشفية للتكيف مع هبوط الايرادات النفطية من خلال ضبط وترشيق النفقات </a:t>
            </a:r>
            <a:r>
              <a:rPr lang="ar-SA" sz="2000" dirty="0" smtClean="0">
                <a:latin typeface="inherit"/>
                <a:ea typeface="Times New Roman"/>
              </a:rPr>
              <a:t>العامة</a:t>
            </a:r>
            <a:r>
              <a:rPr lang="ar-IQ" sz="2000" dirty="0" smtClean="0">
                <a:latin typeface="inherit"/>
                <a:ea typeface="Times New Roman"/>
              </a:rPr>
              <a:t> من جانب</a:t>
            </a:r>
            <a:r>
              <a:rPr lang="ar-SA" sz="2000" dirty="0" smtClean="0">
                <a:latin typeface="inherit"/>
                <a:ea typeface="Times New Roman"/>
              </a:rPr>
              <a:t>. </a:t>
            </a:r>
            <a:r>
              <a:rPr lang="ar-SA" sz="2000" dirty="0">
                <a:latin typeface="inherit"/>
                <a:ea typeface="Times New Roman"/>
              </a:rPr>
              <a:t>ولكن من جانب اخر، هناك بذخ واسراف في ابواب ثانية كالمستلزمات السلعية والخدمية وصيانة الموجودات وبما يفوق (20) ترليون دينار مما يوحي بانتهاج سياسة مالية توسعية. وبالنتيجة يتضمن مشروع الموازنة الجديدة اتجاهين متعاكسين اتجاه انكماشي قائم على تقليص الرواتب (بقرابة 5 ترليون) واتجاه توسعي لأغراض استهلاكية غير انتاجية، وبشكل يفوق الاتجاه الانكماشي، ويتمدد على الاقتراض العام </a:t>
            </a:r>
            <a:r>
              <a:rPr lang="ar-IQ" sz="2000" dirty="0" smtClean="0">
                <a:latin typeface="inherit"/>
                <a:ea typeface="Times New Roman"/>
              </a:rPr>
              <a:t>الداخلي</a:t>
            </a:r>
            <a:endParaRPr lang="en-US" sz="2000" dirty="0">
              <a:solidFill>
                <a:prstClr val="black"/>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31403488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469</TotalTime>
  <Words>1440</Words>
  <Application>Microsoft Office PowerPoint</Application>
  <PresentationFormat>On-screen Show (4:3)</PresentationFormat>
  <Paragraphs>49</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Couture</vt:lpstr>
      <vt:lpstr>PowerPoint Presentation</vt:lpstr>
      <vt:lpstr>المقدمة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Maher</dc:creator>
  <cp:lastModifiedBy>Maher</cp:lastModifiedBy>
  <cp:revision>23</cp:revision>
  <dcterms:created xsi:type="dcterms:W3CDTF">2021-06-05T07:11:42Z</dcterms:created>
  <dcterms:modified xsi:type="dcterms:W3CDTF">2021-06-06T14:18:35Z</dcterms:modified>
</cp:coreProperties>
</file>