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98BAD-8289-4F4E-9258-62E516FF7261}" type="datetimeFigureOut">
              <a:rPr lang="ar-IQ" smtClean="0"/>
              <a:pPr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ar-IQ" dirty="0" smtClean="0"/>
              <a:t>صيغ الفروق المركزية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57444"/>
          </a:xfrm>
          <a:solidFill>
            <a:schemeClr val="accent3">
              <a:lumMod val="75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ar-IQ" dirty="0" smtClean="0">
                <a:solidFill>
                  <a:schemeClr val="tx1"/>
                </a:solidFill>
                <a:cs typeface="+mj-cs"/>
              </a:rPr>
              <a:t>المرحلة الثالثة /قسم الاحصاء</a:t>
            </a:r>
          </a:p>
          <a:p>
            <a:r>
              <a:rPr lang="ar-IQ" dirty="0" smtClean="0">
                <a:solidFill>
                  <a:schemeClr val="tx1"/>
                </a:solidFill>
                <a:cs typeface="+mj-cs"/>
              </a:rPr>
              <a:t>الدراسات الصباحية والمسائية </a:t>
            </a:r>
          </a:p>
          <a:p>
            <a:r>
              <a:rPr lang="ar-IQ" dirty="0" smtClean="0">
                <a:solidFill>
                  <a:schemeClr val="tx1"/>
                </a:solidFill>
                <a:cs typeface="+mj-cs"/>
              </a:rPr>
              <a:t>المحاضرة الثالثة /الكورس الثاني</a:t>
            </a:r>
          </a:p>
          <a:p>
            <a:r>
              <a:rPr lang="ar-IQ" dirty="0" smtClean="0">
                <a:solidFill>
                  <a:schemeClr val="tx1"/>
                </a:solidFill>
                <a:cs typeface="+mj-cs"/>
              </a:rPr>
              <a:t>أ.م. </a:t>
            </a:r>
            <a:r>
              <a:rPr lang="ar-IQ" smtClean="0">
                <a:solidFill>
                  <a:schemeClr val="tx1"/>
                </a:solidFill>
                <a:cs typeface="+mj-cs"/>
              </a:rPr>
              <a:t>نبأ نعيم مهدي</a:t>
            </a:r>
            <a:endParaRPr lang="ar-IQ" dirty="0" smtClean="0">
              <a:solidFill>
                <a:schemeClr val="tx1"/>
              </a:solidFill>
              <a:cs typeface="+mj-cs"/>
            </a:endParaRPr>
          </a:p>
          <a:p>
            <a:endParaRPr lang="ar-IQ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نطبق صيغة كاوس للاستكمال الى الخلف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/>
          <a:lstStyle/>
          <a:p>
            <a:r>
              <a:rPr lang="ar-IQ" dirty="0" smtClean="0"/>
              <a:t>وبتعويض القيم المؤشرة باللون الاحمر في معادلة كاوس للخلف نحصل على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22204" y="2928934"/>
          <a:ext cx="7399856" cy="1428760"/>
        </p:xfrm>
        <a:graphic>
          <a:graphicData uri="http://schemas.openxmlformats.org/presentationml/2006/ole">
            <p:oleObj spid="_x0000_s6146" name="Equation" r:id="rId3" imgW="4508280" imgH="8762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tx2"/>
            </a:solidFill>
          </a:ln>
        </p:spPr>
        <p:txBody>
          <a:bodyPr/>
          <a:lstStyle/>
          <a:p>
            <a:r>
              <a:rPr lang="ar-IQ" dirty="0" smtClean="0"/>
              <a:t>صيغ الفروق المركزية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ar-IQ" dirty="0" smtClean="0">
                <a:cs typeface="+mj-cs"/>
              </a:rPr>
              <a:t>وهما صيغتا كاوس للاستكمال للامام والخلف وتعتبر العمود الفقري لعملية الاستكمال وتستخدم في جميع الحالات عدا بداية الجدول ونهايته.</a:t>
            </a:r>
          </a:p>
          <a:p>
            <a:r>
              <a:rPr lang="ar-IQ" dirty="0" smtClean="0">
                <a:cs typeface="+mj-cs"/>
              </a:rPr>
              <a:t>صيغة كاوس للاستكمال للامام:</a:t>
            </a:r>
          </a:p>
          <a:p>
            <a:pPr algn="l" rtl="0"/>
            <a:r>
              <a:rPr lang="en-US" dirty="0" smtClean="0">
                <a:cs typeface="+mj-cs"/>
              </a:rPr>
              <a:t>Gaussian Forward interpolation formula</a:t>
            </a:r>
          </a:p>
          <a:p>
            <a:pPr algn="r">
              <a:buNone/>
            </a:pPr>
            <a:r>
              <a:rPr lang="ar-IQ" dirty="0">
                <a:cs typeface="+mj-cs"/>
              </a:rPr>
              <a:t> </a:t>
            </a:r>
            <a:r>
              <a:rPr lang="ar-IQ" dirty="0" smtClean="0">
                <a:cs typeface="+mj-cs"/>
              </a:rPr>
              <a:t> اذا رتبت الادلة       بالشكل الاتي:</a:t>
            </a:r>
          </a:p>
          <a:p>
            <a:pPr algn="r">
              <a:buNone/>
            </a:pPr>
            <a:endParaRPr lang="ar-IQ" dirty="0">
              <a:cs typeface="+mj-cs"/>
            </a:endParaRPr>
          </a:p>
          <a:p>
            <a:pPr algn="r">
              <a:buNone/>
            </a:pPr>
            <a:r>
              <a:rPr lang="ar-IQ" dirty="0" smtClean="0">
                <a:cs typeface="+mj-cs"/>
              </a:rPr>
              <a:t>ورتبت القيم الجدولية       تبعا لذلك الشكل:</a:t>
            </a:r>
          </a:p>
          <a:p>
            <a:pPr algn="r">
              <a:buNone/>
            </a:pPr>
            <a:endParaRPr lang="ar-IQ" dirty="0" smtClean="0"/>
          </a:p>
          <a:p>
            <a:pPr algn="r">
              <a:buNone/>
            </a:pPr>
            <a:endParaRPr lang="ar-IQ" dirty="0" smtClean="0"/>
          </a:p>
          <a:p>
            <a:pPr algn="r"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929322" y="4000504"/>
          <a:ext cx="314327" cy="471490"/>
        </p:xfrm>
        <a:graphic>
          <a:graphicData uri="http://schemas.openxmlformats.org/presentationml/2006/ole">
            <p:oleObj spid="_x0000_s1026" name="Equation" r:id="rId3" imgW="1522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28728" y="4429132"/>
          <a:ext cx="2095511" cy="471490"/>
        </p:xfrm>
        <a:graphic>
          <a:graphicData uri="http://schemas.openxmlformats.org/presentationml/2006/ole">
            <p:oleObj spid="_x0000_s1027" name="Equation" r:id="rId4" imgW="101592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57818" y="5143512"/>
          <a:ext cx="340521" cy="471490"/>
        </p:xfrm>
        <a:graphic>
          <a:graphicData uri="http://schemas.openxmlformats.org/presentationml/2006/ole">
            <p:oleObj spid="_x0000_s1028" name="Equation" r:id="rId5" imgW="164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14480" y="5572140"/>
          <a:ext cx="2312749" cy="549278"/>
        </p:xfrm>
        <a:graphic>
          <a:graphicData uri="http://schemas.openxmlformats.org/presentationml/2006/ole">
            <p:oleObj spid="_x0000_s1029" name="Equation" r:id="rId6" imgW="10159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  <a:solidFill>
            <a:schemeClr val="tx2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algn="just"/>
            <a:r>
              <a:rPr lang="ar-IQ" dirty="0" smtClean="0">
                <a:cs typeface="+mj-cs"/>
              </a:rPr>
              <a:t>وبموجب العلاقة بين الصيغة العامة لنيوتن مع الفروق المركزية والمقسومة بالتبسيط نحصل على </a:t>
            </a:r>
            <a:r>
              <a:rPr lang="ar-IQ" dirty="0" smtClean="0">
                <a:solidFill>
                  <a:srgbClr val="FF0000"/>
                </a:solidFill>
                <a:cs typeface="+mj-cs"/>
              </a:rPr>
              <a:t>صيغة كاوس للاستكمال للامام </a:t>
            </a:r>
            <a:r>
              <a:rPr lang="ar-IQ" dirty="0" smtClean="0">
                <a:cs typeface="+mj-cs"/>
              </a:rPr>
              <a:t>وتوصف بالمعادلة التالية :</a:t>
            </a:r>
          </a:p>
          <a:p>
            <a:pPr algn="just"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9309" y="2143116"/>
          <a:ext cx="7255707" cy="1885960"/>
        </p:xfrm>
        <a:graphic>
          <a:graphicData uri="http://schemas.openxmlformats.org/presentationml/2006/ole">
            <p:oleObj spid="_x0000_s2050" name="Equation" r:id="rId3" imgW="351756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972452" cy="1857388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ar-IQ" dirty="0" smtClean="0"/>
              <a:t>صيغة كاوس للاستكمال للخلف</a:t>
            </a:r>
            <a:r>
              <a:rPr lang="en-US" dirty="0" smtClean="0"/>
              <a:t>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en-US" sz="4000" dirty="0" smtClean="0"/>
              <a:t>Gaussian Back ward Interpolation formula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ar-IQ" dirty="0" smtClean="0">
                <a:cs typeface="+mj-cs"/>
              </a:rPr>
              <a:t>اذا رتبت الادلة       بالشكل:</a:t>
            </a:r>
          </a:p>
          <a:p>
            <a:pPr>
              <a:buNone/>
            </a:pPr>
            <a:endParaRPr lang="ar-IQ" dirty="0">
              <a:cs typeface="+mj-cs"/>
            </a:endParaRPr>
          </a:p>
          <a:p>
            <a:pPr>
              <a:buNone/>
            </a:pPr>
            <a:endParaRPr lang="ar-IQ" dirty="0" smtClean="0">
              <a:cs typeface="+mj-cs"/>
            </a:endParaRPr>
          </a:p>
          <a:p>
            <a:pPr>
              <a:buNone/>
            </a:pPr>
            <a:r>
              <a:rPr lang="ar-IQ" dirty="0" smtClean="0">
                <a:cs typeface="+mj-cs"/>
              </a:rPr>
              <a:t>ورتبت القيم الجدولية        تبعاً لذلك الشكل :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215074" y="2428868"/>
          <a:ext cx="295276" cy="442914"/>
        </p:xfrm>
        <a:graphic>
          <a:graphicData uri="http://schemas.openxmlformats.org/presentationml/2006/ole">
            <p:oleObj spid="_x0000_s3074" name="Equation" r:id="rId3" imgW="1522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50980" y="2857496"/>
          <a:ext cx="3505220" cy="685804"/>
        </p:xfrm>
        <a:graphic>
          <a:graphicData uri="http://schemas.openxmlformats.org/presentationml/2006/ole">
            <p:oleObj spid="_x0000_s3075" name="Equation" r:id="rId4" imgW="11682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57818" y="4214818"/>
          <a:ext cx="296864" cy="411042"/>
        </p:xfrm>
        <a:graphic>
          <a:graphicData uri="http://schemas.openxmlformats.org/presentationml/2006/ole">
            <p:oleObj spid="_x0000_s3076" name="Equation" r:id="rId5" imgW="164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00232" y="4929198"/>
          <a:ext cx="2986104" cy="542928"/>
        </p:xfrm>
        <a:graphic>
          <a:graphicData uri="http://schemas.openxmlformats.org/presentationml/2006/ole">
            <p:oleObj spid="_x0000_s3077" name="Equation" r:id="rId6" imgW="12571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5911873"/>
          </a:xfrm>
          <a:solidFill>
            <a:schemeClr val="bg1">
              <a:lumMod val="85000"/>
            </a:schemeClr>
          </a:solidFill>
          <a:ln w="9525">
            <a:solidFill>
              <a:srgbClr val="C00000"/>
            </a:solidFill>
          </a:ln>
        </p:spPr>
        <p:txBody>
          <a:bodyPr/>
          <a:lstStyle/>
          <a:p>
            <a:pPr algn="just">
              <a:buNone/>
            </a:pPr>
            <a:r>
              <a:rPr lang="ar-IQ" dirty="0" smtClean="0">
                <a:cs typeface="+mj-cs"/>
              </a:rPr>
              <a:t>وبموجب الصيغة العامة للاستكمال لنيوتن مع الفروق المركزية والمقسومة وبالتبسيط نحصل على </a:t>
            </a:r>
            <a:r>
              <a:rPr lang="ar-IQ" dirty="0" smtClean="0">
                <a:solidFill>
                  <a:srgbClr val="FF0000"/>
                </a:solidFill>
                <a:cs typeface="+mj-cs"/>
              </a:rPr>
              <a:t>صيغة كاوس للاستكمال للخلف</a:t>
            </a:r>
            <a:r>
              <a:rPr lang="ar-IQ" dirty="0" smtClean="0">
                <a:cs typeface="+mj-cs"/>
              </a:rPr>
              <a:t> :</a:t>
            </a:r>
            <a:endParaRPr lang="ar-IQ" dirty="0">
              <a:cs typeface="+mj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4282" y="3286124"/>
          <a:ext cx="8284414" cy="2100274"/>
        </p:xfrm>
        <a:graphic>
          <a:graphicData uri="http://schemas.openxmlformats.org/presentationml/2006/ole">
            <p:oleObj spid="_x0000_s4098" name="Equation" r:id="rId3" imgW="360648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429684" cy="1143000"/>
          </a:xfrm>
          <a:blipFill>
            <a:blip r:embed="rId2"/>
            <a:tile tx="0" ty="0" sx="100000" sy="100000" flip="none" algn="tl"/>
          </a:blipFill>
          <a:ln w="76200">
            <a:solidFill>
              <a:schemeClr val="tx1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مــــثـال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4525963"/>
          </a:xfrm>
          <a:solidFill>
            <a:schemeClr val="bg1">
              <a:lumMod val="95000"/>
            </a:schemeClr>
          </a:solidFill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ar-IQ" dirty="0" smtClean="0">
                <a:cs typeface="+mj-cs"/>
              </a:rPr>
              <a:t>جد متسلسلة القوى لدالة النقاط الاتية مستخدماً اسلوب كاوس للامام وللخلف:</a:t>
            </a:r>
          </a:p>
          <a:p>
            <a:pPr>
              <a:buNone/>
            </a:pPr>
            <a:r>
              <a:rPr lang="en-US" dirty="0" smtClean="0">
                <a:cs typeface="+mj-cs"/>
              </a:rPr>
              <a:t>(0,0),(1,-1),(2,8),(3,135),(</a:t>
            </a:r>
            <a:r>
              <a:rPr lang="en-US" smtClean="0">
                <a:cs typeface="+mj-cs"/>
              </a:rPr>
              <a:t>4,704</a:t>
            </a:r>
            <a:r>
              <a:rPr lang="en-US" smtClean="0">
                <a:cs typeface="+mj-cs"/>
              </a:rPr>
              <a:t>),(5,2375</a:t>
            </a:r>
            <a:r>
              <a:rPr lang="en-US" dirty="0" smtClean="0">
                <a:cs typeface="+mj-cs"/>
              </a:rPr>
              <a:t>)         </a:t>
            </a:r>
            <a:endParaRPr lang="ar-IQ" dirty="0"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  <a:cs typeface="+mj-cs"/>
              </a:rPr>
              <a:t>الحــــــــــــــــــــــــل</a:t>
            </a:r>
            <a:endParaRPr lang="ar-IQ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>
                <a:cs typeface="+mj-cs"/>
              </a:rPr>
              <a:t>نكون جدول الفروق</a:t>
            </a:r>
          </a:p>
          <a:p>
            <a:pPr>
              <a:buNone/>
            </a:pPr>
            <a:r>
              <a:rPr lang="ar-IQ" dirty="0" smtClean="0">
                <a:cs typeface="+mj-cs"/>
              </a:rPr>
              <a:t> </a:t>
            </a:r>
          </a:p>
          <a:p>
            <a:pPr>
              <a:buNone/>
            </a:pPr>
            <a:endParaRPr lang="ar-IQ" dirty="0"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57354" y="2214552"/>
          <a:ext cx="5762648" cy="4389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0331"/>
                <a:gridCol w="720331"/>
                <a:gridCol w="720331"/>
                <a:gridCol w="720331"/>
                <a:gridCol w="720331"/>
                <a:gridCol w="720331"/>
                <a:gridCol w="720331"/>
                <a:gridCol w="720331"/>
              </a:tblGrid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y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x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>
                          <a:cs typeface="+mj-cs"/>
                        </a:rPr>
                        <a:t>i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-2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-1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-1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-1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108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9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216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118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8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2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120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324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127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336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442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135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3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660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569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1102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704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4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2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1671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2375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5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3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نطبق صيغة كاوس للاستكمال الى الامام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5720" y="2071678"/>
          <a:ext cx="8307716" cy="3155966"/>
        </p:xfrm>
        <a:graphic>
          <a:graphicData uri="http://schemas.openxmlformats.org/presentationml/2006/ole">
            <p:oleObj spid="_x0000_s5122" name="Equation" r:id="rId3" imgW="3517560" imgH="19303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5257800"/>
          </a:xfr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نكون جدول الفروق</a:t>
            </a:r>
          </a:p>
          <a:p>
            <a:pPr>
              <a:buNone/>
            </a:pPr>
            <a:endParaRPr lang="ar-IQ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نطبق صيغة كاوس للاستكمال الى الخلف</a:t>
            </a:r>
            <a:endParaRPr lang="ar-IQ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71670" y="2143116"/>
          <a:ext cx="5476896" cy="4389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612"/>
                <a:gridCol w="684612"/>
                <a:gridCol w="684612"/>
                <a:gridCol w="684612"/>
                <a:gridCol w="684612"/>
                <a:gridCol w="684612"/>
                <a:gridCol w="684612"/>
                <a:gridCol w="684612"/>
              </a:tblGrid>
              <a:tr h="172642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i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-3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-2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108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216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118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324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127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336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442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135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660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569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1102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704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1671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2375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268</Words>
  <Application>Microsoft Office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صيغ الفروق المركزية</vt:lpstr>
      <vt:lpstr>صيغ الفروق المركزية</vt:lpstr>
      <vt:lpstr>Slide 3</vt:lpstr>
      <vt:lpstr>صيغة كاوس للاستكمال للخلف  Gaussian Back ward Interpolation formula </vt:lpstr>
      <vt:lpstr>Slide 5</vt:lpstr>
      <vt:lpstr>مــــثـال</vt:lpstr>
      <vt:lpstr>الحــــــــــــــــــــــــل</vt:lpstr>
      <vt:lpstr>نطبق صيغة كاوس للاستكمال الى الامام</vt:lpstr>
      <vt:lpstr>نطبق صيغة كاوس للاستكمال الى الخلف</vt:lpstr>
      <vt:lpstr>نطبق صيغة كاوس للاستكمال الى الخلف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صيغ الفروق المركزية</dc:title>
  <dc:creator>DELL</dc:creator>
  <cp:lastModifiedBy>DELL</cp:lastModifiedBy>
  <cp:revision>22</cp:revision>
  <dcterms:created xsi:type="dcterms:W3CDTF">2020-06-02T20:28:33Z</dcterms:created>
  <dcterms:modified xsi:type="dcterms:W3CDTF">2021-05-09T10:17:30Z</dcterms:modified>
</cp:coreProperties>
</file>