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D132AB8-E891-4375-BAE1-3DA6A420D37C}" type="datetimeFigureOut">
              <a:rPr lang="ar-IQ" smtClean="0"/>
              <a:pPr/>
              <a:t>21/09/1442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08BF16-E87B-4413-B4FA-AF009321B48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2AB8-E891-4375-BAE1-3DA6A420D37C}" type="datetimeFigureOut">
              <a:rPr lang="ar-IQ" smtClean="0"/>
              <a:pPr/>
              <a:t>21/09/1442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BF16-E87B-4413-B4FA-AF009321B48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2AB8-E891-4375-BAE1-3DA6A420D37C}" type="datetimeFigureOut">
              <a:rPr lang="ar-IQ" smtClean="0"/>
              <a:pPr/>
              <a:t>21/09/1442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BF16-E87B-4413-B4FA-AF009321B48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132AB8-E891-4375-BAE1-3DA6A420D37C}" type="datetimeFigureOut">
              <a:rPr lang="ar-IQ" smtClean="0"/>
              <a:pPr/>
              <a:t>21/09/1442</a:t>
            </a:fld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08BF16-E87B-4413-B4FA-AF009321B48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D132AB8-E891-4375-BAE1-3DA6A420D37C}" type="datetimeFigureOut">
              <a:rPr lang="ar-IQ" smtClean="0"/>
              <a:pPr/>
              <a:t>21/09/1442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IQ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08BF16-E87B-4413-B4FA-AF009321B48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2AB8-E891-4375-BAE1-3DA6A420D37C}" type="datetimeFigureOut">
              <a:rPr lang="ar-IQ" smtClean="0"/>
              <a:pPr/>
              <a:t>21/09/1442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BF16-E87B-4413-B4FA-AF009321B48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2AB8-E891-4375-BAE1-3DA6A420D37C}" type="datetimeFigureOut">
              <a:rPr lang="ar-IQ" smtClean="0"/>
              <a:pPr/>
              <a:t>21/09/1442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BF16-E87B-4413-B4FA-AF009321B48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132AB8-E891-4375-BAE1-3DA6A420D37C}" type="datetimeFigureOut">
              <a:rPr lang="ar-IQ" smtClean="0"/>
              <a:pPr/>
              <a:t>21/09/1442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08BF16-E87B-4413-B4FA-AF009321B48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2AB8-E891-4375-BAE1-3DA6A420D37C}" type="datetimeFigureOut">
              <a:rPr lang="ar-IQ" smtClean="0"/>
              <a:pPr/>
              <a:t>21/09/1442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8BF16-E87B-4413-B4FA-AF009321B48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D132AB8-E891-4375-BAE1-3DA6A420D37C}" type="datetimeFigureOut">
              <a:rPr lang="ar-IQ" smtClean="0"/>
              <a:pPr/>
              <a:t>21/09/1442</a:t>
            </a:fld>
            <a:endParaRPr lang="ar-IQ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08BF16-E87B-4413-B4FA-AF009321B48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D132AB8-E891-4375-BAE1-3DA6A420D37C}" type="datetimeFigureOut">
              <a:rPr lang="ar-IQ" smtClean="0"/>
              <a:pPr/>
              <a:t>21/09/1442</a:t>
            </a:fld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08BF16-E87B-4413-B4FA-AF009321B486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D132AB8-E891-4375-BAE1-3DA6A420D37C}" type="datetimeFigureOut">
              <a:rPr lang="ar-IQ" smtClean="0"/>
              <a:pPr/>
              <a:t>21/09/1442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IQ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08BF16-E87B-4413-B4FA-AF009321B486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image" Target="../media/image11.jpeg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84" y="1428736"/>
            <a:ext cx="6172200" cy="1894362"/>
          </a:xfrm>
          <a:solidFill>
            <a:schemeClr val="accent2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ar-IQ" dirty="0" smtClean="0">
                <a:solidFill>
                  <a:srgbClr val="C00000"/>
                </a:solidFill>
              </a:rPr>
              <a:t>صيغة نيوتن للاستكمال للخلف</a:t>
            </a:r>
            <a:r>
              <a:rPr lang="en-US" dirty="0" smtClean="0">
                <a:solidFill>
                  <a:srgbClr val="C00000"/>
                </a:solidFill>
              </a:rPr>
              <a:t>Newton’s Back-Word Interpolation formula</a:t>
            </a:r>
            <a:endParaRPr lang="ar-IQ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0298" y="4000504"/>
            <a:ext cx="5957902" cy="2571768"/>
          </a:xfrm>
          <a:solidFill>
            <a:schemeClr val="accent2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ar-IQ" sz="2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المرحلة الثالثة/ قسم الاحصاء</a:t>
            </a:r>
          </a:p>
          <a:p>
            <a:pPr algn="ctr">
              <a:lnSpc>
                <a:spcPct val="150000"/>
              </a:lnSpc>
            </a:pPr>
            <a:r>
              <a:rPr lang="ar-IQ" sz="2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الدراسة الصباحية والمسائية </a:t>
            </a:r>
          </a:p>
          <a:p>
            <a:pPr algn="ctr">
              <a:lnSpc>
                <a:spcPct val="150000"/>
              </a:lnSpc>
            </a:pPr>
            <a:r>
              <a:rPr lang="ar-IQ" sz="2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المحاضرة الثانية / الكورس الثاني</a:t>
            </a:r>
          </a:p>
          <a:p>
            <a:pPr algn="ctr">
              <a:lnSpc>
                <a:spcPct val="150000"/>
              </a:lnSpc>
            </a:pPr>
            <a:r>
              <a:rPr lang="ar-IQ" sz="24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أ.م. نبأ نعيم مهدي</a:t>
            </a:r>
            <a:endParaRPr lang="ar-IQ" sz="24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0"/>
            <a:ext cx="8501122" cy="6858000"/>
          </a:xfrm>
          <a:solidFill>
            <a:schemeClr val="bg2"/>
          </a:solidFill>
          <a:ln w="28575">
            <a:solidFill>
              <a:schemeClr val="tx1"/>
            </a:solidFill>
            <a:prstDash val="sysDot"/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/>
          <a:lstStyle/>
          <a:p>
            <a:pPr algn="just"/>
            <a:r>
              <a:rPr lang="ar-IQ" dirty="0" smtClean="0"/>
              <a:t>تستخدم هذه الصيغة للاستكمال بالقرب من نهاية جدول الفروق الخلفية وهي مبنية على استخدام الفروق الخلفية ولتخمين قيمة الدالة وحسب الصيغة التالية:</a:t>
            </a:r>
          </a:p>
          <a:p>
            <a:pPr algn="just"/>
            <a:endParaRPr lang="ar-IQ" dirty="0" smtClean="0"/>
          </a:p>
          <a:p>
            <a:pPr algn="just"/>
            <a:endParaRPr lang="ar-IQ" dirty="0" smtClean="0"/>
          </a:p>
          <a:p>
            <a:pPr algn="just"/>
            <a:endParaRPr lang="ar-IQ" dirty="0" smtClean="0"/>
          </a:p>
          <a:p>
            <a:pPr algn="just"/>
            <a:endParaRPr lang="ar-IQ" dirty="0" smtClean="0"/>
          </a:p>
          <a:p>
            <a:pPr algn="just">
              <a:buNone/>
            </a:pPr>
            <a:r>
              <a:rPr lang="ar-IQ" dirty="0" smtClean="0"/>
              <a:t>حيث ان :</a:t>
            </a:r>
          </a:p>
          <a:p>
            <a:pPr algn="just">
              <a:buNone/>
            </a:pPr>
            <a:endParaRPr lang="ar-IQ" dirty="0" smtClean="0"/>
          </a:p>
          <a:p>
            <a:pPr algn="just">
              <a:buNone/>
            </a:pPr>
            <a:endParaRPr lang="ar-IQ" dirty="0" smtClean="0"/>
          </a:p>
          <a:p>
            <a:pPr algn="just">
              <a:buNone/>
            </a:pPr>
            <a:endParaRPr lang="ar-IQ" dirty="0" smtClean="0"/>
          </a:p>
          <a:p>
            <a:pPr algn="just">
              <a:buNone/>
            </a:pPr>
            <a:endParaRPr lang="ar-IQ" dirty="0" smtClean="0"/>
          </a:p>
          <a:p>
            <a:pPr algn="just">
              <a:buNone/>
            </a:pPr>
            <a:r>
              <a:rPr lang="en-US" dirty="0" smtClean="0"/>
              <a:t>    </a:t>
            </a:r>
            <a:endParaRPr lang="ar-IQ" dirty="0" smtClean="0"/>
          </a:p>
          <a:p>
            <a:pPr algn="just">
              <a:buNone/>
            </a:pP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00034" y="1357298"/>
          <a:ext cx="3666694" cy="1365258"/>
        </p:xfrm>
        <a:graphic>
          <a:graphicData uri="http://schemas.openxmlformats.org/presentationml/2006/ole">
            <p:oleObj spid="_x0000_s1026" name="Equation" r:id="rId3" imgW="1193760" imgH="4442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28596" y="3071810"/>
          <a:ext cx="4389461" cy="1389070"/>
        </p:xfrm>
        <a:graphic>
          <a:graphicData uri="http://schemas.openxmlformats.org/presentationml/2006/ole">
            <p:oleObj spid="_x0000_s1027" name="Equation" r:id="rId4" imgW="2006280" imgH="6346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85720" y="5000636"/>
          <a:ext cx="8272797" cy="717539"/>
        </p:xfrm>
        <a:graphic>
          <a:graphicData uri="http://schemas.openxmlformats.org/presentationml/2006/ole">
            <p:oleObj spid="_x0000_s1028" name="Equation" r:id="rId5" imgW="497808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7467600" cy="5759596"/>
          </a:xfrm>
          <a:ln w="76200">
            <a:solidFill>
              <a:schemeClr val="accent1">
                <a:lumMod val="75000"/>
              </a:schemeClr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ar-IQ" dirty="0" smtClean="0"/>
              <a:t>مثال / للمثال السابق، أوجد قيمة متعدد الحدود ، ثم أوجد القيمة التخمينية عند النقطة </a:t>
            </a:r>
            <a:r>
              <a:rPr lang="en-US" dirty="0" smtClean="0"/>
              <a:t>x=2.9</a:t>
            </a:r>
            <a:r>
              <a:rPr lang="ar-IQ" dirty="0" smtClean="0"/>
              <a:t> .</a:t>
            </a:r>
          </a:p>
          <a:p>
            <a:r>
              <a:rPr lang="ar-IQ" dirty="0" smtClean="0"/>
              <a:t>ملاحظة : نكون جدول الفروق الخلفية أولاً.</a:t>
            </a:r>
          </a:p>
          <a:p>
            <a:r>
              <a:rPr lang="ar-IQ" dirty="0" smtClean="0"/>
              <a:t>             نحددالفروق الخلفية من الجدول.</a:t>
            </a:r>
          </a:p>
          <a:p>
            <a:r>
              <a:rPr lang="ar-IQ" dirty="0" smtClean="0"/>
              <a:t>             نطبق صيغة نيوتن الخلفية (صيغة نيوتن للاستكمال للخلف).</a:t>
            </a:r>
          </a:p>
          <a:p>
            <a:r>
              <a:rPr lang="ar-IQ" dirty="0" smtClean="0"/>
              <a:t>              نعوض قيمة </a:t>
            </a:r>
            <a:r>
              <a:rPr lang="en-US" dirty="0" smtClean="0"/>
              <a:t>x</a:t>
            </a:r>
            <a:r>
              <a:rPr lang="ar-IQ" dirty="0" smtClean="0"/>
              <a:t> المعطاة بالسؤال.</a:t>
            </a:r>
            <a:endParaRPr lang="ar-IQ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28728" y="1714488"/>
          <a:ext cx="6414110" cy="781054"/>
        </p:xfrm>
        <a:graphic>
          <a:graphicData uri="http://schemas.openxmlformats.org/presentationml/2006/ole">
            <p:oleObj spid="_x0000_s17411" name="Equation" r:id="rId3" imgW="344160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3"/>
            <a:tile tx="0" ty="0" sx="100000" sy="100000" flip="none" algn="tl"/>
          </a:blipFill>
        </p:spPr>
        <p:txBody>
          <a:bodyPr>
            <a:noAutofit/>
          </a:bodyPr>
          <a:lstStyle/>
          <a:p>
            <a:pPr algn="ctr"/>
            <a:r>
              <a:rPr lang="ar-IQ" sz="7200" dirty="0" smtClean="0">
                <a:solidFill>
                  <a:schemeClr val="accent2">
                    <a:lumMod val="75000"/>
                  </a:schemeClr>
                </a:solidFill>
              </a:rPr>
              <a:t>الحل</a:t>
            </a:r>
            <a:endParaRPr lang="ar-IQ" sz="72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2966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44600"/>
                <a:gridCol w="1244600"/>
                <a:gridCol w="1244600"/>
                <a:gridCol w="1244600"/>
                <a:gridCol w="1244600"/>
                <a:gridCol w="12446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dirty="0" smtClean="0"/>
                        <a:t>خلفي </a:t>
                      </a:r>
                      <a:r>
                        <a:rPr lang="en-US" dirty="0" err="1" smtClean="0"/>
                        <a:t>i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-3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-2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-2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-1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ar-IQ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071670" y="1571612"/>
          <a:ext cx="428628" cy="371476"/>
        </p:xfrm>
        <a:graphic>
          <a:graphicData uri="http://schemas.openxmlformats.org/presentationml/2006/ole">
            <p:oleObj spid="_x0000_s2051" name="Equation" r:id="rId4" imgW="15228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357554" y="1500174"/>
          <a:ext cx="582616" cy="428628"/>
        </p:xfrm>
        <a:graphic>
          <a:graphicData uri="http://schemas.openxmlformats.org/presentationml/2006/ole">
            <p:oleObj spid="_x0000_s2052" name="Equation" r:id="rId5" imgW="16488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429124" y="1571612"/>
          <a:ext cx="697715" cy="357190"/>
        </p:xfrm>
        <a:graphic>
          <a:graphicData uri="http://schemas.openxmlformats.org/presentationml/2006/ole">
            <p:oleObj spid="_x0000_s2053" name="Equation" r:id="rId6" imgW="266400" imgH="2286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786446" y="1571612"/>
          <a:ext cx="577519" cy="406402"/>
        </p:xfrm>
        <a:graphic>
          <a:graphicData uri="http://schemas.openxmlformats.org/presentationml/2006/ole">
            <p:oleObj spid="_x0000_s2054" name="Equation" r:id="rId7" imgW="342720" imgH="24120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858016" y="1571612"/>
          <a:ext cx="577519" cy="406402"/>
        </p:xfrm>
        <a:graphic>
          <a:graphicData uri="http://schemas.openxmlformats.org/presentationml/2006/ole">
            <p:oleObj spid="_x0000_s2055" name="Equation" r:id="rId8" imgW="34272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0"/>
            <a:ext cx="8286808" cy="6500834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ar-IQ" dirty="0" smtClean="0"/>
              <a:t>نطبق الصيغة :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42910" y="1214422"/>
          <a:ext cx="7643866" cy="4857784"/>
        </p:xfrm>
        <a:graphic>
          <a:graphicData uri="http://schemas.openxmlformats.org/presentationml/2006/ole">
            <p:oleObj spid="_x0000_s16386" name="Equation" r:id="rId3" imgW="4051080" imgH="2286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57150">
            <a:solidFill>
              <a:srgbClr val="00B050"/>
            </a:solidFill>
          </a:ln>
          <a:effectLst>
            <a:outerShdw blurRad="50800" dist="25000" dir="5400000" rotWithShape="0">
              <a:srgbClr val="000000">
                <a:alpha val="40000"/>
              </a:srgbClr>
            </a:outerShdw>
            <a:softEdge rad="63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ar-IQ" sz="7200" dirty="0" smtClean="0">
                <a:solidFill>
                  <a:srgbClr val="FF0000"/>
                </a:solidFill>
              </a:rPr>
              <a:t>واجب بيتي </a:t>
            </a:r>
            <a:endParaRPr lang="ar-IQ" sz="7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السؤال الأول/ للبيانات التالية جد متعددة الحدود التقريبية بطريقة نيوتن للاستكمال للخلف وجد قيمة </a:t>
            </a:r>
            <a:r>
              <a:rPr lang="en-US" dirty="0" smtClean="0"/>
              <a:t>y</a:t>
            </a:r>
            <a:r>
              <a:rPr lang="ar-IQ" dirty="0" smtClean="0"/>
              <a:t> عندما </a:t>
            </a:r>
            <a:r>
              <a:rPr lang="en-US" dirty="0" smtClean="0"/>
              <a:t>x=46</a:t>
            </a:r>
            <a:r>
              <a:rPr lang="ar-IQ" dirty="0" smtClean="0"/>
              <a:t> .</a:t>
            </a:r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r>
              <a:rPr lang="ar-IQ" dirty="0" smtClean="0"/>
              <a:t>السؤال الثاني / / للبيانات التالية جد متعددة الحدود التقريبية بطريقة نيوتن للاستكمال للخلف وجد قيمة </a:t>
            </a:r>
            <a:r>
              <a:rPr lang="en-US" dirty="0" smtClean="0"/>
              <a:t>y</a:t>
            </a:r>
            <a:r>
              <a:rPr lang="ar-IQ" dirty="0" smtClean="0"/>
              <a:t> عندما </a:t>
            </a:r>
            <a:r>
              <a:rPr lang="en-US" dirty="0" smtClean="0"/>
              <a:t>x=1.5</a:t>
            </a:r>
            <a:r>
              <a:rPr lang="ar-IQ" dirty="0" smtClean="0"/>
              <a:t> .</a:t>
            </a:r>
          </a:p>
          <a:p>
            <a:endParaRPr lang="ar-IQ" dirty="0" smtClean="0"/>
          </a:p>
          <a:p>
            <a:endParaRPr lang="ar-IQ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57290" y="2786058"/>
          <a:ext cx="6095999" cy="74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x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y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71604" y="5214950"/>
          <a:ext cx="6096000" cy="74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x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-1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y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253</TotalTime>
  <Words>196</Words>
  <Application>Microsoft Office PowerPoint</Application>
  <PresentationFormat>On-screen Show (4:3)</PresentationFormat>
  <Paragraphs>75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Oriel</vt:lpstr>
      <vt:lpstr>Equation</vt:lpstr>
      <vt:lpstr>صيغة نيوتن للاستكمال للخلفNewton’s Back-Word Interpolation formula</vt:lpstr>
      <vt:lpstr>Slide 2</vt:lpstr>
      <vt:lpstr>Slide 3</vt:lpstr>
      <vt:lpstr>الحل</vt:lpstr>
      <vt:lpstr>Slide 5</vt:lpstr>
      <vt:lpstr>واجب بيتي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صيغة نيوتن للاستكمال للخلفNewton’s Back-Word Interpolation formula</dc:title>
  <dc:creator>DELL</dc:creator>
  <cp:lastModifiedBy>DELL</cp:lastModifiedBy>
  <cp:revision>23</cp:revision>
  <dcterms:created xsi:type="dcterms:W3CDTF">2020-05-12T22:32:48Z</dcterms:created>
  <dcterms:modified xsi:type="dcterms:W3CDTF">2021-05-02T08:45:26Z</dcterms:modified>
</cp:coreProperties>
</file>