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8B0D4C3-A7AF-4D10-8E48-658F08482C12}" type="datetimeFigureOut">
              <a:rPr lang="ar-IQ" smtClean="0"/>
              <a:t>29/07/1441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3917870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8B0D4C3-A7AF-4D10-8E48-658F08482C12}" type="datetimeFigureOut">
              <a:rPr lang="ar-IQ" smtClean="0"/>
              <a:t>29/07/1441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378870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8B0D4C3-A7AF-4D10-8E48-658F08482C12}" type="datetimeFigureOut">
              <a:rPr lang="ar-IQ" smtClean="0"/>
              <a:t>29/07/1441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295362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8B0D4C3-A7AF-4D10-8E48-658F08482C12}" type="datetimeFigureOut">
              <a:rPr lang="ar-IQ" smtClean="0"/>
              <a:t>29/07/1441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1505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B0D4C3-A7AF-4D10-8E48-658F08482C12}" type="datetimeFigureOut">
              <a:rPr lang="ar-IQ" smtClean="0"/>
              <a:t>29/07/1441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206675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8B0D4C3-A7AF-4D10-8E48-658F08482C12}" type="datetimeFigureOut">
              <a:rPr lang="ar-IQ" smtClean="0"/>
              <a:t>29/07/1441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13437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8B0D4C3-A7AF-4D10-8E48-658F08482C12}" type="datetimeFigureOut">
              <a:rPr lang="ar-IQ" smtClean="0"/>
              <a:t>29/07/1441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436041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8B0D4C3-A7AF-4D10-8E48-658F08482C12}" type="datetimeFigureOut">
              <a:rPr lang="ar-IQ" smtClean="0"/>
              <a:t>29/07/1441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1921958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B0D4C3-A7AF-4D10-8E48-658F08482C12}" type="datetimeFigureOut">
              <a:rPr lang="ar-IQ" smtClean="0"/>
              <a:t>29/07/1441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404901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0D4C3-A7AF-4D10-8E48-658F08482C12}" type="datetimeFigureOut">
              <a:rPr lang="ar-IQ" smtClean="0"/>
              <a:t>29/07/1441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3947225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0D4C3-A7AF-4D10-8E48-658F08482C12}" type="datetimeFigureOut">
              <a:rPr lang="ar-IQ" smtClean="0"/>
              <a:t>29/07/1441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71E0188-BCC1-4483-BEE9-12AE097B1A51}" type="slidenum">
              <a:rPr lang="ar-IQ" smtClean="0"/>
              <a:t>‹#›</a:t>
            </a:fld>
            <a:endParaRPr lang="ar-IQ"/>
          </a:p>
        </p:txBody>
      </p:sp>
    </p:spTree>
    <p:extLst>
      <p:ext uri="{BB962C8B-B14F-4D97-AF65-F5344CB8AC3E}">
        <p14:creationId xmlns:p14="http://schemas.microsoft.com/office/powerpoint/2010/main" val="414983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8B0D4C3-A7AF-4D10-8E48-658F08482C12}" type="datetimeFigureOut">
              <a:rPr lang="ar-IQ" smtClean="0"/>
              <a:t>29/07/1441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71E0188-BCC1-4483-BEE9-12AE097B1A51}" type="slidenum">
              <a:rPr lang="ar-IQ" smtClean="0"/>
              <a:t>‹#›</a:t>
            </a:fld>
            <a:endParaRPr lang="ar-IQ"/>
          </a:p>
        </p:txBody>
      </p:sp>
    </p:spTree>
    <p:extLst>
      <p:ext uri="{BB962C8B-B14F-4D97-AF65-F5344CB8AC3E}">
        <p14:creationId xmlns:p14="http://schemas.microsoft.com/office/powerpoint/2010/main" val="861152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Making a CV </a:t>
            </a:r>
            <a:endParaRPr lang="ar-IQ" dirty="0"/>
          </a:p>
        </p:txBody>
      </p:sp>
      <p:sp>
        <p:nvSpPr>
          <p:cNvPr id="3" name="Subtitle 2"/>
          <p:cNvSpPr>
            <a:spLocks noGrp="1"/>
          </p:cNvSpPr>
          <p:nvPr>
            <p:ph type="subTitle" idx="1"/>
          </p:nvPr>
        </p:nvSpPr>
        <p:spPr/>
        <p:txBody>
          <a:bodyPr>
            <a:normAutofit/>
          </a:bodyPr>
          <a:lstStyle/>
          <a:p>
            <a:pPr algn="l"/>
            <a:r>
              <a:rPr lang="en-US" sz="1400" dirty="0" smtClean="0">
                <a:cs typeface="+mj-cs"/>
              </a:rPr>
              <a:t>In this lecture, we are going to learn how to make a CV for someone. You should know the following:</a:t>
            </a:r>
          </a:p>
          <a:p>
            <a:pPr algn="l"/>
            <a:r>
              <a:rPr lang="en-US" sz="1400" dirty="0" smtClean="0">
                <a:cs typeface="+mj-cs"/>
              </a:rPr>
              <a:t>1-Never use “</a:t>
            </a:r>
            <a:r>
              <a:rPr lang="en-US" sz="1400" dirty="0" err="1" smtClean="0">
                <a:cs typeface="+mj-cs"/>
              </a:rPr>
              <a:t>I,we</a:t>
            </a:r>
            <a:r>
              <a:rPr lang="en-US" sz="1400" dirty="0" smtClean="0">
                <a:cs typeface="+mj-cs"/>
              </a:rPr>
              <a:t>, you”</a:t>
            </a:r>
          </a:p>
          <a:p>
            <a:pPr algn="l"/>
            <a:r>
              <a:rPr lang="en-US" sz="1400" dirty="0" smtClean="0">
                <a:cs typeface="+mj-cs"/>
              </a:rPr>
              <a:t>2-Use “He-his, She-her” and this depends on the gender of the person for whom we are making the CV.</a:t>
            </a:r>
          </a:p>
          <a:p>
            <a:pPr algn="r"/>
            <a:r>
              <a:rPr lang="ar-IQ" sz="1400" dirty="0" smtClean="0">
                <a:cs typeface="+mj-cs"/>
              </a:rPr>
              <a:t> نتعلم هنا كيفية اعداد سيرة ذاتية لشخص ما. وعليكم ملاحظة ما يلي:</a:t>
            </a:r>
          </a:p>
          <a:p>
            <a:pPr algn="r"/>
            <a:r>
              <a:rPr lang="ar-IQ" sz="1400" dirty="0" smtClean="0">
                <a:cs typeface="+mj-cs"/>
              </a:rPr>
              <a:t>1-لا يجوز استخدام تلك الضمائر</a:t>
            </a:r>
            <a:r>
              <a:rPr lang="en-US" sz="1400" dirty="0" smtClean="0">
                <a:cs typeface="+mj-cs"/>
              </a:rPr>
              <a:t> </a:t>
            </a:r>
            <a:r>
              <a:rPr lang="en-US" sz="1400" dirty="0" err="1" smtClean="0">
                <a:cs typeface="+mj-cs"/>
              </a:rPr>
              <a:t>I,we</a:t>
            </a:r>
            <a:r>
              <a:rPr lang="en-US" sz="1400" dirty="0" smtClean="0">
                <a:cs typeface="+mj-cs"/>
              </a:rPr>
              <a:t>, you</a:t>
            </a:r>
            <a:r>
              <a:rPr lang="ar-IQ" sz="1400" dirty="0" smtClean="0">
                <a:cs typeface="+mj-cs"/>
              </a:rPr>
              <a:t> 2- يجب استخدام ضمائر الشخص الثالث </a:t>
            </a:r>
            <a:r>
              <a:rPr lang="en-US" sz="1400" dirty="0" smtClean="0">
                <a:cs typeface="+mj-cs"/>
              </a:rPr>
              <a:t>He-his, she-her</a:t>
            </a:r>
            <a:endParaRPr lang="ar-IQ" sz="1400" dirty="0">
              <a:cs typeface="+mj-cs"/>
            </a:endParaRPr>
          </a:p>
        </p:txBody>
      </p:sp>
    </p:spTree>
    <p:extLst>
      <p:ext uri="{BB962C8B-B14F-4D97-AF65-F5344CB8AC3E}">
        <p14:creationId xmlns:p14="http://schemas.microsoft.com/office/powerpoint/2010/main" val="2785241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 Example</a:t>
            </a:r>
            <a:endParaRPr lang="ar-IQ" dirty="0"/>
          </a:p>
        </p:txBody>
      </p:sp>
      <p:sp>
        <p:nvSpPr>
          <p:cNvPr id="3" name="Content Placeholder 2"/>
          <p:cNvSpPr>
            <a:spLocks noGrp="1"/>
          </p:cNvSpPr>
          <p:nvPr>
            <p:ph idx="1"/>
          </p:nvPr>
        </p:nvSpPr>
        <p:spPr>
          <a:xfrm>
            <a:off x="838200" y="1907513"/>
            <a:ext cx="10515600" cy="4351338"/>
          </a:xfrm>
        </p:spPr>
        <p:txBody>
          <a:bodyPr>
            <a:normAutofit/>
          </a:bodyPr>
          <a:lstStyle/>
          <a:p>
            <a:r>
              <a:rPr lang="ar-IQ" sz="1400" dirty="0" smtClean="0">
                <a:cs typeface="+mj-cs"/>
              </a:rPr>
              <a:t>لاحظ المثال التالي. بما انه لدينا اسمين في السيرة الذاتية (الاسم الاول واللقب) لذا يجب اعطاء اشارة لاحدهما كي يعرف الطالب ذلك. ما يتوجب على الطالب فعله هنا هو صياغة اسئلة تتلائم مع المعلومات الموجودة في الجدول ادناه. يجب ترقيم الحقول كلها ولا يجوز التقديم والتاخير في اي سؤال كما لا يجوز تجاهل اي حقل.</a:t>
            </a:r>
          </a:p>
          <a:p>
            <a:endParaRPr lang="ar-IQ" sz="1400" dirty="0">
              <a:cs typeface="+mj-cs"/>
            </a:endParaRPr>
          </a:p>
        </p:txBody>
      </p:sp>
      <p:graphicFrame>
        <p:nvGraphicFramePr>
          <p:cNvPr id="4" name="Table 3"/>
          <p:cNvGraphicFramePr>
            <a:graphicFrameLocks noGrp="1"/>
          </p:cNvGraphicFramePr>
          <p:nvPr>
            <p:extLst>
              <p:ext uri="{D42A27DB-BD31-4B8C-83A1-F6EECF244321}">
                <p14:modId xmlns:p14="http://schemas.microsoft.com/office/powerpoint/2010/main" val="589766784"/>
              </p:ext>
            </p:extLst>
          </p:nvPr>
        </p:nvGraphicFramePr>
        <p:xfrm>
          <a:off x="2132904" y="3725841"/>
          <a:ext cx="2794635" cy="1826263"/>
        </p:xfrm>
        <a:graphic>
          <a:graphicData uri="http://schemas.openxmlformats.org/drawingml/2006/table">
            <a:tbl>
              <a:tblPr rtl="1" firstRow="1" firstCol="1" bandRow="1">
                <a:tableStyleId>{5C22544A-7EE6-4342-B048-85BDC9FD1C3A}</a:tableStyleId>
              </a:tblPr>
              <a:tblGrid>
                <a:gridCol w="1911384"/>
                <a:gridCol w="883251"/>
              </a:tblGrid>
              <a:tr h="171784">
                <a:tc>
                  <a:txBody>
                    <a:bodyPr/>
                    <a:lstStyle/>
                    <a:p>
                      <a:pPr algn="l" rtl="1">
                        <a:lnSpc>
                          <a:spcPct val="107000"/>
                        </a:lnSpc>
                        <a:spcAft>
                          <a:spcPts val="0"/>
                        </a:spcAft>
                      </a:pPr>
                      <a:r>
                        <a:rPr lang="en-US" sz="1400" dirty="0">
                          <a:effectLst/>
                        </a:rPr>
                        <a:t>Jenkins</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Surname</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22329">
                <a:tc>
                  <a:txBody>
                    <a:bodyPr/>
                    <a:lstStyle/>
                    <a:p>
                      <a:pPr algn="l" rtl="1">
                        <a:lnSpc>
                          <a:spcPct val="107000"/>
                        </a:lnSpc>
                        <a:spcAft>
                          <a:spcPts val="0"/>
                        </a:spcAft>
                      </a:pPr>
                      <a:r>
                        <a:rPr lang="en-US" sz="1400" dirty="0" err="1">
                          <a:effectLst/>
                        </a:rPr>
                        <a:t>Haylay</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1784">
                <a:tc>
                  <a:txBody>
                    <a:bodyPr/>
                    <a:lstStyle/>
                    <a:p>
                      <a:pPr algn="l" rtl="1">
                        <a:lnSpc>
                          <a:spcPct val="107000"/>
                        </a:lnSpc>
                        <a:spcAft>
                          <a:spcPts val="0"/>
                        </a:spcAft>
                      </a:pPr>
                      <a:r>
                        <a:rPr lang="en-US" sz="1400" dirty="0">
                          <a:effectLst/>
                        </a:rPr>
                        <a:t>Canada</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1784">
                <a:tc>
                  <a:txBody>
                    <a:bodyPr/>
                    <a:lstStyle/>
                    <a:p>
                      <a:pPr algn="l" rtl="1">
                        <a:lnSpc>
                          <a:spcPct val="107000"/>
                        </a:lnSpc>
                        <a:spcAft>
                          <a:spcPts val="0"/>
                        </a:spcAft>
                      </a:pPr>
                      <a:r>
                        <a:rPr lang="en-US" sz="1400" dirty="0">
                          <a:effectLst/>
                        </a:rPr>
                        <a:t>46,Crossland Avenue, Montreal</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1784">
                <a:tc>
                  <a:txBody>
                    <a:bodyPr/>
                    <a:lstStyle/>
                    <a:p>
                      <a:pPr algn="l" rtl="1">
                        <a:lnSpc>
                          <a:spcPct val="107000"/>
                        </a:lnSpc>
                        <a:spcAft>
                          <a:spcPts val="0"/>
                        </a:spcAft>
                      </a:pPr>
                      <a:r>
                        <a:rPr lang="en-US" sz="1400">
                          <a:effectLst/>
                        </a:rPr>
                        <a:t>02074668322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1784">
                <a:tc>
                  <a:txBody>
                    <a:bodyPr/>
                    <a:lstStyle/>
                    <a:p>
                      <a:pPr algn="l" rtl="1">
                        <a:lnSpc>
                          <a:spcPct val="107000"/>
                        </a:lnSpc>
                        <a:spcAft>
                          <a:spcPts val="0"/>
                        </a:spcAft>
                      </a:pPr>
                      <a:r>
                        <a:rPr lang="en-US" sz="1400">
                          <a:effectLst/>
                        </a:rPr>
                        <a:t>26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1784">
                <a:tc>
                  <a:txBody>
                    <a:bodyPr/>
                    <a:lstStyle/>
                    <a:p>
                      <a:pPr algn="l" rtl="1">
                        <a:lnSpc>
                          <a:spcPct val="107000"/>
                        </a:lnSpc>
                        <a:spcAft>
                          <a:spcPts val="0"/>
                        </a:spcAft>
                      </a:pPr>
                      <a:r>
                        <a:rPr lang="en-US" sz="1400" dirty="0">
                          <a:effectLst/>
                        </a:rPr>
                        <a:t> A carpenter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1">
                        <a:lnSpc>
                          <a:spcPct val="107000"/>
                        </a:lnSpc>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930920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Answer </a:t>
            </a:r>
            <a:endParaRPr lang="ar-IQ" dirty="0"/>
          </a:p>
        </p:txBody>
      </p:sp>
      <p:sp>
        <p:nvSpPr>
          <p:cNvPr id="3" name="Content Placeholder 2"/>
          <p:cNvSpPr>
            <a:spLocks noGrp="1"/>
          </p:cNvSpPr>
          <p:nvPr>
            <p:ph idx="1"/>
          </p:nvPr>
        </p:nvSpPr>
        <p:spPr/>
        <p:txBody>
          <a:bodyPr/>
          <a:lstStyle/>
          <a:p>
            <a:r>
              <a:rPr lang="ar-IQ" dirty="0" smtClean="0"/>
              <a:t>طريقة الحل</a:t>
            </a:r>
          </a:p>
          <a:p>
            <a:r>
              <a:rPr lang="ar-IQ" dirty="0" smtClean="0"/>
              <a:t>يوجد لدينا سبعة حقول،لذا علينا بناء سبعة اسئلة مع ملاحظة ان صاحب السيرة </a:t>
            </a:r>
            <a:r>
              <a:rPr lang="ar-IQ" b="1" dirty="0" smtClean="0"/>
              <a:t>مؤنث</a:t>
            </a:r>
            <a:r>
              <a:rPr lang="ar-IQ" dirty="0" smtClean="0"/>
              <a:t> وكما يلي:</a:t>
            </a:r>
          </a:p>
          <a:p>
            <a:pPr algn="l"/>
            <a:endParaRPr lang="ar-IQ" sz="1400" dirty="0" smtClean="0">
              <a:cs typeface="+mj-cs"/>
            </a:endParaRPr>
          </a:p>
          <a:p>
            <a:pPr algn="l"/>
            <a:r>
              <a:rPr lang="en-US" sz="1400" dirty="0" smtClean="0">
                <a:cs typeface="+mj-cs"/>
              </a:rPr>
              <a:t>1-What’s her surname?</a:t>
            </a:r>
          </a:p>
          <a:p>
            <a:pPr algn="l"/>
            <a:r>
              <a:rPr lang="en-US" sz="1400" dirty="0" smtClean="0">
                <a:cs typeface="+mj-cs"/>
              </a:rPr>
              <a:t>2-What’s her first name?</a:t>
            </a:r>
          </a:p>
          <a:p>
            <a:pPr algn="l"/>
            <a:r>
              <a:rPr lang="en-US" sz="1400" dirty="0" smtClean="0">
                <a:cs typeface="+mj-cs"/>
              </a:rPr>
              <a:t>3-Where’s she from?</a:t>
            </a:r>
          </a:p>
          <a:p>
            <a:pPr algn="l"/>
            <a:r>
              <a:rPr lang="en-US" sz="1400" dirty="0" smtClean="0">
                <a:cs typeface="+mj-cs"/>
              </a:rPr>
              <a:t>4-What’s her address? Or (Where does she live?)</a:t>
            </a:r>
          </a:p>
          <a:p>
            <a:pPr algn="l"/>
            <a:r>
              <a:rPr lang="en-US" sz="1400" dirty="0" smtClean="0">
                <a:cs typeface="+mj-cs"/>
              </a:rPr>
              <a:t>5-What’s her phone No.?</a:t>
            </a:r>
          </a:p>
          <a:p>
            <a:pPr algn="l"/>
            <a:r>
              <a:rPr lang="en-US" sz="1400" dirty="0" smtClean="0">
                <a:cs typeface="+mj-cs"/>
              </a:rPr>
              <a:t>6-How old is she?</a:t>
            </a:r>
          </a:p>
          <a:p>
            <a:pPr algn="l"/>
            <a:r>
              <a:rPr lang="en-US" sz="1400" dirty="0" smtClean="0">
                <a:cs typeface="+mj-cs"/>
              </a:rPr>
              <a:t>7-What’s her job?</a:t>
            </a:r>
          </a:p>
          <a:p>
            <a:r>
              <a:rPr lang="ar-IQ" sz="1400" dirty="0" smtClean="0">
                <a:cs typeface="+mj-cs"/>
              </a:rPr>
              <a:t>هذه هي طريقة الحل ولا يجوز كتابة اي شيء اخر.</a:t>
            </a:r>
            <a:endParaRPr lang="ar-IQ" sz="1400" dirty="0">
              <a:cs typeface="+mj-cs"/>
            </a:endParaRPr>
          </a:p>
        </p:txBody>
      </p:sp>
    </p:spTree>
    <p:extLst>
      <p:ext uri="{BB962C8B-B14F-4D97-AF65-F5344CB8AC3E}">
        <p14:creationId xmlns:p14="http://schemas.microsoft.com/office/powerpoint/2010/main" val="1456758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233</Words>
  <Application>Microsoft Office PowerPoint</Application>
  <PresentationFormat>Widescreen</PresentationFormat>
  <Paragraphs>34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Making a CV </vt:lpstr>
      <vt:lpstr>An Example</vt:lpstr>
      <vt:lpstr>Answer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CV</dc:title>
  <dc:creator>DaTa</dc:creator>
  <cp:lastModifiedBy>DaTa</cp:lastModifiedBy>
  <cp:revision>12</cp:revision>
  <dcterms:created xsi:type="dcterms:W3CDTF">2020-03-22T13:14:46Z</dcterms:created>
  <dcterms:modified xsi:type="dcterms:W3CDTF">2020-03-23T11:34:41Z</dcterms:modified>
</cp:coreProperties>
</file>