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BD3E305-FE88-425B-A062-035DF03A7AC2}" type="datetimeFigureOut">
              <a:rPr lang="ar-IQ" smtClean="0"/>
              <a:t>23/04/1442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A944CDE-BE99-41C5-9FF8-D521C6BD6667}" type="slidenum">
              <a:rPr lang="ar-IQ" smtClean="0"/>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8A944CDE-BE99-41C5-9FF8-D521C6BD6667}" type="slidenum">
              <a:rPr lang="ar-IQ" smtClean="0"/>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4726F58-4B18-4A62-BC7D-87044A7E811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726F58-4B18-4A62-BC7D-87044A7E811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4726F58-4B18-4A62-BC7D-87044A7E8113}"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F72C33-B71E-490A-BE45-BDBA2982B602}" type="datetimeFigureOut">
              <a:rPr lang="ar-IQ" smtClean="0"/>
              <a:pPr/>
              <a:t>23/04/1442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64726F58-4B18-4A62-BC7D-87044A7E8113}"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4F72C33-B71E-490A-BE45-BDBA2982B602}" type="datetimeFigureOut">
              <a:rPr lang="ar-IQ" smtClean="0"/>
              <a:pPr/>
              <a:t>23/04/1442</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726F58-4B18-4A62-BC7D-87044A7E8113}"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1428759"/>
          </a:xfrm>
        </p:spPr>
        <p:txBody>
          <a:bodyPr/>
          <a:lstStyle/>
          <a:p>
            <a:r>
              <a:rPr lang="en-US" dirty="0" smtClean="0"/>
              <a:t> 1</a:t>
            </a:r>
            <a:r>
              <a:rPr lang="ar-IQ" dirty="0" smtClean="0"/>
              <a:t>التحليل العددي</a:t>
            </a:r>
            <a:endParaRPr lang="ar-IQ" dirty="0"/>
          </a:p>
        </p:txBody>
      </p:sp>
      <p:sp>
        <p:nvSpPr>
          <p:cNvPr id="3" name="Subtitle 2"/>
          <p:cNvSpPr>
            <a:spLocks noGrp="1"/>
          </p:cNvSpPr>
          <p:nvPr>
            <p:ph type="subTitle" idx="1"/>
          </p:nvPr>
        </p:nvSpPr>
        <p:spPr>
          <a:xfrm>
            <a:off x="1357290" y="2214554"/>
            <a:ext cx="6400800" cy="3143272"/>
          </a:xfrm>
        </p:spPr>
        <p:txBody>
          <a:bodyPr/>
          <a:lstStyle/>
          <a:p>
            <a:r>
              <a:rPr lang="ar-IQ" dirty="0" smtClean="0"/>
              <a:t>قسم الاحصاء </a:t>
            </a:r>
          </a:p>
          <a:p>
            <a:r>
              <a:rPr lang="ar-IQ" dirty="0" smtClean="0"/>
              <a:t>المرحلة الثالثة </a:t>
            </a:r>
          </a:p>
          <a:p>
            <a:r>
              <a:rPr lang="ar-IQ" dirty="0" smtClean="0"/>
              <a:t>الدراسات الصباحية والمسائية </a:t>
            </a:r>
          </a:p>
          <a:p>
            <a:r>
              <a:rPr lang="en-US" dirty="0" smtClean="0"/>
              <a:t>2020-2021</a:t>
            </a:r>
          </a:p>
          <a:p>
            <a:r>
              <a:rPr lang="ar-IQ" dirty="0" smtClean="0"/>
              <a:t>المحاضرة الاولى</a:t>
            </a:r>
          </a:p>
          <a:p>
            <a:endParaRPr lang="ar-IQ"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dirty="0" smtClean="0"/>
          </a:p>
          <a:p>
            <a:endParaRPr lang="ar-IQ" dirty="0" smtClean="0"/>
          </a:p>
          <a:p>
            <a:endParaRPr lang="ar-IQ" dirty="0" smtClean="0"/>
          </a:p>
          <a:p>
            <a:pPr lvl="4" algn="ctr">
              <a:buNone/>
            </a:pPr>
            <a:r>
              <a:rPr lang="ar-IQ" sz="7200" dirty="0" smtClean="0">
                <a:latin typeface="Times New Roman" pitchFamily="18" charset="0"/>
                <a:cs typeface="Times New Roman" pitchFamily="18" charset="0"/>
              </a:rPr>
              <a:t>شكراً لحسن الاستماع</a:t>
            </a:r>
            <a:endParaRPr lang="ar-IQ" sz="7200" dirty="0">
              <a:latin typeface="Times New Roman" pitchFamily="18" charset="0"/>
              <a:cs typeface="Times New Roman" pitchFamily="18" charset="0"/>
            </a:endParaRPr>
          </a:p>
        </p:txBody>
      </p:sp>
    </p:spTree>
  </p:cSld>
  <p:clrMapOvr>
    <a:masterClrMapping/>
  </p:clrMapOvr>
  <p:transition spd="slow">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204170"/>
          </a:xfrm>
        </p:spPr>
        <p:txBody>
          <a:bodyPr>
            <a:normAutofit/>
          </a:bodyPr>
          <a:lstStyle/>
          <a:p>
            <a:pPr algn="ctr"/>
            <a:r>
              <a:rPr lang="ar-IQ" sz="3600" dirty="0" smtClean="0">
                <a:latin typeface="Times New Roman" pitchFamily="18" charset="0"/>
                <a:cs typeface="Times New Roman" pitchFamily="18" charset="0"/>
              </a:rPr>
              <a:t>الفصل الاول / نظرية الخطأ وأسلوب المعالجة</a:t>
            </a:r>
            <a:br>
              <a:rPr lang="ar-IQ"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Theory and method of processing error</a:t>
            </a:r>
            <a:endParaRPr lang="ar-IQ"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ar-IQ" dirty="0" smtClean="0">
                <a:solidFill>
                  <a:schemeClr val="accent2">
                    <a:lumMod val="75000"/>
                  </a:schemeClr>
                </a:solidFill>
              </a:rPr>
              <a:t>مقدمة : </a:t>
            </a:r>
            <a:r>
              <a:rPr lang="en-US" dirty="0" smtClean="0">
                <a:solidFill>
                  <a:schemeClr val="accent2">
                    <a:lumMod val="75000"/>
                  </a:schemeClr>
                </a:solidFill>
              </a:rPr>
              <a:t>Introduction</a:t>
            </a:r>
            <a:endParaRPr lang="ar-IQ" dirty="0" smtClean="0">
              <a:solidFill>
                <a:schemeClr val="accent2">
                  <a:lumMod val="75000"/>
                </a:schemeClr>
              </a:solidFill>
            </a:endParaRPr>
          </a:p>
          <a:p>
            <a:pPr algn="just">
              <a:buNone/>
            </a:pPr>
            <a:r>
              <a:rPr lang="ar-IQ" dirty="0" smtClean="0"/>
              <a:t>    يمكن الاستعانة بالقيم التقريبية في حل المسائل الرياضية أو الهندسية بدلاً من القيم الحقيقية المضبوطة لها وهذا ما نلاحظه في حياتنا العملية .</a:t>
            </a:r>
          </a:p>
          <a:p>
            <a:pPr algn="just">
              <a:buNone/>
            </a:pPr>
            <a:r>
              <a:rPr lang="ar-IQ" dirty="0" smtClean="0"/>
              <a:t>  ان وسائل الحلول التقريبية تسمى ب</a:t>
            </a:r>
            <a:r>
              <a:rPr lang="ar-IQ" dirty="0" smtClean="0">
                <a:solidFill>
                  <a:srgbClr val="FF0000"/>
                </a:solidFill>
              </a:rPr>
              <a:t>الخوارزميات</a:t>
            </a:r>
            <a:r>
              <a:rPr lang="ar-IQ" dirty="0" smtClean="0"/>
              <a:t> نسبة الى العالم الخوارزمي والتي تعرف على انها مجموعة من الاجراءات لتنفيذ عمليات حسابية معينة تؤدي الى حل المسائل المعطاة لكي تعطي الحلول والدقة المطلوبة .</a:t>
            </a:r>
          </a:p>
          <a:p>
            <a:pPr algn="just">
              <a:buNone/>
            </a:pPr>
            <a:r>
              <a:rPr lang="ar-IQ" dirty="0" smtClean="0"/>
              <a:t>  وان الحلول التي تم الحصول عليها تعرف ب</a:t>
            </a:r>
            <a:r>
              <a:rPr lang="ar-IQ" dirty="0" smtClean="0">
                <a:solidFill>
                  <a:srgbClr val="FF0000"/>
                </a:solidFill>
              </a:rPr>
              <a:t>الحلول العددية</a:t>
            </a:r>
            <a:r>
              <a:rPr lang="ar-IQ" dirty="0" smtClean="0"/>
              <a:t>.</a:t>
            </a:r>
          </a:p>
          <a:p>
            <a:pPr algn="just">
              <a:buNone/>
            </a:pPr>
            <a:r>
              <a:rPr lang="ar-IQ" dirty="0" smtClean="0"/>
              <a:t>  ويمكن تعريف </a:t>
            </a:r>
            <a:r>
              <a:rPr lang="ar-IQ" dirty="0" smtClean="0">
                <a:solidFill>
                  <a:srgbClr val="FF0000"/>
                </a:solidFill>
              </a:rPr>
              <a:t>التحليل العددي </a:t>
            </a:r>
            <a:r>
              <a:rPr lang="ar-IQ" dirty="0" smtClean="0"/>
              <a:t>بأنه الطرق والنظريات لإيجاد الحلول العددية وتتلخص أهميته في الحصول على نتائج عددية وتقريبية للدوال التي لايمكن حلها بسرعة ودقة عالية ،وقد ترافق هذه النتائج العددية والتقريبية أخطاء يمكن قياسها.</a:t>
            </a:r>
            <a:endParaRPr lang="ar-IQ" dirty="0"/>
          </a:p>
        </p:txBody>
      </p:sp>
    </p:spTree>
  </p:cSld>
  <p:clrMapOvr>
    <a:masterClrMapping/>
  </p:clrMapOvr>
  <p:transition spd="slow">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115328" cy="5395930"/>
          </a:xfrm>
        </p:spPr>
        <p:txBody>
          <a:bodyPr>
            <a:normAutofit/>
          </a:bodyPr>
          <a:lstStyle/>
          <a:p>
            <a:pPr algn="just"/>
            <a:r>
              <a:rPr lang="ar-IQ" sz="2800" dirty="0" smtClean="0"/>
              <a:t>يمكن إستخدام برنامج </a:t>
            </a:r>
            <a:r>
              <a:rPr lang="en-US" sz="2800" dirty="0" err="1" smtClean="0"/>
              <a:t>matlab</a:t>
            </a:r>
            <a:r>
              <a:rPr lang="ar-IQ" sz="2800" dirty="0" smtClean="0"/>
              <a:t> لحل المسائل الرياضية وهذا البرنامج هو لغة وضعت بشكل متخصص لتخدم التطبيقات العملية والهندسية لتعطي الاجابة بشكل سريع وأقل جهد ممكن ، وظهر هذا البرنامج بلغة فورتران </a:t>
            </a:r>
            <a:r>
              <a:rPr lang="ar-IQ" sz="2800" dirty="0" smtClean="0"/>
              <a:t>على </a:t>
            </a:r>
            <a:r>
              <a:rPr lang="ar-IQ" sz="2800" dirty="0" smtClean="0"/>
              <a:t>يد </a:t>
            </a:r>
            <a:r>
              <a:rPr lang="en-US" sz="2800" dirty="0" smtClean="0"/>
              <a:t>(Cleve Barry </a:t>
            </a:r>
            <a:r>
              <a:rPr lang="en-US" sz="2800" dirty="0" err="1" smtClean="0"/>
              <a:t>Moler</a:t>
            </a:r>
            <a:r>
              <a:rPr lang="en-US" sz="2800" dirty="0" smtClean="0"/>
              <a:t>)</a:t>
            </a:r>
            <a:r>
              <a:rPr lang="ar-IQ" sz="2800" dirty="0" smtClean="0"/>
              <a:t> عالم الرياضيات ومبرمج الحاسوب المتخصص في التحليل العددي ثم شارك </a:t>
            </a:r>
            <a:r>
              <a:rPr lang="en-US" sz="2800" dirty="0" smtClean="0"/>
              <a:t>(John </a:t>
            </a:r>
            <a:r>
              <a:rPr lang="en-US" sz="2800" dirty="0" err="1" smtClean="0"/>
              <a:t>N.Little</a:t>
            </a:r>
            <a:r>
              <a:rPr lang="en-US" sz="2800" dirty="0" smtClean="0"/>
              <a:t>)</a:t>
            </a:r>
            <a:r>
              <a:rPr lang="ar-IQ" sz="2800" dirty="0" smtClean="0"/>
              <a:t> وهو رئيس شركة </a:t>
            </a:r>
            <a:r>
              <a:rPr lang="en-US" sz="2800" dirty="0" smtClean="0"/>
              <a:t>(math works)</a:t>
            </a:r>
            <a:r>
              <a:rPr lang="ar-IQ" sz="2800" dirty="0" smtClean="0"/>
              <a:t> في كتابة برنامج ماتلاب بلغة </a:t>
            </a:r>
            <a:r>
              <a:rPr lang="en-US" sz="2800" dirty="0" smtClean="0"/>
              <a:t>(C)</a:t>
            </a:r>
            <a:r>
              <a:rPr lang="ar-IQ" sz="2800" dirty="0" smtClean="0"/>
              <a:t> بدلاً من فورتران .</a:t>
            </a:r>
          </a:p>
          <a:p>
            <a:pPr algn="just"/>
            <a:r>
              <a:rPr lang="ar-IQ" sz="2800" dirty="0" smtClean="0"/>
              <a:t>أصل كلمة </a:t>
            </a:r>
            <a:r>
              <a:rPr lang="en-US" sz="2800" dirty="0" err="1" smtClean="0"/>
              <a:t>matlab</a:t>
            </a:r>
            <a:r>
              <a:rPr lang="ar-IQ" sz="2800" dirty="0" smtClean="0"/>
              <a:t> هما كلمتان </a:t>
            </a:r>
            <a:r>
              <a:rPr lang="en-US" sz="2800" dirty="0" smtClean="0"/>
              <a:t>(Matrix Laboratory)</a:t>
            </a:r>
            <a:endParaRPr lang="ar-IQ" sz="2800"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6000" dirty="0" smtClean="0">
                <a:latin typeface="Times New Roman" pitchFamily="18" charset="0"/>
                <a:cs typeface="Times New Roman" pitchFamily="18" charset="0"/>
              </a:rPr>
              <a:t>الخطأ </a:t>
            </a:r>
            <a:r>
              <a:rPr lang="en-US" sz="6000" dirty="0" smtClean="0">
                <a:latin typeface="Times New Roman" pitchFamily="18" charset="0"/>
                <a:cs typeface="Times New Roman" pitchFamily="18" charset="0"/>
              </a:rPr>
              <a:t>The error</a:t>
            </a:r>
            <a:endParaRPr lang="ar-IQ" sz="6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ar-IQ" dirty="0" smtClean="0">
                <a:solidFill>
                  <a:srgbClr val="FF0000"/>
                </a:solidFill>
                <a:latin typeface="Times New Roman" pitchFamily="18" charset="0"/>
                <a:cs typeface="Times New Roman" pitchFamily="18" charset="0"/>
              </a:rPr>
              <a:t>الخطأ</a:t>
            </a:r>
            <a:r>
              <a:rPr lang="ar-IQ" dirty="0" smtClean="0">
                <a:latin typeface="Times New Roman" pitchFamily="18" charset="0"/>
                <a:cs typeface="Times New Roman" pitchFamily="18" charset="0"/>
              </a:rPr>
              <a:t> : هو الفرق بين القيمة الحقيقية والقيمة التقريبية الممثلة لها ويرمز للقيمة الحقيقية بالرمز       وللقيمة التقريبية بالرمز </a:t>
            </a:r>
            <a:r>
              <a:rPr lang="en-US" dirty="0" smtClean="0">
                <a:latin typeface="Times New Roman" pitchFamily="18" charset="0"/>
                <a:cs typeface="Times New Roman" pitchFamily="18" charset="0"/>
              </a:rPr>
              <a:t>      </a:t>
            </a:r>
            <a:r>
              <a:rPr lang="ar-IQ" dirty="0" smtClean="0">
                <a:latin typeface="Times New Roman" pitchFamily="18" charset="0"/>
                <a:cs typeface="Times New Roman" pitchFamily="18" charset="0"/>
              </a:rPr>
              <a:t>وللخطأ بالرمز </a:t>
            </a:r>
            <a:r>
              <a:rPr lang="en-US" dirty="0" smtClean="0">
                <a:latin typeface="Times New Roman" pitchFamily="18" charset="0"/>
                <a:cs typeface="Times New Roman" pitchFamily="18" charset="0"/>
              </a:rPr>
              <a:t>     </a:t>
            </a:r>
            <a:endParaRPr lang="ar-IQ" dirty="0" smtClean="0">
              <a:latin typeface="Times New Roman" pitchFamily="18" charset="0"/>
              <a:cs typeface="Times New Roman" pitchFamily="18" charset="0"/>
            </a:endParaRPr>
          </a:p>
          <a:p>
            <a:endParaRPr lang="ar-IQ" dirty="0" smtClean="0">
              <a:latin typeface="Times New Roman" pitchFamily="18" charset="0"/>
              <a:cs typeface="Times New Roman" pitchFamily="18" charset="0"/>
            </a:endParaRPr>
          </a:p>
          <a:p>
            <a:r>
              <a:rPr lang="ar-IQ" dirty="0" smtClean="0">
                <a:latin typeface="Times New Roman" pitchFamily="18" charset="0"/>
                <a:cs typeface="Times New Roman" pitchFamily="18" charset="0"/>
              </a:rPr>
              <a:t>ويمكن حساب الخطأ رياضياً حسب العلاقة التالية :</a:t>
            </a:r>
          </a:p>
          <a:p>
            <a:pPr>
              <a:buNone/>
            </a:pPr>
            <a:r>
              <a:rPr lang="en-US" dirty="0" smtClean="0">
                <a:latin typeface="Times New Roman" pitchFamily="18" charset="0"/>
                <a:cs typeface="Times New Roman" pitchFamily="18" charset="0"/>
              </a:rPr>
              <a:t> </a:t>
            </a:r>
            <a:endParaRPr lang="ar-IQ" dirty="0">
              <a:latin typeface="Times New Roman" pitchFamily="18" charset="0"/>
              <a:cs typeface="Times New Roman" pitchFamily="18" charset="0"/>
            </a:endParaRPr>
          </a:p>
        </p:txBody>
      </p:sp>
      <p:graphicFrame>
        <p:nvGraphicFramePr>
          <p:cNvPr id="6" name="Object 5"/>
          <p:cNvGraphicFramePr>
            <a:graphicFrameLocks noChangeAspect="1"/>
          </p:cNvGraphicFramePr>
          <p:nvPr/>
        </p:nvGraphicFramePr>
        <p:xfrm>
          <a:off x="5572132" y="2428868"/>
          <a:ext cx="508004" cy="357190"/>
        </p:xfrm>
        <a:graphic>
          <a:graphicData uri="http://schemas.openxmlformats.org/presentationml/2006/ole">
            <p:oleObj spid="_x0000_s1028" name="Equation" r:id="rId3" imgW="126720" imgH="139680" progId="Equation.3">
              <p:embed/>
            </p:oleObj>
          </a:graphicData>
        </a:graphic>
      </p:graphicFrame>
      <p:graphicFrame>
        <p:nvGraphicFramePr>
          <p:cNvPr id="7" name="Object 6"/>
          <p:cNvGraphicFramePr>
            <a:graphicFrameLocks noChangeAspect="1"/>
          </p:cNvGraphicFramePr>
          <p:nvPr/>
        </p:nvGraphicFramePr>
        <p:xfrm>
          <a:off x="2786050" y="2357430"/>
          <a:ext cx="285752" cy="446090"/>
        </p:xfrm>
        <a:graphic>
          <a:graphicData uri="http://schemas.openxmlformats.org/presentationml/2006/ole">
            <p:oleObj spid="_x0000_s1029" name="Equation" r:id="rId4" imgW="126720" imgH="177480" progId="Equation.3">
              <p:embed/>
            </p:oleObj>
          </a:graphicData>
        </a:graphic>
      </p:graphicFrame>
      <p:graphicFrame>
        <p:nvGraphicFramePr>
          <p:cNvPr id="8" name="Object 7"/>
          <p:cNvGraphicFramePr>
            <a:graphicFrameLocks noChangeAspect="1"/>
          </p:cNvGraphicFramePr>
          <p:nvPr/>
        </p:nvGraphicFramePr>
        <p:xfrm>
          <a:off x="714348" y="2285992"/>
          <a:ext cx="357190" cy="571504"/>
        </p:xfrm>
        <a:graphic>
          <a:graphicData uri="http://schemas.openxmlformats.org/presentationml/2006/ole">
            <p:oleObj spid="_x0000_s1030" name="Equation" r:id="rId5" imgW="164880" imgH="228600" progId="Equation.3">
              <p:embed/>
            </p:oleObj>
          </a:graphicData>
        </a:graphic>
      </p:graphicFrame>
      <p:graphicFrame>
        <p:nvGraphicFramePr>
          <p:cNvPr id="9" name="Object 8"/>
          <p:cNvGraphicFramePr>
            <a:graphicFrameLocks noChangeAspect="1"/>
          </p:cNvGraphicFramePr>
          <p:nvPr/>
        </p:nvGraphicFramePr>
        <p:xfrm>
          <a:off x="3571868" y="4143380"/>
          <a:ext cx="3000396" cy="857256"/>
        </p:xfrm>
        <a:graphic>
          <a:graphicData uri="http://schemas.openxmlformats.org/presentationml/2006/ole">
            <p:oleObj spid="_x0000_s1031" name="Equation" r:id="rId6" imgW="622080" imgH="228600" progId="Equation.3">
              <p:embed/>
            </p:oleObj>
          </a:graphicData>
        </a:graphic>
      </p:graphicFrame>
    </p:spTree>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latin typeface="Times New Roman" pitchFamily="18" charset="0"/>
                <a:cs typeface="Times New Roman" pitchFamily="18" charset="0"/>
              </a:rPr>
              <a:t>مصادر الاخطاء</a:t>
            </a:r>
            <a:r>
              <a:rPr lang="en-US" dirty="0" smtClean="0">
                <a:latin typeface="Times New Roman" pitchFamily="18" charset="0"/>
                <a:cs typeface="Times New Roman" pitchFamily="18" charset="0"/>
              </a:rPr>
              <a:t>Source errors </a:t>
            </a:r>
            <a:endParaRPr lang="ar-IQ"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ar-IQ" dirty="0" smtClean="0">
                <a:latin typeface="Times New Roman" pitchFamily="18" charset="0"/>
                <a:cs typeface="Times New Roman" pitchFamily="18" charset="0"/>
              </a:rPr>
              <a:t>إن الحل التقريبي لمسألة ما غالباً مايكون بسبب تراكم عدة أنواع من الاخطاء ويمكن تصنيف مصادر الخطأ الى الانواع التالية :</a:t>
            </a:r>
          </a:p>
          <a:p>
            <a:pPr algn="just"/>
            <a:r>
              <a:rPr lang="en-US" dirty="0" smtClean="0">
                <a:solidFill>
                  <a:srgbClr val="FF0000"/>
                </a:solidFill>
                <a:latin typeface="Times New Roman" pitchFamily="18" charset="0"/>
                <a:cs typeface="Times New Roman" pitchFamily="18" charset="0"/>
              </a:rPr>
              <a:t>1</a:t>
            </a:r>
            <a:r>
              <a:rPr lang="ar-IQ" dirty="0" smtClean="0">
                <a:solidFill>
                  <a:srgbClr val="FF0000"/>
                </a:solidFill>
                <a:latin typeface="Times New Roman" pitchFamily="18" charset="0"/>
                <a:cs typeface="Times New Roman" pitchFamily="18" charset="0"/>
              </a:rPr>
              <a:t>- أخطاء الصياغة : </a:t>
            </a:r>
            <a:r>
              <a:rPr lang="en-US" dirty="0" smtClean="0">
                <a:solidFill>
                  <a:srgbClr val="FF0000"/>
                </a:solidFill>
                <a:latin typeface="Times New Roman" pitchFamily="18" charset="0"/>
                <a:cs typeface="Times New Roman" pitchFamily="18" charset="0"/>
              </a:rPr>
              <a:t>Formulation error</a:t>
            </a:r>
            <a:endParaRPr lang="ar-IQ" dirty="0" smtClean="0">
              <a:solidFill>
                <a:srgbClr val="FF0000"/>
              </a:solidFill>
              <a:latin typeface="Times New Roman" pitchFamily="18" charset="0"/>
              <a:cs typeface="Times New Roman" pitchFamily="18" charset="0"/>
            </a:endParaRPr>
          </a:p>
          <a:p>
            <a:pPr algn="just">
              <a:buNone/>
            </a:pPr>
            <a:r>
              <a:rPr lang="ar-IQ" dirty="0" smtClean="0">
                <a:latin typeface="Times New Roman" pitchFamily="18" charset="0"/>
                <a:cs typeface="Times New Roman" pitchFamily="18" charset="0"/>
              </a:rPr>
              <a:t>     إن تحليل مشكلة معينة بطريقة رياضية غالباً ما يصاغ بأنموذج مبسط يصف المشكلة الاساسية بعدد قليل من المتغيرات ، أي إنه قد يهمل بعض العوامل أو المؤثرات إذا رأينا أنها تبسط الانموذج وتمكننا من حله بذلك تكون النتائج التي نحصل عليها من هذا الأنموذج محتوية أخطاء تسمى </a:t>
            </a:r>
            <a:r>
              <a:rPr lang="ar-IQ" dirty="0" smtClean="0">
                <a:latin typeface="Times New Roman" pitchFamily="18" charset="0"/>
                <a:cs typeface="Times New Roman" pitchFamily="18" charset="0"/>
              </a:rPr>
              <a:t>أخطاء الصياغة </a:t>
            </a:r>
            <a:r>
              <a:rPr lang="ar-IQ" dirty="0" smtClean="0">
                <a:latin typeface="Times New Roman" pitchFamily="18" charset="0"/>
                <a:cs typeface="Times New Roman" pitchFamily="18" charset="0"/>
              </a:rPr>
              <a:t>، فعلى سبيل المثال عند قياس سرعة جسم يتحرك على سطح الأرض فأننا نهمل مقاومة الهواء غالباً فبذلك يكون مقياس السرعة غير دقيق وفيه أخطاء.</a:t>
            </a: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lstStyle/>
          <a:p>
            <a:r>
              <a:rPr lang="en-US" dirty="0" smtClean="0">
                <a:solidFill>
                  <a:srgbClr val="FF0000"/>
                </a:solidFill>
                <a:latin typeface="Times New Roman" pitchFamily="18" charset="0"/>
                <a:cs typeface="Times New Roman" pitchFamily="18" charset="0"/>
              </a:rPr>
              <a:t>2</a:t>
            </a:r>
            <a:r>
              <a:rPr lang="ar-IQ" dirty="0" smtClean="0">
                <a:solidFill>
                  <a:srgbClr val="FF0000"/>
                </a:solidFill>
                <a:latin typeface="Times New Roman" pitchFamily="18" charset="0"/>
                <a:cs typeface="Times New Roman" pitchFamily="18" charset="0"/>
              </a:rPr>
              <a:t>- الأخطاء الصلبية أو خطأ الالة </a:t>
            </a:r>
            <a:r>
              <a:rPr lang="en-US" dirty="0" smtClean="0">
                <a:solidFill>
                  <a:srgbClr val="FF0000"/>
                </a:solidFill>
                <a:latin typeface="Times New Roman" pitchFamily="18" charset="0"/>
                <a:cs typeface="Times New Roman" pitchFamily="18" charset="0"/>
              </a:rPr>
              <a:t>(Inherent)</a:t>
            </a:r>
            <a:r>
              <a:rPr lang="ar-IQ" dirty="0" smtClean="0">
                <a:solidFill>
                  <a:srgbClr val="FF0000"/>
                </a:solidFill>
                <a:latin typeface="Times New Roman" pitchFamily="18" charset="0"/>
                <a:cs typeface="Times New Roman" pitchFamily="18" charset="0"/>
              </a:rPr>
              <a:t> </a:t>
            </a:r>
          </a:p>
          <a:p>
            <a:pPr algn="just">
              <a:buNone/>
            </a:pPr>
            <a:r>
              <a:rPr lang="ar-IQ" dirty="0" smtClean="0">
                <a:latin typeface="Times New Roman" pitchFamily="18" charset="0"/>
                <a:cs typeface="Times New Roman" pitchFamily="18" charset="0"/>
              </a:rPr>
              <a:t>   إن استخدام البيانات التي ليس لها قيمة دقيقة (مضبوطة) في الصيغ الرياضية تؤدي الى نتائج غير دقيقة ايضاً مثلاً</a:t>
            </a:r>
          </a:p>
          <a:p>
            <a:pPr algn="just">
              <a:buNone/>
            </a:pPr>
            <a:endParaRPr lang="ar-IQ" dirty="0" smtClean="0">
              <a:latin typeface="Times New Roman" pitchFamily="18" charset="0"/>
              <a:cs typeface="Times New Roman" pitchFamily="18" charset="0"/>
            </a:endParaRPr>
          </a:p>
          <a:p>
            <a:pPr algn="just">
              <a:buNone/>
            </a:pPr>
            <a:endParaRPr lang="ar-IQ" dirty="0" smtClean="0">
              <a:latin typeface="Times New Roman" pitchFamily="18" charset="0"/>
              <a:cs typeface="Times New Roman" pitchFamily="18" charset="0"/>
            </a:endParaRPr>
          </a:p>
          <a:p>
            <a:pPr algn="just">
              <a:buNone/>
            </a:pPr>
            <a:endParaRPr lang="ar-IQ" dirty="0" smtClean="0">
              <a:latin typeface="Times New Roman" pitchFamily="18" charset="0"/>
              <a:cs typeface="Times New Roman" pitchFamily="18" charset="0"/>
            </a:endParaRPr>
          </a:p>
          <a:p>
            <a:pPr algn="just">
              <a:buNone/>
            </a:pPr>
            <a:r>
              <a:rPr lang="ar-IQ" dirty="0" smtClean="0">
                <a:latin typeface="Times New Roman" pitchFamily="18" charset="0"/>
                <a:cs typeface="Times New Roman" pitchFamily="18" charset="0"/>
              </a:rPr>
              <a:t>ان الكلام عن جهاز الحاسب ينسحب على أجهزة القياس الاخرى حيث أن أجهزة القياس المستخدمة في المختبرات العلمية مثل (الميزان ، الساعة، الفولتميتر ، مقياس الحرارة ) كل هذه الاجهزة قابلة للخطأ مهما بلغت من الدقة وذلك لأنها من صناعة بشرية ،كما إن المواد المصنوعة منها تتأثر بالظروف الجوية المحيطة مثل الضغط والحرارة والرطوبة ،والاخطاء الناتجة عنها تسمى بأخطاء الاّلة.</a:t>
            </a:r>
          </a:p>
          <a:p>
            <a:pPr algn="just">
              <a:buNone/>
            </a:pPr>
            <a:endParaRPr lang="ar-IQ"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79450" y="2286000"/>
          <a:ext cx="8123238" cy="692150"/>
        </p:xfrm>
        <a:graphic>
          <a:graphicData uri="http://schemas.openxmlformats.org/presentationml/2006/ole">
            <p:oleObj spid="_x0000_s2050" name="Equation" r:id="rId3" imgW="2831760" imgH="241200" progId="Equation.3">
              <p:embed/>
            </p:oleObj>
          </a:graphicData>
        </a:graphic>
      </p:graphicFrame>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lstStyle/>
          <a:p>
            <a:r>
              <a:rPr lang="en-US" dirty="0" smtClean="0">
                <a:solidFill>
                  <a:srgbClr val="FF0000"/>
                </a:solidFill>
                <a:latin typeface="Times New Roman" pitchFamily="18" charset="0"/>
                <a:cs typeface="Times New Roman" pitchFamily="18" charset="0"/>
              </a:rPr>
              <a:t>3</a:t>
            </a:r>
            <a:r>
              <a:rPr lang="ar-IQ" dirty="0" smtClean="0">
                <a:solidFill>
                  <a:srgbClr val="FF0000"/>
                </a:solidFill>
                <a:latin typeface="Times New Roman" pitchFamily="18" charset="0"/>
                <a:cs typeface="Times New Roman" pitchFamily="18" charset="0"/>
              </a:rPr>
              <a:t>- أخطاء التدوير والقطع  </a:t>
            </a:r>
            <a:r>
              <a:rPr lang="en-US" dirty="0" smtClean="0">
                <a:solidFill>
                  <a:srgbClr val="FF0000"/>
                </a:solidFill>
                <a:latin typeface="Times New Roman" pitchFamily="18" charset="0"/>
                <a:cs typeface="Times New Roman" pitchFamily="18" charset="0"/>
              </a:rPr>
              <a:t> Rounding and chopping errors</a:t>
            </a:r>
            <a:r>
              <a:rPr lang="ar-IQ" dirty="0" smtClean="0">
                <a:solidFill>
                  <a:srgbClr val="FF0000"/>
                </a:solidFill>
                <a:latin typeface="Times New Roman" pitchFamily="18" charset="0"/>
                <a:cs typeface="Times New Roman" pitchFamily="18" charset="0"/>
              </a:rPr>
              <a:t>  </a:t>
            </a:r>
          </a:p>
          <a:p>
            <a:pPr algn="just">
              <a:buNone/>
            </a:pPr>
            <a:r>
              <a:rPr lang="ar-IQ" dirty="0" smtClean="0">
                <a:solidFill>
                  <a:srgbClr val="FF0000"/>
                </a:solidFill>
                <a:latin typeface="Times New Roman" pitchFamily="18" charset="0"/>
                <a:cs typeface="Times New Roman" pitchFamily="18" charset="0"/>
              </a:rPr>
              <a:t>       </a:t>
            </a:r>
            <a:r>
              <a:rPr lang="ar-IQ" dirty="0" smtClean="0">
                <a:latin typeface="Times New Roman" pitchFamily="18" charset="0"/>
                <a:cs typeface="Times New Roman" pitchFamily="18" charset="0"/>
              </a:rPr>
              <a:t>إن الكثير من الأعداد تحتوي على مراتب عشرية غير منتهية فعند تقريب هذه المراتب العشرية واستخدامها يؤدي الى خطأ في النواتج </a:t>
            </a:r>
          </a:p>
          <a:p>
            <a:pPr algn="just">
              <a:buNone/>
            </a:pPr>
            <a:r>
              <a:rPr lang="ar-IQ" dirty="0" smtClean="0">
                <a:latin typeface="Times New Roman" pitchFamily="18" charset="0"/>
                <a:cs typeface="Times New Roman" pitchFamily="18" charset="0"/>
              </a:rPr>
              <a:t>  </a:t>
            </a:r>
            <a:r>
              <a:rPr lang="ar-IQ" dirty="0" smtClean="0">
                <a:solidFill>
                  <a:srgbClr val="FF0000"/>
                </a:solidFill>
                <a:latin typeface="Times New Roman" pitchFamily="18" charset="0"/>
                <a:cs typeface="Times New Roman" pitchFamily="18" charset="0"/>
              </a:rPr>
              <a:t> القطع </a:t>
            </a:r>
            <a:r>
              <a:rPr lang="ar-IQ" dirty="0" smtClean="0">
                <a:latin typeface="Times New Roman" pitchFamily="18" charset="0"/>
                <a:cs typeface="Times New Roman" pitchFamily="18" charset="0"/>
              </a:rPr>
              <a:t>: لنفرض أن طول وحدة الخزن في جهاز الحاسب هي أربع مراتب وقد أدخلنا الاعداد </a:t>
            </a:r>
            <a:r>
              <a:rPr lang="en-US" dirty="0" smtClean="0">
                <a:latin typeface="Times New Roman" pitchFamily="18" charset="0"/>
                <a:cs typeface="Times New Roman" pitchFamily="18" charset="0"/>
              </a:rPr>
              <a:t>(0.00034  , 0.34195)</a:t>
            </a:r>
            <a:r>
              <a:rPr lang="ar-IQ" dirty="0" smtClean="0">
                <a:latin typeface="Times New Roman" pitchFamily="18" charset="0"/>
                <a:cs typeface="Times New Roman" pitchFamily="18" charset="0"/>
              </a:rPr>
              <a:t> فإن الجهاز سيخزنها بالشكل التالي :</a:t>
            </a:r>
            <a:r>
              <a:rPr lang="en-US" dirty="0" smtClean="0">
                <a:latin typeface="Times New Roman" pitchFamily="18" charset="0"/>
                <a:cs typeface="Times New Roman" pitchFamily="18" charset="0"/>
              </a:rPr>
              <a:t>(0.0003, 0.3419) </a:t>
            </a:r>
            <a:r>
              <a:rPr lang="ar-IQ" dirty="0" smtClean="0">
                <a:latin typeface="Times New Roman" pitchFamily="18" charset="0"/>
                <a:cs typeface="Times New Roman" pitchFamily="18" charset="0"/>
              </a:rPr>
              <a:t> </a:t>
            </a:r>
          </a:p>
          <a:p>
            <a:pPr algn="just">
              <a:buNone/>
            </a:pPr>
            <a:r>
              <a:rPr lang="ar-IQ" dirty="0" smtClean="0">
                <a:latin typeface="Times New Roman" pitchFamily="18" charset="0"/>
                <a:cs typeface="Times New Roman" pitchFamily="18" charset="0"/>
              </a:rPr>
              <a:t>   </a:t>
            </a:r>
            <a:r>
              <a:rPr lang="ar-IQ" dirty="0" smtClean="0">
                <a:solidFill>
                  <a:srgbClr val="FF0000"/>
                </a:solidFill>
                <a:latin typeface="Times New Roman" pitchFamily="18" charset="0"/>
                <a:cs typeface="Times New Roman" pitchFamily="18" charset="0"/>
              </a:rPr>
              <a:t>التدوير</a:t>
            </a:r>
            <a:r>
              <a:rPr lang="ar-IQ" dirty="0" smtClean="0">
                <a:latin typeface="Times New Roman" pitchFamily="18" charset="0"/>
                <a:cs typeface="Times New Roman" pitchFamily="18" charset="0"/>
              </a:rPr>
              <a:t>: ومن خلاله نقوم بأختيار قيمة المرتبة بعد الرابعة فاذا كانت أكبر أو تساوي لـ</a:t>
            </a:r>
            <a:r>
              <a:rPr lang="en-US" dirty="0" smtClean="0">
                <a:latin typeface="Times New Roman" pitchFamily="18" charset="0"/>
                <a:cs typeface="Times New Roman" pitchFamily="18" charset="0"/>
              </a:rPr>
              <a:t>(0.5) </a:t>
            </a:r>
            <a:r>
              <a:rPr lang="ar-IQ" dirty="0" smtClean="0">
                <a:latin typeface="Times New Roman" pitchFamily="18" charset="0"/>
                <a:cs typeface="Times New Roman" pitchFamily="18" charset="0"/>
              </a:rPr>
              <a:t> فيضاف </a:t>
            </a:r>
            <a:r>
              <a:rPr lang="en-US" dirty="0" smtClean="0">
                <a:latin typeface="Times New Roman" pitchFamily="18" charset="0"/>
                <a:cs typeface="Times New Roman" pitchFamily="18" charset="0"/>
              </a:rPr>
              <a:t> (1)</a:t>
            </a:r>
            <a:r>
              <a:rPr lang="ar-IQ" dirty="0" smtClean="0">
                <a:latin typeface="Times New Roman" pitchFamily="18" charset="0"/>
                <a:cs typeface="Times New Roman" pitchFamily="18" charset="0"/>
              </a:rPr>
              <a:t>الى </a:t>
            </a:r>
            <a:r>
              <a:rPr lang="ar-IQ" dirty="0" smtClean="0">
                <a:latin typeface="Times New Roman" pitchFamily="18" charset="0"/>
                <a:cs typeface="Times New Roman" pitchFamily="18" charset="0"/>
              </a:rPr>
              <a:t>المرتبة الرابعة ويلغى ما بعد ذلك لتدوير الاعداد السابقة تكون كالاتي:  </a:t>
            </a:r>
            <a:r>
              <a:rPr lang="en-US" dirty="0" smtClean="0">
                <a:latin typeface="Times New Roman" pitchFamily="18" charset="0"/>
                <a:cs typeface="Times New Roman" pitchFamily="18" charset="0"/>
              </a:rPr>
              <a:t>(0.0003,0.3420)</a:t>
            </a:r>
            <a:r>
              <a:rPr lang="ar-IQ" dirty="0" smtClean="0">
                <a:latin typeface="Times New Roman" pitchFamily="18" charset="0"/>
                <a:cs typeface="Times New Roman" pitchFamily="18" charset="0"/>
              </a:rPr>
              <a:t> </a:t>
            </a:r>
          </a:p>
          <a:p>
            <a:pPr>
              <a:buNone/>
            </a:pPr>
            <a:endParaRPr lang="ar-IQ" dirty="0" smtClean="0">
              <a:solidFill>
                <a:srgbClr val="FF0000"/>
              </a:solidFill>
              <a:latin typeface="Times New Roman" pitchFamily="18" charset="0"/>
              <a:cs typeface="Times New Roman" pitchFamily="18" charset="0"/>
            </a:endParaRPr>
          </a:p>
          <a:p>
            <a:pPr>
              <a:buNone/>
            </a:pPr>
            <a:endParaRPr lang="ar-IQ" dirty="0">
              <a:solidFill>
                <a:srgbClr val="FF0000"/>
              </a:solidFill>
              <a:latin typeface="Times New Roman" pitchFamily="18" charset="0"/>
              <a:cs typeface="Times New Roman" pitchFamily="18" charset="0"/>
            </a:endParaRPr>
          </a:p>
        </p:txBody>
      </p:sp>
    </p:spTree>
  </p:cSld>
  <p:clrMapOvr>
    <a:masterClrMapping/>
  </p:clrMapOvr>
  <p:transition spd="slow">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a:bodyPr>
          <a:lstStyle/>
          <a:p>
            <a:r>
              <a:rPr lang="en-US" sz="3600" dirty="0" smtClean="0">
                <a:solidFill>
                  <a:srgbClr val="FF0000"/>
                </a:solidFill>
                <a:latin typeface="Times New Roman" pitchFamily="18" charset="0"/>
                <a:cs typeface="Times New Roman" pitchFamily="18" charset="0"/>
              </a:rPr>
              <a:t>4 </a:t>
            </a:r>
            <a:r>
              <a:rPr lang="ar-IQ" sz="3600" dirty="0" smtClean="0">
                <a:solidFill>
                  <a:srgbClr val="FF0000"/>
                </a:solidFill>
                <a:latin typeface="Times New Roman" pitchFamily="18" charset="0"/>
                <a:cs typeface="Times New Roman" pitchFamily="18" charset="0"/>
              </a:rPr>
              <a:t>– أخطاء البتر </a:t>
            </a:r>
            <a:r>
              <a:rPr lang="en-US" sz="3600" dirty="0" smtClean="0">
                <a:solidFill>
                  <a:srgbClr val="FF0000"/>
                </a:solidFill>
                <a:latin typeface="Times New Roman" pitchFamily="18" charset="0"/>
                <a:cs typeface="Times New Roman" pitchFamily="18" charset="0"/>
              </a:rPr>
              <a:t>Truncation errors</a:t>
            </a:r>
            <a:endParaRPr lang="ar-IQ" sz="3600" dirty="0" smtClean="0">
              <a:solidFill>
                <a:srgbClr val="FF0000"/>
              </a:solidFill>
              <a:latin typeface="Times New Roman" pitchFamily="18" charset="0"/>
              <a:cs typeface="Times New Roman" pitchFamily="18" charset="0"/>
            </a:endParaRPr>
          </a:p>
          <a:p>
            <a:pPr algn="just">
              <a:buNone/>
            </a:pPr>
            <a:r>
              <a:rPr lang="ar-IQ" sz="3600" dirty="0" smtClean="0">
                <a:solidFill>
                  <a:srgbClr val="FF0000"/>
                </a:solidFill>
                <a:latin typeface="Times New Roman" pitchFamily="18" charset="0"/>
                <a:cs typeface="Times New Roman" pitchFamily="18" charset="0"/>
              </a:rPr>
              <a:t> </a:t>
            </a:r>
            <a:r>
              <a:rPr lang="ar-IQ" sz="2800" dirty="0" smtClean="0">
                <a:latin typeface="Times New Roman" pitchFamily="18" charset="0"/>
                <a:cs typeface="Times New Roman" pitchFamily="18" charset="0"/>
              </a:rPr>
              <a:t>إن الكثيرمن الدوال الرياضية معرفة على شكل متسلسلة غير منتهية وحيث إن حساب هذه المتسلسلة مستحيلاً لذلك وجب تحديد عددحدود المتسلسلة وبهذا التحديد فإن هناك خطأ في الناتج </a:t>
            </a:r>
          </a:p>
          <a:p>
            <a:pPr algn="just">
              <a:buNone/>
            </a:pPr>
            <a:r>
              <a:rPr lang="ar-IQ" sz="2800" dirty="0" smtClean="0">
                <a:latin typeface="Times New Roman" pitchFamily="18" charset="0"/>
                <a:cs typeface="Times New Roman" pitchFamily="18" charset="0"/>
              </a:rPr>
              <a:t> فعلى سبيل المثال الدالة التالية :</a:t>
            </a:r>
          </a:p>
          <a:p>
            <a:pPr algn="just">
              <a:buNone/>
            </a:pPr>
            <a:endParaRPr lang="ar-IQ" sz="2800" dirty="0" smtClean="0">
              <a:latin typeface="Times New Roman" pitchFamily="18" charset="0"/>
              <a:cs typeface="Times New Roman" pitchFamily="18" charset="0"/>
            </a:endParaRPr>
          </a:p>
          <a:p>
            <a:pPr algn="just">
              <a:buNone/>
            </a:pPr>
            <a:r>
              <a:rPr lang="ar-IQ" sz="2800" dirty="0" smtClean="0">
                <a:latin typeface="Times New Roman" pitchFamily="18" charset="0"/>
                <a:cs typeface="Times New Roman" pitchFamily="18" charset="0"/>
              </a:rPr>
              <a:t>وتكون متسلسلة البتر للدالة حول النقطة </a:t>
            </a:r>
            <a:r>
              <a:rPr lang="en-US" sz="2800" dirty="0" smtClean="0">
                <a:latin typeface="Times New Roman" pitchFamily="18" charset="0"/>
                <a:cs typeface="Times New Roman" pitchFamily="18" charset="0"/>
              </a:rPr>
              <a:t>x= 0</a:t>
            </a:r>
            <a:r>
              <a:rPr lang="ar-IQ" sz="2800" dirty="0" smtClean="0">
                <a:latin typeface="Times New Roman" pitchFamily="18" charset="0"/>
                <a:cs typeface="Times New Roman" pitchFamily="18" charset="0"/>
              </a:rPr>
              <a:t> هي:</a:t>
            </a:r>
          </a:p>
          <a:p>
            <a:pPr>
              <a:buNone/>
            </a:pPr>
            <a:endParaRPr lang="ar-IQ" sz="2800" dirty="0" smtClean="0">
              <a:latin typeface="Times New Roman" pitchFamily="18" charset="0"/>
              <a:cs typeface="Times New Roman" pitchFamily="18" charset="0"/>
            </a:endParaRPr>
          </a:p>
          <a:p>
            <a:pPr>
              <a:buNone/>
            </a:pPr>
            <a:r>
              <a:rPr lang="ar-IQ" sz="2800" dirty="0" smtClean="0">
                <a:latin typeface="Times New Roman" pitchFamily="18" charset="0"/>
                <a:cs typeface="Times New Roman" pitchFamily="18" charset="0"/>
              </a:rPr>
              <a:t> </a:t>
            </a:r>
            <a:endParaRPr lang="ar-IQ" sz="2800" dirty="0">
              <a:solidFill>
                <a:srgbClr val="FF0000"/>
              </a:solidFill>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1817172" y="3357562"/>
          <a:ext cx="2165854" cy="417514"/>
        </p:xfrm>
        <a:graphic>
          <a:graphicData uri="http://schemas.openxmlformats.org/presentationml/2006/ole">
            <p:oleObj spid="_x0000_s3074" name="Equation" r:id="rId3" imgW="1054080" imgH="203040" progId="Equation.3">
              <p:embed/>
            </p:oleObj>
          </a:graphicData>
        </a:graphic>
      </p:graphicFrame>
      <p:graphicFrame>
        <p:nvGraphicFramePr>
          <p:cNvPr id="5" name="Object 4"/>
          <p:cNvGraphicFramePr>
            <a:graphicFrameLocks noChangeAspect="1"/>
          </p:cNvGraphicFramePr>
          <p:nvPr/>
        </p:nvGraphicFramePr>
        <p:xfrm>
          <a:off x="1714480" y="5214950"/>
          <a:ext cx="2733971" cy="704852"/>
        </p:xfrm>
        <a:graphic>
          <a:graphicData uri="http://schemas.openxmlformats.org/presentationml/2006/ole">
            <p:oleObj spid="_x0000_s3075" name="Equation" r:id="rId4" imgW="1625400" imgH="419040" progId="Equation.3">
              <p:embed/>
            </p:oleObj>
          </a:graphicData>
        </a:graphic>
      </p:graphicFrame>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p:spPr>
        <p:txBody>
          <a:bodyPr/>
          <a:lstStyle/>
          <a:p>
            <a:r>
              <a:rPr lang="en-US" dirty="0" smtClean="0">
                <a:solidFill>
                  <a:srgbClr val="FF0000"/>
                </a:solidFill>
                <a:latin typeface="Times New Roman" pitchFamily="18" charset="0"/>
                <a:cs typeface="Times New Roman" pitchFamily="18" charset="0"/>
              </a:rPr>
              <a:t>5</a:t>
            </a:r>
            <a:r>
              <a:rPr lang="ar-IQ" dirty="0" smtClean="0">
                <a:solidFill>
                  <a:srgbClr val="FF0000"/>
                </a:solidFill>
                <a:latin typeface="Times New Roman" pitchFamily="18" charset="0"/>
                <a:cs typeface="Times New Roman" pitchFamily="18" charset="0"/>
              </a:rPr>
              <a:t> –الخطأ المتراكم </a:t>
            </a:r>
            <a:r>
              <a:rPr lang="en-US" dirty="0" smtClean="0">
                <a:solidFill>
                  <a:srgbClr val="FF0000"/>
                </a:solidFill>
                <a:latin typeface="Times New Roman" pitchFamily="18" charset="0"/>
                <a:cs typeface="Times New Roman" pitchFamily="18" charset="0"/>
              </a:rPr>
              <a:t>Accumulated error</a:t>
            </a:r>
            <a:endParaRPr lang="ar-IQ" dirty="0" smtClean="0">
              <a:solidFill>
                <a:srgbClr val="FF0000"/>
              </a:solidFill>
              <a:latin typeface="Times New Roman" pitchFamily="18" charset="0"/>
              <a:cs typeface="Times New Roman" pitchFamily="18" charset="0"/>
            </a:endParaRPr>
          </a:p>
          <a:p>
            <a:pPr algn="just">
              <a:buNone/>
            </a:pPr>
            <a:r>
              <a:rPr lang="ar-IQ" dirty="0" smtClean="0">
                <a:solidFill>
                  <a:srgbClr val="FF0000"/>
                </a:solidFill>
                <a:latin typeface="Times New Roman" pitchFamily="18" charset="0"/>
                <a:cs typeface="Times New Roman" pitchFamily="18" charset="0"/>
              </a:rPr>
              <a:t>        </a:t>
            </a:r>
            <a:r>
              <a:rPr lang="ar-IQ" dirty="0" smtClean="0">
                <a:latin typeface="Times New Roman" pitchFamily="18" charset="0"/>
                <a:cs typeface="Times New Roman" pitchFamily="18" charset="0"/>
              </a:rPr>
              <a:t>هو الخطأ الذي يحصل من خطوات وعمليات حسابية لاحقة من العملية بناءاً على الخطأ الحاصل في خطوات سابقة ، فإذا تضخم الخطأ أكثر فأكثر مع استمرارالعملية فبذلك يقال ان الصيغة المستخدمة للحل بأنها غير متقاربة (غير مستقرة) وهذا مايحصل في الصيغ التكرارية ،علماً ان الصيغ المستقرة يتناقص الخطأ فيها بإستمرار العملية الحسابية.</a:t>
            </a:r>
            <a:endParaRPr lang="ar-IQ" dirty="0">
              <a:solidFill>
                <a:srgbClr val="FF0000"/>
              </a:solidFill>
              <a:latin typeface="Times New Roman" pitchFamily="18" charset="0"/>
              <a:cs typeface="Times New Roman" pitchFamily="18" charset="0"/>
            </a:endParaRPr>
          </a:p>
        </p:txBody>
      </p:sp>
    </p:spTree>
  </p:cSld>
  <p:clrMapOvr>
    <a:masterClrMapping/>
  </p:clrMapOvr>
  <p:transition spd="slow">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669</Words>
  <Application>Microsoft Office PowerPoint</Application>
  <PresentationFormat>On-screen Show (4:3)</PresentationFormat>
  <Paragraphs>47</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Flow</vt:lpstr>
      <vt:lpstr>Equation</vt:lpstr>
      <vt:lpstr> 1التحليل العددي</vt:lpstr>
      <vt:lpstr>الفصل الاول / نظرية الخطأ وأسلوب المعالجة Theory and method of processing error</vt:lpstr>
      <vt:lpstr>Slide 3</vt:lpstr>
      <vt:lpstr>الخطأ The error</vt:lpstr>
      <vt:lpstr>مصادر الاخطاءSource errors </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التحليل العددي 1</dc:title>
  <dc:creator>DELL</dc:creator>
  <cp:lastModifiedBy>DELL</cp:lastModifiedBy>
  <cp:revision>22</cp:revision>
  <dcterms:created xsi:type="dcterms:W3CDTF">2020-12-08T06:05:51Z</dcterms:created>
  <dcterms:modified xsi:type="dcterms:W3CDTF">2020-12-08T14:44:32Z</dcterms:modified>
</cp:coreProperties>
</file>