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71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9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86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4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3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5D04-A065-42C0-AC5A-0C137F78A0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0660-BA4B-4D4E-B329-251BB5AB4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82" y="900545"/>
            <a:ext cx="9580417" cy="1972654"/>
          </a:xfrm>
        </p:spPr>
        <p:txBody>
          <a:bodyPr/>
          <a:lstStyle/>
          <a:p>
            <a:pPr algn="ctr"/>
            <a:r>
              <a:rPr lang="ar-IQ" b="1" dirty="0">
                <a:solidFill>
                  <a:schemeClr val="bg2">
                    <a:lumMod val="25000"/>
                  </a:schemeClr>
                </a:solidFill>
              </a:rPr>
              <a:t>ادارة المصارف </a:t>
            </a:r>
            <a:br>
              <a:rPr lang="ar-IQ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IQ" b="1" dirty="0">
                <a:solidFill>
                  <a:schemeClr val="bg2">
                    <a:lumMod val="25000"/>
                  </a:schemeClr>
                </a:solidFill>
              </a:rPr>
              <a:t>للعام الدراسي 2019 – 2020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9F3D0-44A6-4C5C-BF3E-2A9B90D0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09294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الجامعة المستنصرية / كلية الادارة والاقتصاد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قسم ادارة الاعمال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/ المرحلة الثالثة صباحي / ك 1 م 7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مدرس المادة : م . م إسراء شنان ثابت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8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7BA2-6AB6-4E63-ADAF-852B1DA6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4400" b="1" dirty="0">
                <a:solidFill>
                  <a:schemeClr val="bg2">
                    <a:lumMod val="25000"/>
                  </a:schemeClr>
                </a:solidFill>
              </a:rPr>
              <a:t>م / السيولة المصرفية : </a:t>
            </a:r>
            <a:endParaRPr lang="en-US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D838C-4CF4-4D52-B3F2-346257DB1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1689100"/>
            <a:ext cx="8809875" cy="4677064"/>
          </a:xfrm>
        </p:spPr>
      </p:pic>
    </p:spTree>
    <p:extLst>
      <p:ext uri="{BB962C8B-B14F-4D97-AF65-F5344CB8AC3E}">
        <p14:creationId xmlns:p14="http://schemas.microsoft.com/office/powerpoint/2010/main" val="349131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ylinder 5">
            <a:extLst>
              <a:ext uri="{FF2B5EF4-FFF2-40B4-BE49-F238E27FC236}">
                <a16:creationId xmlns:a16="http://schemas.microsoft.com/office/drawing/2014/main" id="{6F8AF35C-9167-4599-8F32-04929C53D8EB}"/>
              </a:ext>
            </a:extLst>
          </p:cNvPr>
          <p:cNvSpPr/>
          <p:nvPr/>
        </p:nvSpPr>
        <p:spPr>
          <a:xfrm>
            <a:off x="3855026" y="1859970"/>
            <a:ext cx="2112817" cy="35814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u="sng" dirty="0"/>
              <a:t>المصرف</a:t>
            </a:r>
            <a:r>
              <a:rPr lang="ar-IQ" dirty="0"/>
              <a:t> </a:t>
            </a:r>
          </a:p>
          <a:p>
            <a:pPr algn="ctr"/>
            <a:r>
              <a:rPr lang="ar-IQ" dirty="0"/>
              <a:t>السيولة المصرفية</a:t>
            </a:r>
          </a:p>
          <a:p>
            <a:pPr algn="ctr"/>
            <a:r>
              <a:rPr lang="ar-IQ" dirty="0"/>
              <a:t>-</a:t>
            </a:r>
            <a:r>
              <a:rPr lang="ar-IQ"/>
              <a:t>رأس المال الممتلك</a:t>
            </a:r>
            <a:endParaRPr lang="ar-IQ" dirty="0"/>
          </a:p>
          <a:p>
            <a:pPr algn="ctr"/>
            <a:r>
              <a:rPr lang="ar-IQ" dirty="0"/>
              <a:t>-الاحتياطيات </a:t>
            </a:r>
          </a:p>
          <a:p>
            <a:pPr algn="ctr"/>
            <a:r>
              <a:rPr lang="ar-IQ" dirty="0"/>
              <a:t>-الودائع </a:t>
            </a:r>
          </a:p>
          <a:p>
            <a:pPr algn="ctr"/>
            <a:r>
              <a:rPr lang="ar-IQ" dirty="0"/>
              <a:t>-النقد في الصندوق </a:t>
            </a:r>
          </a:p>
          <a:p>
            <a:pPr algn="ctr"/>
            <a:r>
              <a:rPr lang="ar-IQ" dirty="0"/>
              <a:t>-الذهب والعملات </a:t>
            </a:r>
          </a:p>
          <a:p>
            <a:pPr algn="ctr"/>
            <a:r>
              <a:rPr lang="ar-IQ" dirty="0"/>
              <a:t>-الموجودات الثابتة</a:t>
            </a:r>
          </a:p>
          <a:p>
            <a:pPr algn="ctr"/>
            <a:r>
              <a:rPr lang="ar-IQ" dirty="0"/>
              <a:t>-الخ  </a:t>
            </a:r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D642C31-72BC-4E4D-BA57-FD26708E42C8}"/>
              </a:ext>
            </a:extLst>
          </p:cNvPr>
          <p:cNvSpPr/>
          <p:nvPr/>
        </p:nvSpPr>
        <p:spPr>
          <a:xfrm>
            <a:off x="7686825" y="2211530"/>
            <a:ext cx="2341418" cy="316490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u="sng" dirty="0"/>
              <a:t>المودعين</a:t>
            </a:r>
            <a:r>
              <a:rPr lang="ar-IQ" dirty="0"/>
              <a:t> </a:t>
            </a:r>
          </a:p>
          <a:p>
            <a:pPr algn="ctr"/>
            <a:r>
              <a:rPr lang="ar-IQ" dirty="0"/>
              <a:t>ودائع جارية </a:t>
            </a:r>
          </a:p>
          <a:p>
            <a:pPr algn="ctr"/>
            <a:r>
              <a:rPr lang="ar-IQ" dirty="0"/>
              <a:t>ودائع توفير </a:t>
            </a:r>
          </a:p>
          <a:p>
            <a:pPr algn="ctr"/>
            <a:r>
              <a:rPr lang="ar-IQ" dirty="0"/>
              <a:t>ودائع لأجل </a:t>
            </a:r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D135DC6-9802-431C-BDD9-44E4BC57AFD8}"/>
              </a:ext>
            </a:extLst>
          </p:cNvPr>
          <p:cNvSpPr/>
          <p:nvPr/>
        </p:nvSpPr>
        <p:spPr>
          <a:xfrm>
            <a:off x="0" y="2098964"/>
            <a:ext cx="2416501" cy="333305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u="sng" dirty="0"/>
              <a:t>استثمارات المصرف </a:t>
            </a:r>
          </a:p>
          <a:p>
            <a:pPr algn="ctr"/>
            <a:r>
              <a:rPr lang="ar-IQ" dirty="0"/>
              <a:t>-منح القروض والسلف </a:t>
            </a:r>
          </a:p>
          <a:p>
            <a:pPr algn="ctr"/>
            <a:r>
              <a:rPr lang="ar-IQ" dirty="0"/>
              <a:t>-الاستثمار بالاوراق المالية</a:t>
            </a:r>
          </a:p>
          <a:p>
            <a:pPr algn="ctr"/>
            <a:r>
              <a:rPr lang="ar-IQ" dirty="0"/>
              <a:t>-استثمارات متنوعة اخرى</a:t>
            </a:r>
            <a:endParaRPr lang="en-US" dirty="0"/>
          </a:p>
          <a:p>
            <a:pPr algn="ctr"/>
            <a:r>
              <a:rPr lang="ar-IQ" dirty="0"/>
              <a:t>-الخدمات المصرفية الاخرة</a:t>
            </a:r>
          </a:p>
          <a:p>
            <a:pPr algn="ctr"/>
            <a:endParaRPr lang="en-US" b="1" u="sng" dirty="0"/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6526229C-96B4-4439-A759-2377C5D876DF}"/>
              </a:ext>
            </a:extLst>
          </p:cNvPr>
          <p:cNvSpPr/>
          <p:nvPr/>
        </p:nvSpPr>
        <p:spPr>
          <a:xfrm>
            <a:off x="1127219" y="619991"/>
            <a:ext cx="3865418" cy="295794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r>
              <a:rPr lang="ar-IQ" dirty="0">
                <a:solidFill>
                  <a:schemeClr val="tx1"/>
                </a:solidFill>
              </a:rPr>
              <a:t>(الفوائد والارباح والعوائد الاخرى وسداد اصل القروض)</a:t>
            </a: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r>
              <a:rPr lang="ar-IQ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214DBAF6-F696-4DC4-A2E9-A292D8F021B0}"/>
              </a:ext>
            </a:extLst>
          </p:cNvPr>
          <p:cNvSpPr/>
          <p:nvPr/>
        </p:nvSpPr>
        <p:spPr>
          <a:xfrm>
            <a:off x="5357556" y="5376434"/>
            <a:ext cx="3713017" cy="12945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r>
              <a:rPr lang="ar-IQ" dirty="0">
                <a:solidFill>
                  <a:schemeClr val="tx1"/>
                </a:solidFill>
              </a:rPr>
              <a:t>فوائد مادية وغير مادية </a:t>
            </a:r>
          </a:p>
          <a:p>
            <a:pPr algn="ctr"/>
            <a:r>
              <a:rPr lang="ar-IQ" dirty="0">
                <a:solidFill>
                  <a:schemeClr val="tx1"/>
                </a:solidFill>
              </a:rPr>
              <a:t>الوفاء بسحوبات المودعين </a:t>
            </a: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ar-IQ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E5C8FD01-D0DD-43BC-8981-9B8D45F34734}"/>
              </a:ext>
            </a:extLst>
          </p:cNvPr>
          <p:cNvSpPr/>
          <p:nvPr/>
        </p:nvSpPr>
        <p:spPr>
          <a:xfrm rot="10800000">
            <a:off x="5041434" y="839067"/>
            <a:ext cx="3865419" cy="13724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8FE3BF4F-F2A6-467F-80A4-3979003124E4}"/>
              </a:ext>
            </a:extLst>
          </p:cNvPr>
          <p:cNvSpPr/>
          <p:nvPr/>
        </p:nvSpPr>
        <p:spPr>
          <a:xfrm rot="10800000">
            <a:off x="833537" y="5432015"/>
            <a:ext cx="3865419" cy="13497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D8C73C-1A89-408C-9D82-5643FE4265DF}"/>
              </a:ext>
            </a:extLst>
          </p:cNvPr>
          <p:cNvSpPr/>
          <p:nvPr/>
        </p:nvSpPr>
        <p:spPr>
          <a:xfrm>
            <a:off x="6419400" y="1001855"/>
            <a:ext cx="1200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اموال المودعين 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C49CD6-D44C-46ED-AA25-8AD0E8F1C4A4}"/>
              </a:ext>
            </a:extLst>
          </p:cNvPr>
          <p:cNvSpPr/>
          <p:nvPr/>
        </p:nvSpPr>
        <p:spPr>
          <a:xfrm>
            <a:off x="2201756" y="5566499"/>
            <a:ext cx="16532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الاموال التي يتم استثمارها او توضيفها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FEBC-1B51-492B-9567-E0A1798D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/>
              <a:t>اهداف المصرف التجاري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8D78-BD2E-4EFA-8E55-328FC5E2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3" y="2160589"/>
            <a:ext cx="9128529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01E1B1D-D57D-4E80-A127-8244E87984EA}"/>
              </a:ext>
            </a:extLst>
          </p:cNvPr>
          <p:cNvSpPr/>
          <p:nvPr/>
        </p:nvSpPr>
        <p:spPr>
          <a:xfrm>
            <a:off x="4100945" y="2244436"/>
            <a:ext cx="1690255" cy="1267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السيولة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56D75C-ACCB-4E28-AB8E-A31C17EFA3C2}"/>
              </a:ext>
            </a:extLst>
          </p:cNvPr>
          <p:cNvSpPr/>
          <p:nvPr/>
        </p:nvSpPr>
        <p:spPr>
          <a:xfrm>
            <a:off x="2625437" y="4049412"/>
            <a:ext cx="1475508" cy="1267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الربحية 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15D372-45CD-4826-AC64-809968348BA3}"/>
              </a:ext>
            </a:extLst>
          </p:cNvPr>
          <p:cNvSpPr/>
          <p:nvPr/>
        </p:nvSpPr>
        <p:spPr>
          <a:xfrm>
            <a:off x="6049048" y="4014760"/>
            <a:ext cx="1690254" cy="1336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الامان 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F4B4093-14C7-4D3A-A9AA-861C519CE4A3}"/>
              </a:ext>
            </a:extLst>
          </p:cNvPr>
          <p:cNvSpPr/>
          <p:nvPr/>
        </p:nvSpPr>
        <p:spPr>
          <a:xfrm>
            <a:off x="145473" y="3747655"/>
            <a:ext cx="2239171" cy="156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200" dirty="0"/>
              <a:t>المخاطرة </a:t>
            </a:r>
          </a:p>
          <a:p>
            <a:pPr algn="ctr"/>
            <a:r>
              <a:rPr lang="ar-IQ" sz="1200" dirty="0"/>
              <a:t>كلما زاد معدل العائد المطلوب زادت درجة المخاطرة</a:t>
            </a:r>
            <a:endParaRPr lang="en-US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3260AA-56DC-4ECC-8342-9B69455CFED5}"/>
              </a:ext>
            </a:extLst>
          </p:cNvPr>
          <p:cNvCxnSpPr>
            <a:stCxn id="4" idx="3"/>
          </p:cNvCxnSpPr>
          <p:nvPr/>
        </p:nvCxnSpPr>
        <p:spPr>
          <a:xfrm flipH="1">
            <a:off x="3713018" y="3326478"/>
            <a:ext cx="635459" cy="80217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CCB52C-D4B5-4D63-80F0-FE01F5878B7A}"/>
              </a:ext>
            </a:extLst>
          </p:cNvPr>
          <p:cNvCxnSpPr>
            <a:cxnSpLocks/>
          </p:cNvCxnSpPr>
          <p:nvPr/>
        </p:nvCxnSpPr>
        <p:spPr>
          <a:xfrm>
            <a:off x="5576455" y="3325151"/>
            <a:ext cx="893618" cy="77579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812AD3-FBEE-4C71-AC76-2708A3593AF8}"/>
              </a:ext>
            </a:extLst>
          </p:cNvPr>
          <p:cNvCxnSpPr>
            <a:cxnSpLocks/>
          </p:cNvCxnSpPr>
          <p:nvPr/>
        </p:nvCxnSpPr>
        <p:spPr>
          <a:xfrm flipH="1">
            <a:off x="4100946" y="4876800"/>
            <a:ext cx="1995054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1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2B61FA-42F3-4524-B325-3906D120D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080656"/>
            <a:ext cx="8776854" cy="4961370"/>
          </a:xfrm>
        </p:spPr>
      </p:pic>
    </p:spTree>
    <p:extLst>
      <p:ext uri="{BB962C8B-B14F-4D97-AF65-F5344CB8AC3E}">
        <p14:creationId xmlns:p14="http://schemas.microsoft.com/office/powerpoint/2010/main" val="294435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848A71-00C2-491B-8BE7-EDA1BBD04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4" y="581892"/>
            <a:ext cx="8555182" cy="4871316"/>
          </a:xfrm>
        </p:spPr>
      </p:pic>
    </p:spTree>
    <p:extLst>
      <p:ext uri="{BB962C8B-B14F-4D97-AF65-F5344CB8AC3E}">
        <p14:creationId xmlns:p14="http://schemas.microsoft.com/office/powerpoint/2010/main" val="2355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BFE6AE-EC90-4833-B2D3-5CB3C0279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3" y="574964"/>
            <a:ext cx="8312726" cy="5460134"/>
          </a:xfrm>
        </p:spPr>
      </p:pic>
    </p:spTree>
    <p:extLst>
      <p:ext uri="{BB962C8B-B14F-4D97-AF65-F5344CB8AC3E}">
        <p14:creationId xmlns:p14="http://schemas.microsoft.com/office/powerpoint/2010/main" val="182750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21E0A5-B7CF-4611-ABE5-F078455EF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817418"/>
            <a:ext cx="8465127" cy="5153891"/>
          </a:xfrm>
        </p:spPr>
      </p:pic>
    </p:spTree>
    <p:extLst>
      <p:ext uri="{BB962C8B-B14F-4D97-AF65-F5344CB8AC3E}">
        <p14:creationId xmlns:p14="http://schemas.microsoft.com/office/powerpoint/2010/main" val="1862437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128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ادارة المصارف  للعام الدراسي 2019 – 2020 </vt:lpstr>
      <vt:lpstr>م / السيولة المصرفية : </vt:lpstr>
      <vt:lpstr>PowerPoint Presentation</vt:lpstr>
      <vt:lpstr>اهداف المصرف التجاري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المصارف  للعام الدراسي 2019 – 2020 </dc:title>
  <dc:creator>asrashnan@gmail.com</dc:creator>
  <cp:lastModifiedBy>asrashnan@gmail.com</cp:lastModifiedBy>
  <cp:revision>50</cp:revision>
  <dcterms:created xsi:type="dcterms:W3CDTF">2020-04-03T22:59:16Z</dcterms:created>
  <dcterms:modified xsi:type="dcterms:W3CDTF">2020-04-10T00:00:56Z</dcterms:modified>
</cp:coreProperties>
</file>