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04" r:id="rId2"/>
    <p:sldId id="257" r:id="rId3"/>
    <p:sldId id="258" r:id="rId4"/>
    <p:sldId id="305" r:id="rId5"/>
    <p:sldId id="306" r:id="rId6"/>
    <p:sldId id="337" r:id="rId7"/>
    <p:sldId id="338" r:id="rId8"/>
    <p:sldId id="339" r:id="rId9"/>
    <p:sldId id="329" r:id="rId10"/>
    <p:sldId id="333" r:id="rId11"/>
    <p:sldId id="341" r:id="rId12"/>
    <p:sldId id="343" r:id="rId13"/>
    <p:sldId id="335" r:id="rId14"/>
    <p:sldId id="331" r:id="rId15"/>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1" autoAdjust="0"/>
    <p:restoredTop sz="94660"/>
  </p:normalViewPr>
  <p:slideViewPr>
    <p:cSldViewPr snapToGrid="0">
      <p:cViewPr varScale="1">
        <p:scale>
          <a:sx n="84" d="100"/>
          <a:sy n="84" d="100"/>
        </p:scale>
        <p:origin x="533"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534AAF-B180-4094-AAAC-B34FFE99700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AC2E38F-FCCF-418D-85A8-D0F049F95841}">
      <dgm:prSet phldrT="[نص]"/>
      <dgm:spPr/>
      <dgm:t>
        <a:bodyPr/>
        <a:lstStyle/>
        <a:p>
          <a:r>
            <a:rPr lang="ar-IQ" b="1" dirty="0" smtClean="0"/>
            <a:t>قناعة ودعم الإدارة العليا بالمنشأة</a:t>
          </a:r>
          <a:r>
            <a:rPr lang="ar-IQ" dirty="0" smtClean="0"/>
            <a:t> </a:t>
          </a:r>
          <a:endParaRPr lang="en-US" dirty="0"/>
        </a:p>
      </dgm:t>
    </dgm:pt>
    <dgm:pt modelId="{9750A109-A1D2-424A-B389-412EF3196B04}" type="parTrans" cxnId="{EDA76F44-2C38-4E0A-8675-B0D5D8A1C7EB}">
      <dgm:prSet/>
      <dgm:spPr/>
      <dgm:t>
        <a:bodyPr/>
        <a:lstStyle/>
        <a:p>
          <a:endParaRPr lang="en-US"/>
        </a:p>
      </dgm:t>
    </dgm:pt>
    <dgm:pt modelId="{FC9C0786-5678-4631-A4DD-783690FC53E5}" type="sibTrans" cxnId="{EDA76F44-2C38-4E0A-8675-B0D5D8A1C7EB}">
      <dgm:prSet/>
      <dgm:spPr/>
      <dgm:t>
        <a:bodyPr/>
        <a:lstStyle/>
        <a:p>
          <a:endParaRPr lang="en-US"/>
        </a:p>
      </dgm:t>
    </dgm:pt>
    <dgm:pt modelId="{72019987-598F-44ED-B6C6-1193B7842DA4}">
      <dgm:prSet phldrT="[نص]"/>
      <dgm:spPr/>
      <dgm:t>
        <a:bodyPr/>
        <a:lstStyle/>
        <a:p>
          <a:r>
            <a:rPr lang="ar-IQ" b="1" dirty="0" smtClean="0"/>
            <a:t>تدريب وتأهيل الموظفين</a:t>
          </a:r>
          <a:r>
            <a:rPr lang="ar-IQ" dirty="0" smtClean="0"/>
            <a:t> </a:t>
          </a:r>
          <a:endParaRPr lang="en-US" dirty="0"/>
        </a:p>
      </dgm:t>
    </dgm:pt>
    <dgm:pt modelId="{B5DB0D60-736A-4B65-BDC6-8D0758E55178}" type="parTrans" cxnId="{0F31E83F-B2B7-4C84-ABD7-856916EBD44B}">
      <dgm:prSet/>
      <dgm:spPr/>
      <dgm:t>
        <a:bodyPr/>
        <a:lstStyle/>
        <a:p>
          <a:endParaRPr lang="en-US"/>
        </a:p>
      </dgm:t>
    </dgm:pt>
    <dgm:pt modelId="{29A16BF0-B19F-4667-B597-82D5F05E9BDE}" type="sibTrans" cxnId="{0F31E83F-B2B7-4C84-ABD7-856916EBD44B}">
      <dgm:prSet/>
      <dgm:spPr/>
      <dgm:t>
        <a:bodyPr/>
        <a:lstStyle/>
        <a:p>
          <a:endParaRPr lang="en-US"/>
        </a:p>
      </dgm:t>
    </dgm:pt>
    <dgm:pt modelId="{185ADFE3-C4C3-4A24-9E34-AC37A9F8E6C1}">
      <dgm:prSet phldrT="[نص]"/>
      <dgm:spPr/>
      <dgm:t>
        <a:bodyPr/>
        <a:lstStyle/>
        <a:p>
          <a:r>
            <a:rPr lang="ar-IQ" b="1" dirty="0" smtClean="0"/>
            <a:t>توثيق وتطوير إجراءات العمل</a:t>
          </a:r>
          <a:r>
            <a:rPr lang="ar-IQ" dirty="0" smtClean="0"/>
            <a:t> </a:t>
          </a:r>
          <a:endParaRPr lang="en-US" dirty="0"/>
        </a:p>
      </dgm:t>
    </dgm:pt>
    <dgm:pt modelId="{B3C2FA2E-1012-403D-89F1-2D378DA3B664}" type="parTrans" cxnId="{D5AC65F7-E7D6-420D-A1FB-7C3F45A7805F}">
      <dgm:prSet/>
      <dgm:spPr/>
      <dgm:t>
        <a:bodyPr/>
        <a:lstStyle/>
        <a:p>
          <a:endParaRPr lang="en-US"/>
        </a:p>
      </dgm:t>
    </dgm:pt>
    <dgm:pt modelId="{D835255A-BC86-4767-AD8E-91D6E40B3432}" type="sibTrans" cxnId="{D5AC65F7-E7D6-420D-A1FB-7C3F45A7805F}">
      <dgm:prSet/>
      <dgm:spPr/>
      <dgm:t>
        <a:bodyPr/>
        <a:lstStyle/>
        <a:p>
          <a:endParaRPr lang="en-US"/>
        </a:p>
      </dgm:t>
    </dgm:pt>
    <dgm:pt modelId="{C9C1A922-0B66-4843-A080-AAC0D83B6326}">
      <dgm:prSet phldrT="[نص]"/>
      <dgm:spPr/>
      <dgm:t>
        <a:bodyPr/>
        <a:lstStyle/>
        <a:p>
          <a:r>
            <a:rPr lang="ar-IQ" b="1" dirty="0" smtClean="0"/>
            <a:t>توفير البنية التحتية للإدارة الالكترونية</a:t>
          </a:r>
          <a:r>
            <a:rPr lang="ar-IQ" dirty="0" smtClean="0"/>
            <a:t> </a:t>
          </a:r>
          <a:endParaRPr lang="en-US" dirty="0"/>
        </a:p>
      </dgm:t>
    </dgm:pt>
    <dgm:pt modelId="{84CB2AB6-948D-4D37-A0D7-51C164680813}" type="parTrans" cxnId="{65BE594A-350B-4221-930B-283941EFB579}">
      <dgm:prSet/>
      <dgm:spPr/>
      <dgm:t>
        <a:bodyPr/>
        <a:lstStyle/>
        <a:p>
          <a:endParaRPr lang="en-US"/>
        </a:p>
      </dgm:t>
    </dgm:pt>
    <dgm:pt modelId="{E66CF65F-49FA-49B3-B332-6234BE7EEBD1}" type="sibTrans" cxnId="{65BE594A-350B-4221-930B-283941EFB579}">
      <dgm:prSet/>
      <dgm:spPr/>
      <dgm:t>
        <a:bodyPr/>
        <a:lstStyle/>
        <a:p>
          <a:endParaRPr lang="en-US"/>
        </a:p>
      </dgm:t>
    </dgm:pt>
    <dgm:pt modelId="{A1E16B04-C81B-4934-BAF1-3B73687F558C}">
      <dgm:prSet phldrT="[نص]"/>
      <dgm:spPr/>
      <dgm:t>
        <a:bodyPr/>
        <a:lstStyle/>
        <a:p>
          <a:r>
            <a:rPr lang="ar-IQ" b="1" dirty="0" smtClean="0"/>
            <a:t>البدء بتوثيق المعاملات الورقية القديمة إلكترونيا</a:t>
          </a:r>
          <a:r>
            <a:rPr lang="ar-IQ" dirty="0" smtClean="0"/>
            <a:t> </a:t>
          </a:r>
          <a:endParaRPr lang="en-US" dirty="0"/>
        </a:p>
      </dgm:t>
    </dgm:pt>
    <dgm:pt modelId="{7A62B343-6120-4897-AB05-3CD9150F3EE2}" type="parTrans" cxnId="{BCFB9D87-9D87-4610-AFA0-4E19D68B5049}">
      <dgm:prSet/>
      <dgm:spPr/>
      <dgm:t>
        <a:bodyPr/>
        <a:lstStyle/>
        <a:p>
          <a:endParaRPr lang="en-US"/>
        </a:p>
      </dgm:t>
    </dgm:pt>
    <dgm:pt modelId="{B5D9B433-94C1-4D15-B38B-D69387F7EB9B}" type="sibTrans" cxnId="{BCFB9D87-9D87-4610-AFA0-4E19D68B5049}">
      <dgm:prSet/>
      <dgm:spPr/>
      <dgm:t>
        <a:bodyPr/>
        <a:lstStyle/>
        <a:p>
          <a:endParaRPr lang="en-US"/>
        </a:p>
      </dgm:t>
    </dgm:pt>
    <dgm:pt modelId="{11E0AB51-5071-4FC7-BA8D-972012366186}">
      <dgm:prSet phldrT="[نص]"/>
      <dgm:spPr/>
      <dgm:t>
        <a:bodyPr/>
        <a:lstStyle/>
        <a:p>
          <a:r>
            <a:rPr lang="ar-IQ" b="1" dirty="0" smtClean="0"/>
            <a:t>البدء ببرمجة المعاملات الأكثر انتشارا</a:t>
          </a:r>
          <a:r>
            <a:rPr lang="ar-IQ" dirty="0" smtClean="0"/>
            <a:t> </a:t>
          </a:r>
          <a:endParaRPr lang="en-US" dirty="0"/>
        </a:p>
      </dgm:t>
    </dgm:pt>
    <dgm:pt modelId="{0720E499-791D-48CD-A28C-CCDF5FCCF4D9}" type="parTrans" cxnId="{2BD9E527-2B0A-4B4C-B2CC-BD7381C77FC0}">
      <dgm:prSet/>
      <dgm:spPr/>
      <dgm:t>
        <a:bodyPr/>
        <a:lstStyle/>
        <a:p>
          <a:endParaRPr lang="en-US"/>
        </a:p>
      </dgm:t>
    </dgm:pt>
    <dgm:pt modelId="{C8529ED3-FE82-4AD3-93E0-0ED13C06F085}" type="sibTrans" cxnId="{2BD9E527-2B0A-4B4C-B2CC-BD7381C77FC0}">
      <dgm:prSet/>
      <dgm:spPr/>
      <dgm:t>
        <a:bodyPr/>
        <a:lstStyle/>
        <a:p>
          <a:endParaRPr lang="en-US"/>
        </a:p>
      </dgm:t>
    </dgm:pt>
    <dgm:pt modelId="{1AAFB63C-4C44-4E66-9A00-AAF76B2DB86D}" type="pres">
      <dgm:prSet presAssocID="{06534AAF-B180-4094-AAAC-B34FFE99700F}" presName="diagram" presStyleCnt="0">
        <dgm:presLayoutVars>
          <dgm:dir/>
          <dgm:resizeHandles val="exact"/>
        </dgm:presLayoutVars>
      </dgm:prSet>
      <dgm:spPr/>
      <dgm:t>
        <a:bodyPr/>
        <a:lstStyle/>
        <a:p>
          <a:endParaRPr lang="en-US"/>
        </a:p>
      </dgm:t>
    </dgm:pt>
    <dgm:pt modelId="{DCC620E1-C849-42B7-966B-B8C1B0624A88}" type="pres">
      <dgm:prSet presAssocID="{0AC2E38F-FCCF-418D-85A8-D0F049F95841}" presName="node" presStyleLbl="node1" presStyleIdx="0" presStyleCnt="6">
        <dgm:presLayoutVars>
          <dgm:bulletEnabled val="1"/>
        </dgm:presLayoutVars>
      </dgm:prSet>
      <dgm:spPr/>
      <dgm:t>
        <a:bodyPr/>
        <a:lstStyle/>
        <a:p>
          <a:endParaRPr lang="en-US"/>
        </a:p>
      </dgm:t>
    </dgm:pt>
    <dgm:pt modelId="{C3EEA5DD-BD5B-4CEC-B3BD-490D594132BF}" type="pres">
      <dgm:prSet presAssocID="{FC9C0786-5678-4631-A4DD-783690FC53E5}" presName="sibTrans" presStyleCnt="0"/>
      <dgm:spPr/>
    </dgm:pt>
    <dgm:pt modelId="{85F260C5-B89C-4D22-8782-C960CAB364AB}" type="pres">
      <dgm:prSet presAssocID="{72019987-598F-44ED-B6C6-1193B7842DA4}" presName="node" presStyleLbl="node1" presStyleIdx="1" presStyleCnt="6">
        <dgm:presLayoutVars>
          <dgm:bulletEnabled val="1"/>
        </dgm:presLayoutVars>
      </dgm:prSet>
      <dgm:spPr/>
      <dgm:t>
        <a:bodyPr/>
        <a:lstStyle/>
        <a:p>
          <a:endParaRPr lang="en-US"/>
        </a:p>
      </dgm:t>
    </dgm:pt>
    <dgm:pt modelId="{27854F85-AEC1-43C7-9A7D-C74C8C94655A}" type="pres">
      <dgm:prSet presAssocID="{29A16BF0-B19F-4667-B597-82D5F05E9BDE}" presName="sibTrans" presStyleCnt="0"/>
      <dgm:spPr/>
    </dgm:pt>
    <dgm:pt modelId="{74B27444-F3C5-435D-B4F8-4C6D45FE96A2}" type="pres">
      <dgm:prSet presAssocID="{185ADFE3-C4C3-4A24-9E34-AC37A9F8E6C1}" presName="node" presStyleLbl="node1" presStyleIdx="2" presStyleCnt="6">
        <dgm:presLayoutVars>
          <dgm:bulletEnabled val="1"/>
        </dgm:presLayoutVars>
      </dgm:prSet>
      <dgm:spPr/>
      <dgm:t>
        <a:bodyPr/>
        <a:lstStyle/>
        <a:p>
          <a:endParaRPr lang="en-US"/>
        </a:p>
      </dgm:t>
    </dgm:pt>
    <dgm:pt modelId="{37A5A0FA-D40C-488F-9D00-2D0DB23754D7}" type="pres">
      <dgm:prSet presAssocID="{D835255A-BC86-4767-AD8E-91D6E40B3432}" presName="sibTrans" presStyleCnt="0"/>
      <dgm:spPr/>
    </dgm:pt>
    <dgm:pt modelId="{9081F79A-6EFB-4101-9B80-983F105AEADF}" type="pres">
      <dgm:prSet presAssocID="{C9C1A922-0B66-4843-A080-AAC0D83B6326}" presName="node" presStyleLbl="node1" presStyleIdx="3" presStyleCnt="6">
        <dgm:presLayoutVars>
          <dgm:bulletEnabled val="1"/>
        </dgm:presLayoutVars>
      </dgm:prSet>
      <dgm:spPr/>
      <dgm:t>
        <a:bodyPr/>
        <a:lstStyle/>
        <a:p>
          <a:endParaRPr lang="en-US"/>
        </a:p>
      </dgm:t>
    </dgm:pt>
    <dgm:pt modelId="{960217C0-06D4-4C7C-9B24-1DD3E66EFD11}" type="pres">
      <dgm:prSet presAssocID="{E66CF65F-49FA-49B3-B332-6234BE7EEBD1}" presName="sibTrans" presStyleCnt="0"/>
      <dgm:spPr/>
    </dgm:pt>
    <dgm:pt modelId="{4BFE624F-F7B4-49C8-B3D2-B499CA85BD2A}" type="pres">
      <dgm:prSet presAssocID="{A1E16B04-C81B-4934-BAF1-3B73687F558C}" presName="node" presStyleLbl="node1" presStyleIdx="4" presStyleCnt="6">
        <dgm:presLayoutVars>
          <dgm:bulletEnabled val="1"/>
        </dgm:presLayoutVars>
      </dgm:prSet>
      <dgm:spPr/>
      <dgm:t>
        <a:bodyPr/>
        <a:lstStyle/>
        <a:p>
          <a:endParaRPr lang="en-US"/>
        </a:p>
      </dgm:t>
    </dgm:pt>
    <dgm:pt modelId="{747FF467-6661-4C4C-BEF0-060E6A486324}" type="pres">
      <dgm:prSet presAssocID="{B5D9B433-94C1-4D15-B38B-D69387F7EB9B}" presName="sibTrans" presStyleCnt="0"/>
      <dgm:spPr/>
    </dgm:pt>
    <dgm:pt modelId="{EE650EDE-F950-4D74-8258-AF2D95C1D339}" type="pres">
      <dgm:prSet presAssocID="{11E0AB51-5071-4FC7-BA8D-972012366186}" presName="node" presStyleLbl="node1" presStyleIdx="5" presStyleCnt="6">
        <dgm:presLayoutVars>
          <dgm:bulletEnabled val="1"/>
        </dgm:presLayoutVars>
      </dgm:prSet>
      <dgm:spPr/>
      <dgm:t>
        <a:bodyPr/>
        <a:lstStyle/>
        <a:p>
          <a:endParaRPr lang="en-US"/>
        </a:p>
      </dgm:t>
    </dgm:pt>
  </dgm:ptLst>
  <dgm:cxnLst>
    <dgm:cxn modelId="{90384A88-D94E-4C72-A9B3-3A5D751EE10B}" type="presOf" srcId="{06534AAF-B180-4094-AAAC-B34FFE99700F}" destId="{1AAFB63C-4C44-4E66-9A00-AAF76B2DB86D}" srcOrd="0" destOrd="0" presId="urn:microsoft.com/office/officeart/2005/8/layout/default"/>
    <dgm:cxn modelId="{BCFB9D87-9D87-4610-AFA0-4E19D68B5049}" srcId="{06534AAF-B180-4094-AAAC-B34FFE99700F}" destId="{A1E16B04-C81B-4934-BAF1-3B73687F558C}" srcOrd="4" destOrd="0" parTransId="{7A62B343-6120-4897-AB05-3CD9150F3EE2}" sibTransId="{B5D9B433-94C1-4D15-B38B-D69387F7EB9B}"/>
    <dgm:cxn modelId="{DB0A7446-E128-4EBE-B627-8BF562FACDF5}" type="presOf" srcId="{185ADFE3-C4C3-4A24-9E34-AC37A9F8E6C1}" destId="{74B27444-F3C5-435D-B4F8-4C6D45FE96A2}" srcOrd="0" destOrd="0" presId="urn:microsoft.com/office/officeart/2005/8/layout/default"/>
    <dgm:cxn modelId="{D5AC65F7-E7D6-420D-A1FB-7C3F45A7805F}" srcId="{06534AAF-B180-4094-AAAC-B34FFE99700F}" destId="{185ADFE3-C4C3-4A24-9E34-AC37A9F8E6C1}" srcOrd="2" destOrd="0" parTransId="{B3C2FA2E-1012-403D-89F1-2D378DA3B664}" sibTransId="{D835255A-BC86-4767-AD8E-91D6E40B3432}"/>
    <dgm:cxn modelId="{2BD9E527-2B0A-4B4C-B2CC-BD7381C77FC0}" srcId="{06534AAF-B180-4094-AAAC-B34FFE99700F}" destId="{11E0AB51-5071-4FC7-BA8D-972012366186}" srcOrd="5" destOrd="0" parTransId="{0720E499-791D-48CD-A28C-CCDF5FCCF4D9}" sibTransId="{C8529ED3-FE82-4AD3-93E0-0ED13C06F085}"/>
    <dgm:cxn modelId="{5900EF86-2B98-4BDA-A9F0-118F21DEDBD2}" type="presOf" srcId="{A1E16B04-C81B-4934-BAF1-3B73687F558C}" destId="{4BFE624F-F7B4-49C8-B3D2-B499CA85BD2A}" srcOrd="0" destOrd="0" presId="urn:microsoft.com/office/officeart/2005/8/layout/default"/>
    <dgm:cxn modelId="{0F31E83F-B2B7-4C84-ABD7-856916EBD44B}" srcId="{06534AAF-B180-4094-AAAC-B34FFE99700F}" destId="{72019987-598F-44ED-B6C6-1193B7842DA4}" srcOrd="1" destOrd="0" parTransId="{B5DB0D60-736A-4B65-BDC6-8D0758E55178}" sibTransId="{29A16BF0-B19F-4667-B597-82D5F05E9BDE}"/>
    <dgm:cxn modelId="{65BE594A-350B-4221-930B-283941EFB579}" srcId="{06534AAF-B180-4094-AAAC-B34FFE99700F}" destId="{C9C1A922-0B66-4843-A080-AAC0D83B6326}" srcOrd="3" destOrd="0" parTransId="{84CB2AB6-948D-4D37-A0D7-51C164680813}" sibTransId="{E66CF65F-49FA-49B3-B332-6234BE7EEBD1}"/>
    <dgm:cxn modelId="{0F5FF4F8-1EDB-4F1C-9395-4088FDF278D3}" type="presOf" srcId="{72019987-598F-44ED-B6C6-1193B7842DA4}" destId="{85F260C5-B89C-4D22-8782-C960CAB364AB}" srcOrd="0" destOrd="0" presId="urn:microsoft.com/office/officeart/2005/8/layout/default"/>
    <dgm:cxn modelId="{8F7AAED1-0C07-4EDC-9966-E8E6A2099C29}" type="presOf" srcId="{11E0AB51-5071-4FC7-BA8D-972012366186}" destId="{EE650EDE-F950-4D74-8258-AF2D95C1D339}" srcOrd="0" destOrd="0" presId="urn:microsoft.com/office/officeart/2005/8/layout/default"/>
    <dgm:cxn modelId="{EDA76F44-2C38-4E0A-8675-B0D5D8A1C7EB}" srcId="{06534AAF-B180-4094-AAAC-B34FFE99700F}" destId="{0AC2E38F-FCCF-418D-85A8-D0F049F95841}" srcOrd="0" destOrd="0" parTransId="{9750A109-A1D2-424A-B389-412EF3196B04}" sibTransId="{FC9C0786-5678-4631-A4DD-783690FC53E5}"/>
    <dgm:cxn modelId="{4A2B02F7-F56C-44D6-B2EA-FB7AF047B2B0}" type="presOf" srcId="{0AC2E38F-FCCF-418D-85A8-D0F049F95841}" destId="{DCC620E1-C849-42B7-966B-B8C1B0624A88}" srcOrd="0" destOrd="0" presId="urn:microsoft.com/office/officeart/2005/8/layout/default"/>
    <dgm:cxn modelId="{E8F94507-C727-4E40-AA84-799E4EE2EE37}" type="presOf" srcId="{C9C1A922-0B66-4843-A080-AAC0D83B6326}" destId="{9081F79A-6EFB-4101-9B80-983F105AEADF}" srcOrd="0" destOrd="0" presId="urn:microsoft.com/office/officeart/2005/8/layout/default"/>
    <dgm:cxn modelId="{9F2238F2-E316-421E-8A73-1259708335BE}" type="presParOf" srcId="{1AAFB63C-4C44-4E66-9A00-AAF76B2DB86D}" destId="{DCC620E1-C849-42B7-966B-B8C1B0624A88}" srcOrd="0" destOrd="0" presId="urn:microsoft.com/office/officeart/2005/8/layout/default"/>
    <dgm:cxn modelId="{1CA5422F-BD6C-4A2B-8874-7B03920C683C}" type="presParOf" srcId="{1AAFB63C-4C44-4E66-9A00-AAF76B2DB86D}" destId="{C3EEA5DD-BD5B-4CEC-B3BD-490D594132BF}" srcOrd="1" destOrd="0" presId="urn:microsoft.com/office/officeart/2005/8/layout/default"/>
    <dgm:cxn modelId="{99858725-4FE7-43F9-93AD-C628CBE48F6A}" type="presParOf" srcId="{1AAFB63C-4C44-4E66-9A00-AAF76B2DB86D}" destId="{85F260C5-B89C-4D22-8782-C960CAB364AB}" srcOrd="2" destOrd="0" presId="urn:microsoft.com/office/officeart/2005/8/layout/default"/>
    <dgm:cxn modelId="{E6ED9030-030B-49C8-850C-B7B880532804}" type="presParOf" srcId="{1AAFB63C-4C44-4E66-9A00-AAF76B2DB86D}" destId="{27854F85-AEC1-43C7-9A7D-C74C8C94655A}" srcOrd="3" destOrd="0" presId="urn:microsoft.com/office/officeart/2005/8/layout/default"/>
    <dgm:cxn modelId="{3E2986C0-3E04-4FD9-8030-07D5A20C237D}" type="presParOf" srcId="{1AAFB63C-4C44-4E66-9A00-AAF76B2DB86D}" destId="{74B27444-F3C5-435D-B4F8-4C6D45FE96A2}" srcOrd="4" destOrd="0" presId="urn:microsoft.com/office/officeart/2005/8/layout/default"/>
    <dgm:cxn modelId="{3AC5E76C-20B2-4AE6-9604-D5EDCE1A1AEA}" type="presParOf" srcId="{1AAFB63C-4C44-4E66-9A00-AAF76B2DB86D}" destId="{37A5A0FA-D40C-488F-9D00-2D0DB23754D7}" srcOrd="5" destOrd="0" presId="urn:microsoft.com/office/officeart/2005/8/layout/default"/>
    <dgm:cxn modelId="{6B5FF83F-BBA5-4879-997A-02A378A9BF8C}" type="presParOf" srcId="{1AAFB63C-4C44-4E66-9A00-AAF76B2DB86D}" destId="{9081F79A-6EFB-4101-9B80-983F105AEADF}" srcOrd="6" destOrd="0" presId="urn:microsoft.com/office/officeart/2005/8/layout/default"/>
    <dgm:cxn modelId="{FE8EEAAB-9562-4C77-ACEB-36143A496569}" type="presParOf" srcId="{1AAFB63C-4C44-4E66-9A00-AAF76B2DB86D}" destId="{960217C0-06D4-4C7C-9B24-1DD3E66EFD11}" srcOrd="7" destOrd="0" presId="urn:microsoft.com/office/officeart/2005/8/layout/default"/>
    <dgm:cxn modelId="{931704E2-140F-40CF-95C9-E0EB504A5F47}" type="presParOf" srcId="{1AAFB63C-4C44-4E66-9A00-AAF76B2DB86D}" destId="{4BFE624F-F7B4-49C8-B3D2-B499CA85BD2A}" srcOrd="8" destOrd="0" presId="urn:microsoft.com/office/officeart/2005/8/layout/default"/>
    <dgm:cxn modelId="{9EEC3122-DE1B-4FF8-9B64-E7914CD5AAD4}" type="presParOf" srcId="{1AAFB63C-4C44-4E66-9A00-AAF76B2DB86D}" destId="{747FF467-6661-4C4C-BEF0-060E6A486324}" srcOrd="9" destOrd="0" presId="urn:microsoft.com/office/officeart/2005/8/layout/default"/>
    <dgm:cxn modelId="{18D970C4-702E-4709-B039-E7AF6DACED08}" type="presParOf" srcId="{1AAFB63C-4C44-4E66-9A00-AAF76B2DB86D}" destId="{EE650EDE-F950-4D74-8258-AF2D95C1D33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750C40-BECF-42CC-A7B5-6C62907DD03D}"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en-US"/>
        </a:p>
      </dgm:t>
    </dgm:pt>
    <dgm:pt modelId="{83C645D3-069D-4B0B-817B-A70F5B74150A}">
      <dgm:prSet phldrT="[نص]"/>
      <dgm:spPr/>
      <dgm:t>
        <a:bodyPr/>
        <a:lstStyle/>
        <a:p>
          <a:r>
            <a:rPr lang="ar-IQ" b="1" dirty="0" smtClean="0"/>
            <a:t>المكونات</a:t>
          </a:r>
          <a:endParaRPr lang="en-US" b="1" dirty="0"/>
        </a:p>
      </dgm:t>
    </dgm:pt>
    <dgm:pt modelId="{7DA1E74F-BA10-4D37-9DE9-5703AFBD1DE5}" type="parTrans" cxnId="{6E952404-7E5A-47AE-9360-C40F6C4A32FA}">
      <dgm:prSet/>
      <dgm:spPr/>
      <dgm:t>
        <a:bodyPr/>
        <a:lstStyle/>
        <a:p>
          <a:endParaRPr lang="en-US"/>
        </a:p>
      </dgm:t>
    </dgm:pt>
    <dgm:pt modelId="{91249E92-D646-4BFF-8FE6-8D9BDA2250F7}" type="sibTrans" cxnId="{6E952404-7E5A-47AE-9360-C40F6C4A32FA}">
      <dgm:prSet/>
      <dgm:spPr/>
      <dgm:t>
        <a:bodyPr/>
        <a:lstStyle/>
        <a:p>
          <a:endParaRPr lang="en-US"/>
        </a:p>
      </dgm:t>
    </dgm:pt>
    <dgm:pt modelId="{AA082E3D-44BA-4EA9-A153-CAA9BBB8DBA6}">
      <dgm:prSet phldrT="[نص]"/>
      <dgm:spPr/>
      <dgm:t>
        <a:bodyPr/>
        <a:lstStyle/>
        <a:p>
          <a:r>
            <a:rPr lang="ar-IQ" b="1" dirty="0" smtClean="0"/>
            <a:t>عتاد  الحاسوب والأجهزة والمعدات</a:t>
          </a:r>
          <a:r>
            <a:rPr lang="ar-IQ" dirty="0" smtClean="0"/>
            <a:t> </a:t>
          </a:r>
          <a:r>
            <a:rPr lang="en-US" dirty="0" smtClean="0"/>
            <a:t>( hardware </a:t>
          </a:r>
          <a:r>
            <a:rPr lang="ar-IQ" dirty="0" smtClean="0"/>
            <a:t>(</a:t>
          </a:r>
          <a:endParaRPr lang="en-US" dirty="0"/>
        </a:p>
      </dgm:t>
    </dgm:pt>
    <dgm:pt modelId="{9389A159-81BA-4A97-A937-8F946A8AE2BF}" type="parTrans" cxnId="{9AAD54D4-6490-404E-989E-1DD5D26BE9B0}">
      <dgm:prSet/>
      <dgm:spPr/>
      <dgm:t>
        <a:bodyPr/>
        <a:lstStyle/>
        <a:p>
          <a:endParaRPr lang="en-US"/>
        </a:p>
      </dgm:t>
    </dgm:pt>
    <dgm:pt modelId="{E62FEB08-B204-4ECB-BD5A-3F3CEED33694}" type="sibTrans" cxnId="{9AAD54D4-6490-404E-989E-1DD5D26BE9B0}">
      <dgm:prSet/>
      <dgm:spPr/>
      <dgm:t>
        <a:bodyPr/>
        <a:lstStyle/>
        <a:p>
          <a:endParaRPr lang="en-US"/>
        </a:p>
      </dgm:t>
    </dgm:pt>
    <dgm:pt modelId="{EF3DBBCC-2708-4A24-9746-E57F669835AA}">
      <dgm:prSet phldrT="[نص]"/>
      <dgm:spPr/>
      <dgm:t>
        <a:bodyPr/>
        <a:lstStyle/>
        <a:p>
          <a:r>
            <a:rPr lang="ar-IQ" b="1" dirty="0" smtClean="0"/>
            <a:t>البرمجيات</a:t>
          </a:r>
          <a:r>
            <a:rPr lang="en-US" b="1" dirty="0" smtClean="0"/>
            <a:t> (Software) </a:t>
          </a:r>
          <a:endParaRPr lang="en-US" dirty="0"/>
        </a:p>
      </dgm:t>
    </dgm:pt>
    <dgm:pt modelId="{F1FAA7BF-1A90-461E-AEF0-D8DA815E5FE9}" type="parTrans" cxnId="{C4EDB835-8BC3-4911-A028-1480881F91FF}">
      <dgm:prSet/>
      <dgm:spPr/>
      <dgm:t>
        <a:bodyPr/>
        <a:lstStyle/>
        <a:p>
          <a:endParaRPr lang="en-US"/>
        </a:p>
      </dgm:t>
    </dgm:pt>
    <dgm:pt modelId="{7FE85F0C-1B15-429F-B2B6-75C2638BAC34}" type="sibTrans" cxnId="{C4EDB835-8BC3-4911-A028-1480881F91FF}">
      <dgm:prSet/>
      <dgm:spPr/>
      <dgm:t>
        <a:bodyPr/>
        <a:lstStyle/>
        <a:p>
          <a:endParaRPr lang="en-US"/>
        </a:p>
      </dgm:t>
    </dgm:pt>
    <dgm:pt modelId="{AD9640E8-C443-424B-8D1B-A6FD370206E2}">
      <dgm:prSet phldrT="[نص]"/>
      <dgm:spPr/>
      <dgm:t>
        <a:bodyPr/>
        <a:lstStyle/>
        <a:p>
          <a:r>
            <a:rPr lang="ar-IQ" b="1" dirty="0" smtClean="0"/>
            <a:t>شبكة الاتصالات </a:t>
          </a:r>
          <a:r>
            <a:rPr lang="en-US" b="1" dirty="0" smtClean="0"/>
            <a:t> (Communication Network )</a:t>
          </a:r>
          <a:r>
            <a:rPr lang="en-US" dirty="0" smtClean="0"/>
            <a:t> </a:t>
          </a:r>
          <a:endParaRPr lang="en-US" dirty="0"/>
        </a:p>
      </dgm:t>
    </dgm:pt>
    <dgm:pt modelId="{66FA78BB-05DA-4C95-A0D3-E57D7CA0C943}" type="parTrans" cxnId="{1FD1D616-3B7D-4D5D-A276-4D99A70EF6C7}">
      <dgm:prSet/>
      <dgm:spPr/>
      <dgm:t>
        <a:bodyPr/>
        <a:lstStyle/>
        <a:p>
          <a:endParaRPr lang="en-US"/>
        </a:p>
      </dgm:t>
    </dgm:pt>
    <dgm:pt modelId="{23A75069-B55F-4FBC-A0DB-C2D817C707C5}" type="sibTrans" cxnId="{1FD1D616-3B7D-4D5D-A276-4D99A70EF6C7}">
      <dgm:prSet/>
      <dgm:spPr/>
      <dgm:t>
        <a:bodyPr/>
        <a:lstStyle/>
        <a:p>
          <a:endParaRPr lang="en-US"/>
        </a:p>
      </dgm:t>
    </dgm:pt>
    <dgm:pt modelId="{2A890F26-BE11-42E9-A3A8-919F564AC2A5}" type="pres">
      <dgm:prSet presAssocID="{37750C40-BECF-42CC-A7B5-6C62907DD03D}" presName="hierChild1" presStyleCnt="0">
        <dgm:presLayoutVars>
          <dgm:orgChart val="1"/>
          <dgm:chPref val="1"/>
          <dgm:dir/>
          <dgm:animOne val="branch"/>
          <dgm:animLvl val="lvl"/>
          <dgm:resizeHandles/>
        </dgm:presLayoutVars>
      </dgm:prSet>
      <dgm:spPr/>
      <dgm:t>
        <a:bodyPr/>
        <a:lstStyle/>
        <a:p>
          <a:endParaRPr lang="en-US"/>
        </a:p>
      </dgm:t>
    </dgm:pt>
    <dgm:pt modelId="{CE2C9BC2-7C25-437F-9551-E9C632AE00AF}" type="pres">
      <dgm:prSet presAssocID="{83C645D3-069D-4B0B-817B-A70F5B74150A}" presName="hierRoot1" presStyleCnt="0">
        <dgm:presLayoutVars>
          <dgm:hierBranch val="init"/>
        </dgm:presLayoutVars>
      </dgm:prSet>
      <dgm:spPr/>
    </dgm:pt>
    <dgm:pt modelId="{8EE760A3-BBB7-4E72-85B0-AF552BDCF4C2}" type="pres">
      <dgm:prSet presAssocID="{83C645D3-069D-4B0B-817B-A70F5B74150A}" presName="rootComposite1" presStyleCnt="0"/>
      <dgm:spPr/>
    </dgm:pt>
    <dgm:pt modelId="{A6A1716C-358A-4377-959F-DAC9D71434C3}" type="pres">
      <dgm:prSet presAssocID="{83C645D3-069D-4B0B-817B-A70F5B74150A}" presName="rootText1" presStyleLbl="node0" presStyleIdx="0" presStyleCnt="1">
        <dgm:presLayoutVars>
          <dgm:chPref val="3"/>
        </dgm:presLayoutVars>
      </dgm:prSet>
      <dgm:spPr/>
      <dgm:t>
        <a:bodyPr/>
        <a:lstStyle/>
        <a:p>
          <a:endParaRPr lang="en-US"/>
        </a:p>
      </dgm:t>
    </dgm:pt>
    <dgm:pt modelId="{5F20B714-01BA-4D98-A877-C46FC76B8621}" type="pres">
      <dgm:prSet presAssocID="{83C645D3-069D-4B0B-817B-A70F5B74150A}" presName="rootConnector1" presStyleLbl="node1" presStyleIdx="0" presStyleCnt="0"/>
      <dgm:spPr/>
      <dgm:t>
        <a:bodyPr/>
        <a:lstStyle/>
        <a:p>
          <a:endParaRPr lang="en-US"/>
        </a:p>
      </dgm:t>
    </dgm:pt>
    <dgm:pt modelId="{0A1C87DB-797A-443E-927C-052798BC7408}" type="pres">
      <dgm:prSet presAssocID="{83C645D3-069D-4B0B-817B-A70F5B74150A}" presName="hierChild2" presStyleCnt="0"/>
      <dgm:spPr/>
    </dgm:pt>
    <dgm:pt modelId="{EC3C6414-9215-4EF6-B7B3-92295608B538}" type="pres">
      <dgm:prSet presAssocID="{9389A159-81BA-4A97-A937-8F946A8AE2BF}" presName="Name37" presStyleLbl="parChTrans1D2" presStyleIdx="0" presStyleCnt="3"/>
      <dgm:spPr/>
      <dgm:t>
        <a:bodyPr/>
        <a:lstStyle/>
        <a:p>
          <a:endParaRPr lang="en-US"/>
        </a:p>
      </dgm:t>
    </dgm:pt>
    <dgm:pt modelId="{99337271-0BFE-4B8E-AE4F-93CF60AEC9C2}" type="pres">
      <dgm:prSet presAssocID="{AA082E3D-44BA-4EA9-A153-CAA9BBB8DBA6}" presName="hierRoot2" presStyleCnt="0">
        <dgm:presLayoutVars>
          <dgm:hierBranch val="init"/>
        </dgm:presLayoutVars>
      </dgm:prSet>
      <dgm:spPr/>
    </dgm:pt>
    <dgm:pt modelId="{7919D88F-DF8A-485F-A423-098D275F6371}" type="pres">
      <dgm:prSet presAssocID="{AA082E3D-44BA-4EA9-A153-CAA9BBB8DBA6}" presName="rootComposite" presStyleCnt="0"/>
      <dgm:spPr/>
    </dgm:pt>
    <dgm:pt modelId="{509D50F7-2D79-45DB-A22E-7D0BA1B9A83B}" type="pres">
      <dgm:prSet presAssocID="{AA082E3D-44BA-4EA9-A153-CAA9BBB8DBA6}" presName="rootText" presStyleLbl="node2" presStyleIdx="0" presStyleCnt="3">
        <dgm:presLayoutVars>
          <dgm:chPref val="3"/>
        </dgm:presLayoutVars>
      </dgm:prSet>
      <dgm:spPr/>
      <dgm:t>
        <a:bodyPr/>
        <a:lstStyle/>
        <a:p>
          <a:endParaRPr lang="en-US"/>
        </a:p>
      </dgm:t>
    </dgm:pt>
    <dgm:pt modelId="{A06FC689-9591-483F-97FA-10963F88627A}" type="pres">
      <dgm:prSet presAssocID="{AA082E3D-44BA-4EA9-A153-CAA9BBB8DBA6}" presName="rootConnector" presStyleLbl="node2" presStyleIdx="0" presStyleCnt="3"/>
      <dgm:spPr/>
      <dgm:t>
        <a:bodyPr/>
        <a:lstStyle/>
        <a:p>
          <a:endParaRPr lang="en-US"/>
        </a:p>
      </dgm:t>
    </dgm:pt>
    <dgm:pt modelId="{78BB111D-59D7-4DAF-BE6C-A544320B120B}" type="pres">
      <dgm:prSet presAssocID="{AA082E3D-44BA-4EA9-A153-CAA9BBB8DBA6}" presName="hierChild4" presStyleCnt="0"/>
      <dgm:spPr/>
    </dgm:pt>
    <dgm:pt modelId="{96636D4D-9B3F-4294-BC22-A38C7F8882A6}" type="pres">
      <dgm:prSet presAssocID="{AA082E3D-44BA-4EA9-A153-CAA9BBB8DBA6}" presName="hierChild5" presStyleCnt="0"/>
      <dgm:spPr/>
    </dgm:pt>
    <dgm:pt modelId="{E09E0399-B32F-4399-A11C-C20A1FACD4B9}" type="pres">
      <dgm:prSet presAssocID="{F1FAA7BF-1A90-461E-AEF0-D8DA815E5FE9}" presName="Name37" presStyleLbl="parChTrans1D2" presStyleIdx="1" presStyleCnt="3"/>
      <dgm:spPr/>
      <dgm:t>
        <a:bodyPr/>
        <a:lstStyle/>
        <a:p>
          <a:endParaRPr lang="en-US"/>
        </a:p>
      </dgm:t>
    </dgm:pt>
    <dgm:pt modelId="{8D5C8DF0-4257-407F-ACE5-53251F15AEE2}" type="pres">
      <dgm:prSet presAssocID="{EF3DBBCC-2708-4A24-9746-E57F669835AA}" presName="hierRoot2" presStyleCnt="0">
        <dgm:presLayoutVars>
          <dgm:hierBranch val="init"/>
        </dgm:presLayoutVars>
      </dgm:prSet>
      <dgm:spPr/>
    </dgm:pt>
    <dgm:pt modelId="{D5BF9FBE-95F7-4A08-BF7D-B2828ADD9D26}" type="pres">
      <dgm:prSet presAssocID="{EF3DBBCC-2708-4A24-9746-E57F669835AA}" presName="rootComposite" presStyleCnt="0"/>
      <dgm:spPr/>
    </dgm:pt>
    <dgm:pt modelId="{A5C50925-5AAE-4C4B-9751-C1374344EEF4}" type="pres">
      <dgm:prSet presAssocID="{EF3DBBCC-2708-4A24-9746-E57F669835AA}" presName="rootText" presStyleLbl="node2" presStyleIdx="1" presStyleCnt="3">
        <dgm:presLayoutVars>
          <dgm:chPref val="3"/>
        </dgm:presLayoutVars>
      </dgm:prSet>
      <dgm:spPr/>
      <dgm:t>
        <a:bodyPr/>
        <a:lstStyle/>
        <a:p>
          <a:endParaRPr lang="en-US"/>
        </a:p>
      </dgm:t>
    </dgm:pt>
    <dgm:pt modelId="{5E3E8BF2-E0F9-4B8F-929A-A14B82DA3132}" type="pres">
      <dgm:prSet presAssocID="{EF3DBBCC-2708-4A24-9746-E57F669835AA}" presName="rootConnector" presStyleLbl="node2" presStyleIdx="1" presStyleCnt="3"/>
      <dgm:spPr/>
      <dgm:t>
        <a:bodyPr/>
        <a:lstStyle/>
        <a:p>
          <a:endParaRPr lang="en-US"/>
        </a:p>
      </dgm:t>
    </dgm:pt>
    <dgm:pt modelId="{3C7D9708-EB48-4005-B120-32CD4099F109}" type="pres">
      <dgm:prSet presAssocID="{EF3DBBCC-2708-4A24-9746-E57F669835AA}" presName="hierChild4" presStyleCnt="0"/>
      <dgm:spPr/>
    </dgm:pt>
    <dgm:pt modelId="{BAD94EB9-EB24-45B4-9957-9EA855A51E1C}" type="pres">
      <dgm:prSet presAssocID="{EF3DBBCC-2708-4A24-9746-E57F669835AA}" presName="hierChild5" presStyleCnt="0"/>
      <dgm:spPr/>
    </dgm:pt>
    <dgm:pt modelId="{ED338B47-8B3D-41BB-A87F-AB9AE8F2270F}" type="pres">
      <dgm:prSet presAssocID="{66FA78BB-05DA-4C95-A0D3-E57D7CA0C943}" presName="Name37" presStyleLbl="parChTrans1D2" presStyleIdx="2" presStyleCnt="3"/>
      <dgm:spPr/>
      <dgm:t>
        <a:bodyPr/>
        <a:lstStyle/>
        <a:p>
          <a:endParaRPr lang="en-US"/>
        </a:p>
      </dgm:t>
    </dgm:pt>
    <dgm:pt modelId="{37AF8786-B06A-4F96-BD75-EE23342F93F7}" type="pres">
      <dgm:prSet presAssocID="{AD9640E8-C443-424B-8D1B-A6FD370206E2}" presName="hierRoot2" presStyleCnt="0">
        <dgm:presLayoutVars>
          <dgm:hierBranch val="init"/>
        </dgm:presLayoutVars>
      </dgm:prSet>
      <dgm:spPr/>
    </dgm:pt>
    <dgm:pt modelId="{570DECF4-28A2-4C55-AD7B-ABAB45DD9D4F}" type="pres">
      <dgm:prSet presAssocID="{AD9640E8-C443-424B-8D1B-A6FD370206E2}" presName="rootComposite" presStyleCnt="0"/>
      <dgm:spPr/>
    </dgm:pt>
    <dgm:pt modelId="{CBEC1672-CDD5-4C79-9B66-B7655FDDA310}" type="pres">
      <dgm:prSet presAssocID="{AD9640E8-C443-424B-8D1B-A6FD370206E2}" presName="rootText" presStyleLbl="node2" presStyleIdx="2" presStyleCnt="3">
        <dgm:presLayoutVars>
          <dgm:chPref val="3"/>
        </dgm:presLayoutVars>
      </dgm:prSet>
      <dgm:spPr/>
      <dgm:t>
        <a:bodyPr/>
        <a:lstStyle/>
        <a:p>
          <a:endParaRPr lang="en-US"/>
        </a:p>
      </dgm:t>
    </dgm:pt>
    <dgm:pt modelId="{206F41B4-A8DD-4EBB-85F6-C61E6EC418C9}" type="pres">
      <dgm:prSet presAssocID="{AD9640E8-C443-424B-8D1B-A6FD370206E2}" presName="rootConnector" presStyleLbl="node2" presStyleIdx="2" presStyleCnt="3"/>
      <dgm:spPr/>
      <dgm:t>
        <a:bodyPr/>
        <a:lstStyle/>
        <a:p>
          <a:endParaRPr lang="en-US"/>
        </a:p>
      </dgm:t>
    </dgm:pt>
    <dgm:pt modelId="{A2C107D8-1456-4147-8A74-A726E1E789D0}" type="pres">
      <dgm:prSet presAssocID="{AD9640E8-C443-424B-8D1B-A6FD370206E2}" presName="hierChild4" presStyleCnt="0"/>
      <dgm:spPr/>
    </dgm:pt>
    <dgm:pt modelId="{8C5E8DF2-62C9-48DD-932E-DC2F4A01366F}" type="pres">
      <dgm:prSet presAssocID="{AD9640E8-C443-424B-8D1B-A6FD370206E2}" presName="hierChild5" presStyleCnt="0"/>
      <dgm:spPr/>
    </dgm:pt>
    <dgm:pt modelId="{E2907BAC-C1FF-45EE-B9DB-D2C70DFD7FF0}" type="pres">
      <dgm:prSet presAssocID="{83C645D3-069D-4B0B-817B-A70F5B74150A}" presName="hierChild3" presStyleCnt="0"/>
      <dgm:spPr/>
    </dgm:pt>
  </dgm:ptLst>
  <dgm:cxnLst>
    <dgm:cxn modelId="{CD3C8118-19BF-4FAC-BF4A-51C7BE49714D}" type="presOf" srcId="{AD9640E8-C443-424B-8D1B-A6FD370206E2}" destId="{206F41B4-A8DD-4EBB-85F6-C61E6EC418C9}" srcOrd="1" destOrd="0" presId="urn:microsoft.com/office/officeart/2005/8/layout/orgChart1"/>
    <dgm:cxn modelId="{1FD1D616-3B7D-4D5D-A276-4D99A70EF6C7}" srcId="{83C645D3-069D-4B0B-817B-A70F5B74150A}" destId="{AD9640E8-C443-424B-8D1B-A6FD370206E2}" srcOrd="2" destOrd="0" parTransId="{66FA78BB-05DA-4C95-A0D3-E57D7CA0C943}" sibTransId="{23A75069-B55F-4FBC-A0DB-C2D817C707C5}"/>
    <dgm:cxn modelId="{16D4A0D9-7ADB-45F9-9F66-4A498B5EE2C0}" type="presOf" srcId="{83C645D3-069D-4B0B-817B-A70F5B74150A}" destId="{5F20B714-01BA-4D98-A877-C46FC76B8621}" srcOrd="1" destOrd="0" presId="urn:microsoft.com/office/officeart/2005/8/layout/orgChart1"/>
    <dgm:cxn modelId="{FC4E1F64-73AB-4C92-87A2-CF76D8919498}" type="presOf" srcId="{AA082E3D-44BA-4EA9-A153-CAA9BBB8DBA6}" destId="{A06FC689-9591-483F-97FA-10963F88627A}" srcOrd="1" destOrd="0" presId="urn:microsoft.com/office/officeart/2005/8/layout/orgChart1"/>
    <dgm:cxn modelId="{C4EDB835-8BC3-4911-A028-1480881F91FF}" srcId="{83C645D3-069D-4B0B-817B-A70F5B74150A}" destId="{EF3DBBCC-2708-4A24-9746-E57F669835AA}" srcOrd="1" destOrd="0" parTransId="{F1FAA7BF-1A90-461E-AEF0-D8DA815E5FE9}" sibTransId="{7FE85F0C-1B15-429F-B2B6-75C2638BAC34}"/>
    <dgm:cxn modelId="{258AC1EB-1348-4AB5-B392-4A1C50ADD4AC}" type="presOf" srcId="{F1FAA7BF-1A90-461E-AEF0-D8DA815E5FE9}" destId="{E09E0399-B32F-4399-A11C-C20A1FACD4B9}" srcOrd="0" destOrd="0" presId="urn:microsoft.com/office/officeart/2005/8/layout/orgChart1"/>
    <dgm:cxn modelId="{9AAD54D4-6490-404E-989E-1DD5D26BE9B0}" srcId="{83C645D3-069D-4B0B-817B-A70F5B74150A}" destId="{AA082E3D-44BA-4EA9-A153-CAA9BBB8DBA6}" srcOrd="0" destOrd="0" parTransId="{9389A159-81BA-4A97-A937-8F946A8AE2BF}" sibTransId="{E62FEB08-B204-4ECB-BD5A-3F3CEED33694}"/>
    <dgm:cxn modelId="{0B7B1E96-8D01-40F2-B26A-891547DDCFAC}" type="presOf" srcId="{EF3DBBCC-2708-4A24-9746-E57F669835AA}" destId="{5E3E8BF2-E0F9-4B8F-929A-A14B82DA3132}" srcOrd="1" destOrd="0" presId="urn:microsoft.com/office/officeart/2005/8/layout/orgChart1"/>
    <dgm:cxn modelId="{CBBDB8B8-D9DE-4C89-B840-3E333C97470F}" type="presOf" srcId="{37750C40-BECF-42CC-A7B5-6C62907DD03D}" destId="{2A890F26-BE11-42E9-A3A8-919F564AC2A5}" srcOrd="0" destOrd="0" presId="urn:microsoft.com/office/officeart/2005/8/layout/orgChart1"/>
    <dgm:cxn modelId="{6E952404-7E5A-47AE-9360-C40F6C4A32FA}" srcId="{37750C40-BECF-42CC-A7B5-6C62907DD03D}" destId="{83C645D3-069D-4B0B-817B-A70F5B74150A}" srcOrd="0" destOrd="0" parTransId="{7DA1E74F-BA10-4D37-9DE9-5703AFBD1DE5}" sibTransId="{91249E92-D646-4BFF-8FE6-8D9BDA2250F7}"/>
    <dgm:cxn modelId="{9D65ED74-3056-4EFA-AD41-DC2D3F731596}" type="presOf" srcId="{9389A159-81BA-4A97-A937-8F946A8AE2BF}" destId="{EC3C6414-9215-4EF6-B7B3-92295608B538}" srcOrd="0" destOrd="0" presId="urn:microsoft.com/office/officeart/2005/8/layout/orgChart1"/>
    <dgm:cxn modelId="{CD4B231C-81CF-4636-A48F-2F47D14905EB}" type="presOf" srcId="{EF3DBBCC-2708-4A24-9746-E57F669835AA}" destId="{A5C50925-5AAE-4C4B-9751-C1374344EEF4}" srcOrd="0" destOrd="0" presId="urn:microsoft.com/office/officeart/2005/8/layout/orgChart1"/>
    <dgm:cxn modelId="{9A812CC6-1F2A-4026-9ED5-268A40872877}" type="presOf" srcId="{AA082E3D-44BA-4EA9-A153-CAA9BBB8DBA6}" destId="{509D50F7-2D79-45DB-A22E-7D0BA1B9A83B}" srcOrd="0" destOrd="0" presId="urn:microsoft.com/office/officeart/2005/8/layout/orgChart1"/>
    <dgm:cxn modelId="{3EDC0891-D649-4AD3-BFEC-55E9BD417F47}" type="presOf" srcId="{AD9640E8-C443-424B-8D1B-A6FD370206E2}" destId="{CBEC1672-CDD5-4C79-9B66-B7655FDDA310}" srcOrd="0" destOrd="0" presId="urn:microsoft.com/office/officeart/2005/8/layout/orgChart1"/>
    <dgm:cxn modelId="{3C3B4477-25BF-4C28-85B2-506CAF1A0BBC}" type="presOf" srcId="{83C645D3-069D-4B0B-817B-A70F5B74150A}" destId="{A6A1716C-358A-4377-959F-DAC9D71434C3}" srcOrd="0" destOrd="0" presId="urn:microsoft.com/office/officeart/2005/8/layout/orgChart1"/>
    <dgm:cxn modelId="{4F8313BA-BF2C-427F-A52E-3342B203EC1F}" type="presOf" srcId="{66FA78BB-05DA-4C95-A0D3-E57D7CA0C943}" destId="{ED338B47-8B3D-41BB-A87F-AB9AE8F2270F}" srcOrd="0" destOrd="0" presId="urn:microsoft.com/office/officeart/2005/8/layout/orgChart1"/>
    <dgm:cxn modelId="{D4551334-C56A-4F4E-A76A-7C7CA4EFF55A}" type="presParOf" srcId="{2A890F26-BE11-42E9-A3A8-919F564AC2A5}" destId="{CE2C9BC2-7C25-437F-9551-E9C632AE00AF}" srcOrd="0" destOrd="0" presId="urn:microsoft.com/office/officeart/2005/8/layout/orgChart1"/>
    <dgm:cxn modelId="{53AAAAF3-EE14-4C5B-8EF2-94B8E34918E6}" type="presParOf" srcId="{CE2C9BC2-7C25-437F-9551-E9C632AE00AF}" destId="{8EE760A3-BBB7-4E72-85B0-AF552BDCF4C2}" srcOrd="0" destOrd="0" presId="urn:microsoft.com/office/officeart/2005/8/layout/orgChart1"/>
    <dgm:cxn modelId="{CC5FA686-B8ED-45BB-8DBD-B80B219F5660}" type="presParOf" srcId="{8EE760A3-BBB7-4E72-85B0-AF552BDCF4C2}" destId="{A6A1716C-358A-4377-959F-DAC9D71434C3}" srcOrd="0" destOrd="0" presId="urn:microsoft.com/office/officeart/2005/8/layout/orgChart1"/>
    <dgm:cxn modelId="{79C9A550-EEA1-432C-AD41-1EE5B03AF3B1}" type="presParOf" srcId="{8EE760A3-BBB7-4E72-85B0-AF552BDCF4C2}" destId="{5F20B714-01BA-4D98-A877-C46FC76B8621}" srcOrd="1" destOrd="0" presId="urn:microsoft.com/office/officeart/2005/8/layout/orgChart1"/>
    <dgm:cxn modelId="{0692CEB1-775F-4A67-A360-A6CE69440612}" type="presParOf" srcId="{CE2C9BC2-7C25-437F-9551-E9C632AE00AF}" destId="{0A1C87DB-797A-443E-927C-052798BC7408}" srcOrd="1" destOrd="0" presId="urn:microsoft.com/office/officeart/2005/8/layout/orgChart1"/>
    <dgm:cxn modelId="{C7A1CC8D-903D-4E73-9A91-D0556F12BD1D}" type="presParOf" srcId="{0A1C87DB-797A-443E-927C-052798BC7408}" destId="{EC3C6414-9215-4EF6-B7B3-92295608B538}" srcOrd="0" destOrd="0" presId="urn:microsoft.com/office/officeart/2005/8/layout/orgChart1"/>
    <dgm:cxn modelId="{CBCD8B95-0D11-4821-B1F8-905BFAB57FBC}" type="presParOf" srcId="{0A1C87DB-797A-443E-927C-052798BC7408}" destId="{99337271-0BFE-4B8E-AE4F-93CF60AEC9C2}" srcOrd="1" destOrd="0" presId="urn:microsoft.com/office/officeart/2005/8/layout/orgChart1"/>
    <dgm:cxn modelId="{6F67B378-B3AE-4744-9791-860E77C53E10}" type="presParOf" srcId="{99337271-0BFE-4B8E-AE4F-93CF60AEC9C2}" destId="{7919D88F-DF8A-485F-A423-098D275F6371}" srcOrd="0" destOrd="0" presId="urn:microsoft.com/office/officeart/2005/8/layout/orgChart1"/>
    <dgm:cxn modelId="{DC1C3F2A-E1BC-4459-8FEC-89F9F3806E7A}" type="presParOf" srcId="{7919D88F-DF8A-485F-A423-098D275F6371}" destId="{509D50F7-2D79-45DB-A22E-7D0BA1B9A83B}" srcOrd="0" destOrd="0" presId="urn:microsoft.com/office/officeart/2005/8/layout/orgChart1"/>
    <dgm:cxn modelId="{C23A2FA5-0546-449E-B382-22B3B280141D}" type="presParOf" srcId="{7919D88F-DF8A-485F-A423-098D275F6371}" destId="{A06FC689-9591-483F-97FA-10963F88627A}" srcOrd="1" destOrd="0" presId="urn:microsoft.com/office/officeart/2005/8/layout/orgChart1"/>
    <dgm:cxn modelId="{4135B662-5037-43D0-9DBE-11B8FED6B915}" type="presParOf" srcId="{99337271-0BFE-4B8E-AE4F-93CF60AEC9C2}" destId="{78BB111D-59D7-4DAF-BE6C-A544320B120B}" srcOrd="1" destOrd="0" presId="urn:microsoft.com/office/officeart/2005/8/layout/orgChart1"/>
    <dgm:cxn modelId="{F6B03E5D-3028-46FE-8960-CB47447D37EB}" type="presParOf" srcId="{99337271-0BFE-4B8E-AE4F-93CF60AEC9C2}" destId="{96636D4D-9B3F-4294-BC22-A38C7F8882A6}" srcOrd="2" destOrd="0" presId="urn:microsoft.com/office/officeart/2005/8/layout/orgChart1"/>
    <dgm:cxn modelId="{97EA4A6A-A143-4572-8555-4C65800019C8}" type="presParOf" srcId="{0A1C87DB-797A-443E-927C-052798BC7408}" destId="{E09E0399-B32F-4399-A11C-C20A1FACD4B9}" srcOrd="2" destOrd="0" presId="urn:microsoft.com/office/officeart/2005/8/layout/orgChart1"/>
    <dgm:cxn modelId="{FCD554AC-AEEA-4AAA-A839-082073DDF832}" type="presParOf" srcId="{0A1C87DB-797A-443E-927C-052798BC7408}" destId="{8D5C8DF0-4257-407F-ACE5-53251F15AEE2}" srcOrd="3" destOrd="0" presId="urn:microsoft.com/office/officeart/2005/8/layout/orgChart1"/>
    <dgm:cxn modelId="{7313E8D3-ED6A-4034-B3D6-026CDAA225F9}" type="presParOf" srcId="{8D5C8DF0-4257-407F-ACE5-53251F15AEE2}" destId="{D5BF9FBE-95F7-4A08-BF7D-B2828ADD9D26}" srcOrd="0" destOrd="0" presId="urn:microsoft.com/office/officeart/2005/8/layout/orgChart1"/>
    <dgm:cxn modelId="{A9FB3E8C-C172-4861-832F-90958EF1E747}" type="presParOf" srcId="{D5BF9FBE-95F7-4A08-BF7D-B2828ADD9D26}" destId="{A5C50925-5AAE-4C4B-9751-C1374344EEF4}" srcOrd="0" destOrd="0" presId="urn:microsoft.com/office/officeart/2005/8/layout/orgChart1"/>
    <dgm:cxn modelId="{1C21E0DC-6F6B-462D-887C-04ADC6B5F295}" type="presParOf" srcId="{D5BF9FBE-95F7-4A08-BF7D-B2828ADD9D26}" destId="{5E3E8BF2-E0F9-4B8F-929A-A14B82DA3132}" srcOrd="1" destOrd="0" presId="urn:microsoft.com/office/officeart/2005/8/layout/orgChart1"/>
    <dgm:cxn modelId="{C1E89B32-17B1-478E-B99E-37B30965202C}" type="presParOf" srcId="{8D5C8DF0-4257-407F-ACE5-53251F15AEE2}" destId="{3C7D9708-EB48-4005-B120-32CD4099F109}" srcOrd="1" destOrd="0" presId="urn:microsoft.com/office/officeart/2005/8/layout/orgChart1"/>
    <dgm:cxn modelId="{9F569E55-0E01-4869-B26E-2EDFC7BBF604}" type="presParOf" srcId="{8D5C8DF0-4257-407F-ACE5-53251F15AEE2}" destId="{BAD94EB9-EB24-45B4-9957-9EA855A51E1C}" srcOrd="2" destOrd="0" presId="urn:microsoft.com/office/officeart/2005/8/layout/orgChart1"/>
    <dgm:cxn modelId="{B576A40E-8A10-4F6E-9FB8-9F29643B454F}" type="presParOf" srcId="{0A1C87DB-797A-443E-927C-052798BC7408}" destId="{ED338B47-8B3D-41BB-A87F-AB9AE8F2270F}" srcOrd="4" destOrd="0" presId="urn:microsoft.com/office/officeart/2005/8/layout/orgChart1"/>
    <dgm:cxn modelId="{57D5BD35-2C5E-4D32-AAC2-3E6C1D6306F4}" type="presParOf" srcId="{0A1C87DB-797A-443E-927C-052798BC7408}" destId="{37AF8786-B06A-4F96-BD75-EE23342F93F7}" srcOrd="5" destOrd="0" presId="urn:microsoft.com/office/officeart/2005/8/layout/orgChart1"/>
    <dgm:cxn modelId="{9BDE8A86-BF47-44EE-A84A-8EE2FAF54F08}" type="presParOf" srcId="{37AF8786-B06A-4F96-BD75-EE23342F93F7}" destId="{570DECF4-28A2-4C55-AD7B-ABAB45DD9D4F}" srcOrd="0" destOrd="0" presId="urn:microsoft.com/office/officeart/2005/8/layout/orgChart1"/>
    <dgm:cxn modelId="{A1AF81DB-EF78-49FD-976C-F969DCFB3471}" type="presParOf" srcId="{570DECF4-28A2-4C55-AD7B-ABAB45DD9D4F}" destId="{CBEC1672-CDD5-4C79-9B66-B7655FDDA310}" srcOrd="0" destOrd="0" presId="urn:microsoft.com/office/officeart/2005/8/layout/orgChart1"/>
    <dgm:cxn modelId="{452BE391-2BDE-419E-A076-C4AA4348E91B}" type="presParOf" srcId="{570DECF4-28A2-4C55-AD7B-ABAB45DD9D4F}" destId="{206F41B4-A8DD-4EBB-85F6-C61E6EC418C9}" srcOrd="1" destOrd="0" presId="urn:microsoft.com/office/officeart/2005/8/layout/orgChart1"/>
    <dgm:cxn modelId="{7A6A8EDB-7315-4AAB-9DDC-1D3ECDCB23FA}" type="presParOf" srcId="{37AF8786-B06A-4F96-BD75-EE23342F93F7}" destId="{A2C107D8-1456-4147-8A74-A726E1E789D0}" srcOrd="1" destOrd="0" presId="urn:microsoft.com/office/officeart/2005/8/layout/orgChart1"/>
    <dgm:cxn modelId="{84E73131-85CE-4D01-8FEA-E3D0A5C5011A}" type="presParOf" srcId="{37AF8786-B06A-4F96-BD75-EE23342F93F7}" destId="{8C5E8DF2-62C9-48DD-932E-DC2F4A01366F}" srcOrd="2" destOrd="0" presId="urn:microsoft.com/office/officeart/2005/8/layout/orgChart1"/>
    <dgm:cxn modelId="{6F9ED9A8-7DFC-47A8-BBDE-D0116CCB91DB}" type="presParOf" srcId="{CE2C9BC2-7C25-437F-9551-E9C632AE00AF}" destId="{E2907BAC-C1FF-45EE-B9DB-D2C70DFD7FF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36769C-0BF5-4126-965B-FD3A35C63A2F}" type="doc">
      <dgm:prSet loTypeId="urn:microsoft.com/office/officeart/2005/8/layout/process4" loCatId="list" qsTypeId="urn:microsoft.com/office/officeart/2005/8/quickstyle/simple1" qsCatId="simple" csTypeId="urn:microsoft.com/office/officeart/2005/8/colors/accent6_2" csCatId="accent6" phldr="1"/>
      <dgm:spPr/>
      <dgm:t>
        <a:bodyPr/>
        <a:lstStyle/>
        <a:p>
          <a:endParaRPr lang="en-US"/>
        </a:p>
      </dgm:t>
    </dgm:pt>
    <dgm:pt modelId="{E4FE34E7-501E-4D8E-979F-573CB8DE70E9}">
      <dgm:prSet phldrT="[نص]"/>
      <dgm:spPr/>
      <dgm:t>
        <a:bodyPr/>
        <a:lstStyle/>
        <a:p>
          <a:pPr rtl="1"/>
          <a:r>
            <a:rPr lang="ar-SA" dirty="0" smtClean="0"/>
            <a:t>تحسين الخدمة الموجهة للعاملين</a:t>
          </a:r>
          <a:endParaRPr lang="en-US" dirty="0"/>
        </a:p>
      </dgm:t>
    </dgm:pt>
    <dgm:pt modelId="{5398F70D-8099-4A19-8A50-60A1BD881774}" type="parTrans" cxnId="{57B2625F-A685-4BF8-95B7-6B5E26481D4D}">
      <dgm:prSet/>
      <dgm:spPr/>
      <dgm:t>
        <a:bodyPr/>
        <a:lstStyle/>
        <a:p>
          <a:endParaRPr lang="en-US"/>
        </a:p>
      </dgm:t>
    </dgm:pt>
    <dgm:pt modelId="{D0EBD487-66BA-4EF0-9402-6339FEB1D7F4}" type="sibTrans" cxnId="{57B2625F-A685-4BF8-95B7-6B5E26481D4D}">
      <dgm:prSet/>
      <dgm:spPr/>
      <dgm:t>
        <a:bodyPr/>
        <a:lstStyle/>
        <a:p>
          <a:endParaRPr lang="en-US"/>
        </a:p>
      </dgm:t>
    </dgm:pt>
    <dgm:pt modelId="{703A850B-48F0-4568-88A6-4F07FB1FEE74}">
      <dgm:prSet phldrT="[نص]"/>
      <dgm:spPr/>
      <dgm:t>
        <a:bodyPr/>
        <a:lstStyle/>
        <a:p>
          <a:r>
            <a:rPr lang="ar-SA" dirty="0" smtClean="0"/>
            <a:t>تحسين التوجه الاستراتيجي لإدارة الموارد البشرية </a:t>
          </a:r>
          <a:endParaRPr lang="en-US" dirty="0"/>
        </a:p>
      </dgm:t>
    </dgm:pt>
    <dgm:pt modelId="{84CE2376-7889-449E-A39D-2D0C600E7857}" type="parTrans" cxnId="{F0ACF3DC-193A-4A88-8F67-39ADE8E693F9}">
      <dgm:prSet/>
      <dgm:spPr/>
      <dgm:t>
        <a:bodyPr/>
        <a:lstStyle/>
        <a:p>
          <a:endParaRPr lang="en-US"/>
        </a:p>
      </dgm:t>
    </dgm:pt>
    <dgm:pt modelId="{657C9037-31D1-4DD1-B223-EB120437FEF9}" type="sibTrans" cxnId="{F0ACF3DC-193A-4A88-8F67-39ADE8E693F9}">
      <dgm:prSet/>
      <dgm:spPr/>
      <dgm:t>
        <a:bodyPr/>
        <a:lstStyle/>
        <a:p>
          <a:endParaRPr lang="en-US"/>
        </a:p>
      </dgm:t>
    </dgm:pt>
    <dgm:pt modelId="{A7FDBAD1-0BD6-49E5-9019-733086245F1C}">
      <dgm:prSet phldrT="[نص]"/>
      <dgm:spPr/>
      <dgm:t>
        <a:bodyPr/>
        <a:lstStyle/>
        <a:p>
          <a:r>
            <a:rPr lang="ar-SA" dirty="0" smtClean="0"/>
            <a:t>زيادة الرضا لدى العاملين</a:t>
          </a:r>
          <a:endParaRPr lang="en-US" dirty="0"/>
        </a:p>
      </dgm:t>
    </dgm:pt>
    <dgm:pt modelId="{36CD5A16-B36B-4E34-B175-18F39F480DE9}" type="parTrans" cxnId="{34632C94-CDD3-489B-AA5B-39CAEBAA3646}">
      <dgm:prSet/>
      <dgm:spPr/>
      <dgm:t>
        <a:bodyPr/>
        <a:lstStyle/>
        <a:p>
          <a:endParaRPr lang="en-US"/>
        </a:p>
      </dgm:t>
    </dgm:pt>
    <dgm:pt modelId="{65ECB4F6-E37A-481D-8643-939C26DE5117}" type="sibTrans" cxnId="{34632C94-CDD3-489B-AA5B-39CAEBAA3646}">
      <dgm:prSet/>
      <dgm:spPr/>
      <dgm:t>
        <a:bodyPr/>
        <a:lstStyle/>
        <a:p>
          <a:endParaRPr lang="en-US"/>
        </a:p>
      </dgm:t>
    </dgm:pt>
    <dgm:pt modelId="{B7211F51-98A4-46FB-BAAF-6F0EB56D57D2}">
      <dgm:prSet phldrT="[نص]"/>
      <dgm:spPr/>
      <dgm:t>
        <a:bodyPr/>
        <a:lstStyle/>
        <a:p>
          <a:r>
            <a:rPr lang="ar-IQ" dirty="0" smtClean="0"/>
            <a:t>تقليل النفقات وزيادة الكفاءة</a:t>
          </a:r>
          <a:endParaRPr lang="en-US" dirty="0"/>
        </a:p>
      </dgm:t>
    </dgm:pt>
    <dgm:pt modelId="{86771C0F-DA9B-46C0-9F98-449B91B5A8A4}" type="parTrans" cxnId="{922C1944-2EAD-4C14-B634-6680072E90D9}">
      <dgm:prSet/>
      <dgm:spPr/>
      <dgm:t>
        <a:bodyPr/>
        <a:lstStyle/>
        <a:p>
          <a:endParaRPr lang="en-US"/>
        </a:p>
      </dgm:t>
    </dgm:pt>
    <dgm:pt modelId="{C9BD27FF-F415-4188-8085-9879EF47989D}" type="sibTrans" cxnId="{922C1944-2EAD-4C14-B634-6680072E90D9}">
      <dgm:prSet/>
      <dgm:spPr/>
      <dgm:t>
        <a:bodyPr/>
        <a:lstStyle/>
        <a:p>
          <a:endParaRPr lang="en-US"/>
        </a:p>
      </dgm:t>
    </dgm:pt>
    <dgm:pt modelId="{50916CDF-0FE5-4BD1-8C9C-AF7083ECA350}" type="pres">
      <dgm:prSet presAssocID="{D936769C-0BF5-4126-965B-FD3A35C63A2F}" presName="Name0" presStyleCnt="0">
        <dgm:presLayoutVars>
          <dgm:dir/>
          <dgm:animLvl val="lvl"/>
          <dgm:resizeHandles val="exact"/>
        </dgm:presLayoutVars>
      </dgm:prSet>
      <dgm:spPr/>
      <dgm:t>
        <a:bodyPr/>
        <a:lstStyle/>
        <a:p>
          <a:endParaRPr lang="en-US"/>
        </a:p>
      </dgm:t>
    </dgm:pt>
    <dgm:pt modelId="{98DDE434-9EA7-4628-AB77-CC1195632A45}" type="pres">
      <dgm:prSet presAssocID="{B7211F51-98A4-46FB-BAAF-6F0EB56D57D2}" presName="boxAndChildren" presStyleCnt="0"/>
      <dgm:spPr/>
    </dgm:pt>
    <dgm:pt modelId="{F166A9B1-830E-49D8-B88D-4310D2F080F3}" type="pres">
      <dgm:prSet presAssocID="{B7211F51-98A4-46FB-BAAF-6F0EB56D57D2}" presName="parentTextBox" presStyleLbl="node1" presStyleIdx="0" presStyleCnt="4"/>
      <dgm:spPr/>
      <dgm:t>
        <a:bodyPr/>
        <a:lstStyle/>
        <a:p>
          <a:endParaRPr lang="en-US"/>
        </a:p>
      </dgm:t>
    </dgm:pt>
    <dgm:pt modelId="{AACE34DD-02D5-41FC-B80A-3CB37564E419}" type="pres">
      <dgm:prSet presAssocID="{65ECB4F6-E37A-481D-8643-939C26DE5117}" presName="sp" presStyleCnt="0"/>
      <dgm:spPr/>
    </dgm:pt>
    <dgm:pt modelId="{AC224A80-379C-4774-8F8A-6D9D61D7E9D7}" type="pres">
      <dgm:prSet presAssocID="{A7FDBAD1-0BD6-49E5-9019-733086245F1C}" presName="arrowAndChildren" presStyleCnt="0"/>
      <dgm:spPr/>
    </dgm:pt>
    <dgm:pt modelId="{C38B0085-EEDA-496E-8047-16AFE5B7916E}" type="pres">
      <dgm:prSet presAssocID="{A7FDBAD1-0BD6-49E5-9019-733086245F1C}" presName="parentTextArrow" presStyleLbl="node1" presStyleIdx="1" presStyleCnt="4"/>
      <dgm:spPr/>
      <dgm:t>
        <a:bodyPr/>
        <a:lstStyle/>
        <a:p>
          <a:endParaRPr lang="en-US"/>
        </a:p>
      </dgm:t>
    </dgm:pt>
    <dgm:pt modelId="{4DBEF722-B52E-43B2-A97B-A58A98772D99}" type="pres">
      <dgm:prSet presAssocID="{657C9037-31D1-4DD1-B223-EB120437FEF9}" presName="sp" presStyleCnt="0"/>
      <dgm:spPr/>
    </dgm:pt>
    <dgm:pt modelId="{E451BE54-88ED-4CF4-BCE8-2AA76BCFD90C}" type="pres">
      <dgm:prSet presAssocID="{703A850B-48F0-4568-88A6-4F07FB1FEE74}" presName="arrowAndChildren" presStyleCnt="0"/>
      <dgm:spPr/>
    </dgm:pt>
    <dgm:pt modelId="{CFD4F1F5-3EEF-4941-AD81-D5BF588BFBB0}" type="pres">
      <dgm:prSet presAssocID="{703A850B-48F0-4568-88A6-4F07FB1FEE74}" presName="parentTextArrow" presStyleLbl="node1" presStyleIdx="2" presStyleCnt="4"/>
      <dgm:spPr/>
      <dgm:t>
        <a:bodyPr/>
        <a:lstStyle/>
        <a:p>
          <a:endParaRPr lang="en-US"/>
        </a:p>
      </dgm:t>
    </dgm:pt>
    <dgm:pt modelId="{92FA0D49-A0FB-46F6-AC30-C0014E27A1A9}" type="pres">
      <dgm:prSet presAssocID="{D0EBD487-66BA-4EF0-9402-6339FEB1D7F4}" presName="sp" presStyleCnt="0"/>
      <dgm:spPr/>
    </dgm:pt>
    <dgm:pt modelId="{D708A276-DEB8-4EC6-A0CC-8E73DD80E901}" type="pres">
      <dgm:prSet presAssocID="{E4FE34E7-501E-4D8E-979F-573CB8DE70E9}" presName="arrowAndChildren" presStyleCnt="0"/>
      <dgm:spPr/>
    </dgm:pt>
    <dgm:pt modelId="{C5E0E1CA-825C-4768-A027-F56AD0CEE7BC}" type="pres">
      <dgm:prSet presAssocID="{E4FE34E7-501E-4D8E-979F-573CB8DE70E9}" presName="parentTextArrow" presStyleLbl="node1" presStyleIdx="3" presStyleCnt="4"/>
      <dgm:spPr/>
      <dgm:t>
        <a:bodyPr/>
        <a:lstStyle/>
        <a:p>
          <a:endParaRPr lang="en-US"/>
        </a:p>
      </dgm:t>
    </dgm:pt>
  </dgm:ptLst>
  <dgm:cxnLst>
    <dgm:cxn modelId="{57B2625F-A685-4BF8-95B7-6B5E26481D4D}" srcId="{D936769C-0BF5-4126-965B-FD3A35C63A2F}" destId="{E4FE34E7-501E-4D8E-979F-573CB8DE70E9}" srcOrd="0" destOrd="0" parTransId="{5398F70D-8099-4A19-8A50-60A1BD881774}" sibTransId="{D0EBD487-66BA-4EF0-9402-6339FEB1D7F4}"/>
    <dgm:cxn modelId="{F0ACF3DC-193A-4A88-8F67-39ADE8E693F9}" srcId="{D936769C-0BF5-4126-965B-FD3A35C63A2F}" destId="{703A850B-48F0-4568-88A6-4F07FB1FEE74}" srcOrd="1" destOrd="0" parTransId="{84CE2376-7889-449E-A39D-2D0C600E7857}" sibTransId="{657C9037-31D1-4DD1-B223-EB120437FEF9}"/>
    <dgm:cxn modelId="{209A2F86-3A8E-48F5-8787-786F80ED787C}" type="presOf" srcId="{B7211F51-98A4-46FB-BAAF-6F0EB56D57D2}" destId="{F166A9B1-830E-49D8-B88D-4310D2F080F3}" srcOrd="0" destOrd="0" presId="urn:microsoft.com/office/officeart/2005/8/layout/process4"/>
    <dgm:cxn modelId="{922C1944-2EAD-4C14-B634-6680072E90D9}" srcId="{D936769C-0BF5-4126-965B-FD3A35C63A2F}" destId="{B7211F51-98A4-46FB-BAAF-6F0EB56D57D2}" srcOrd="3" destOrd="0" parTransId="{86771C0F-DA9B-46C0-9F98-449B91B5A8A4}" sibTransId="{C9BD27FF-F415-4188-8085-9879EF47989D}"/>
    <dgm:cxn modelId="{729AACB9-F2C2-465B-9094-A9CA45C72F06}" type="presOf" srcId="{E4FE34E7-501E-4D8E-979F-573CB8DE70E9}" destId="{C5E0E1CA-825C-4768-A027-F56AD0CEE7BC}" srcOrd="0" destOrd="0" presId="urn:microsoft.com/office/officeart/2005/8/layout/process4"/>
    <dgm:cxn modelId="{8E1ED1FC-B798-48EB-B645-FB42B0F921A5}" type="presOf" srcId="{703A850B-48F0-4568-88A6-4F07FB1FEE74}" destId="{CFD4F1F5-3EEF-4941-AD81-D5BF588BFBB0}" srcOrd="0" destOrd="0" presId="urn:microsoft.com/office/officeart/2005/8/layout/process4"/>
    <dgm:cxn modelId="{A620C2A3-5EF8-480C-9D22-90857E42FF56}" type="presOf" srcId="{D936769C-0BF5-4126-965B-FD3A35C63A2F}" destId="{50916CDF-0FE5-4BD1-8C9C-AF7083ECA350}" srcOrd="0" destOrd="0" presId="urn:microsoft.com/office/officeart/2005/8/layout/process4"/>
    <dgm:cxn modelId="{689897B2-1AAA-4C65-BEF6-E59439C90E9F}" type="presOf" srcId="{A7FDBAD1-0BD6-49E5-9019-733086245F1C}" destId="{C38B0085-EEDA-496E-8047-16AFE5B7916E}" srcOrd="0" destOrd="0" presId="urn:microsoft.com/office/officeart/2005/8/layout/process4"/>
    <dgm:cxn modelId="{34632C94-CDD3-489B-AA5B-39CAEBAA3646}" srcId="{D936769C-0BF5-4126-965B-FD3A35C63A2F}" destId="{A7FDBAD1-0BD6-49E5-9019-733086245F1C}" srcOrd="2" destOrd="0" parTransId="{36CD5A16-B36B-4E34-B175-18F39F480DE9}" sibTransId="{65ECB4F6-E37A-481D-8643-939C26DE5117}"/>
    <dgm:cxn modelId="{B5E12CE3-B7C0-437A-87CB-5F7981B90781}" type="presParOf" srcId="{50916CDF-0FE5-4BD1-8C9C-AF7083ECA350}" destId="{98DDE434-9EA7-4628-AB77-CC1195632A45}" srcOrd="0" destOrd="0" presId="urn:microsoft.com/office/officeart/2005/8/layout/process4"/>
    <dgm:cxn modelId="{12C44D15-10B8-47ED-9394-EB88C4CC6B15}" type="presParOf" srcId="{98DDE434-9EA7-4628-AB77-CC1195632A45}" destId="{F166A9B1-830E-49D8-B88D-4310D2F080F3}" srcOrd="0" destOrd="0" presId="urn:microsoft.com/office/officeart/2005/8/layout/process4"/>
    <dgm:cxn modelId="{D6BF7744-C3C8-4626-B87C-EA29439D7637}" type="presParOf" srcId="{50916CDF-0FE5-4BD1-8C9C-AF7083ECA350}" destId="{AACE34DD-02D5-41FC-B80A-3CB37564E419}" srcOrd="1" destOrd="0" presId="urn:microsoft.com/office/officeart/2005/8/layout/process4"/>
    <dgm:cxn modelId="{5DBFB1C0-F2B7-4298-9A58-638319E7A697}" type="presParOf" srcId="{50916CDF-0FE5-4BD1-8C9C-AF7083ECA350}" destId="{AC224A80-379C-4774-8F8A-6D9D61D7E9D7}" srcOrd="2" destOrd="0" presId="urn:microsoft.com/office/officeart/2005/8/layout/process4"/>
    <dgm:cxn modelId="{91A75E94-5083-4D2B-8793-BA93D238E901}" type="presParOf" srcId="{AC224A80-379C-4774-8F8A-6D9D61D7E9D7}" destId="{C38B0085-EEDA-496E-8047-16AFE5B7916E}" srcOrd="0" destOrd="0" presId="urn:microsoft.com/office/officeart/2005/8/layout/process4"/>
    <dgm:cxn modelId="{1C6A06FE-2E9D-4FDA-8565-7015057AB4B8}" type="presParOf" srcId="{50916CDF-0FE5-4BD1-8C9C-AF7083ECA350}" destId="{4DBEF722-B52E-43B2-A97B-A58A98772D99}" srcOrd="3" destOrd="0" presId="urn:microsoft.com/office/officeart/2005/8/layout/process4"/>
    <dgm:cxn modelId="{387FF769-AECE-4580-945C-FA78045B4292}" type="presParOf" srcId="{50916CDF-0FE5-4BD1-8C9C-AF7083ECA350}" destId="{E451BE54-88ED-4CF4-BCE8-2AA76BCFD90C}" srcOrd="4" destOrd="0" presId="urn:microsoft.com/office/officeart/2005/8/layout/process4"/>
    <dgm:cxn modelId="{D9CACCEB-03C0-46EE-8029-47425D0C4EB1}" type="presParOf" srcId="{E451BE54-88ED-4CF4-BCE8-2AA76BCFD90C}" destId="{CFD4F1F5-3EEF-4941-AD81-D5BF588BFBB0}" srcOrd="0" destOrd="0" presId="urn:microsoft.com/office/officeart/2005/8/layout/process4"/>
    <dgm:cxn modelId="{13E948D6-D7FF-4599-B0FD-D629D1B4EB00}" type="presParOf" srcId="{50916CDF-0FE5-4BD1-8C9C-AF7083ECA350}" destId="{92FA0D49-A0FB-46F6-AC30-C0014E27A1A9}" srcOrd="5" destOrd="0" presId="urn:microsoft.com/office/officeart/2005/8/layout/process4"/>
    <dgm:cxn modelId="{1BD9A166-546D-4AF3-92A7-8246C8D90923}" type="presParOf" srcId="{50916CDF-0FE5-4BD1-8C9C-AF7083ECA350}" destId="{D708A276-DEB8-4EC6-A0CC-8E73DD80E901}" srcOrd="6" destOrd="0" presId="urn:microsoft.com/office/officeart/2005/8/layout/process4"/>
    <dgm:cxn modelId="{76E13BC0-E82B-4F90-9714-63D12FDB62CF}" type="presParOf" srcId="{D708A276-DEB8-4EC6-A0CC-8E73DD80E901}" destId="{C5E0E1CA-825C-4768-A027-F56AD0CEE7B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620E1-C849-42B7-966B-B8C1B0624A88}">
      <dsp:nvSpPr>
        <dsp:cNvPr id="0" name=""/>
        <dsp:cNvSpPr/>
      </dsp:nvSpPr>
      <dsp:spPr>
        <a:xfrm>
          <a:off x="19050" y="1389"/>
          <a:ext cx="3798093" cy="22788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ar-IQ" sz="4700" b="1" kern="1200" dirty="0" smtClean="0"/>
            <a:t>قناعة ودعم الإدارة العليا بالمنشأة</a:t>
          </a:r>
          <a:r>
            <a:rPr lang="ar-IQ" sz="4700" kern="1200" dirty="0" smtClean="0"/>
            <a:t> </a:t>
          </a:r>
          <a:endParaRPr lang="en-US" sz="4700" kern="1200" dirty="0"/>
        </a:p>
      </dsp:txBody>
      <dsp:txXfrm>
        <a:off x="19050" y="1389"/>
        <a:ext cx="3798093" cy="2278856"/>
      </dsp:txXfrm>
    </dsp:sp>
    <dsp:sp modelId="{85F260C5-B89C-4D22-8782-C960CAB364AB}">
      <dsp:nvSpPr>
        <dsp:cNvPr id="0" name=""/>
        <dsp:cNvSpPr/>
      </dsp:nvSpPr>
      <dsp:spPr>
        <a:xfrm>
          <a:off x="4196953" y="1389"/>
          <a:ext cx="3798093" cy="22788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ar-IQ" sz="4700" b="1" kern="1200" dirty="0" smtClean="0"/>
            <a:t>تدريب وتأهيل الموظفين</a:t>
          </a:r>
          <a:r>
            <a:rPr lang="ar-IQ" sz="4700" kern="1200" dirty="0" smtClean="0"/>
            <a:t> </a:t>
          </a:r>
          <a:endParaRPr lang="en-US" sz="4700" kern="1200" dirty="0"/>
        </a:p>
      </dsp:txBody>
      <dsp:txXfrm>
        <a:off x="4196953" y="1389"/>
        <a:ext cx="3798093" cy="2278856"/>
      </dsp:txXfrm>
    </dsp:sp>
    <dsp:sp modelId="{74B27444-F3C5-435D-B4F8-4C6D45FE96A2}">
      <dsp:nvSpPr>
        <dsp:cNvPr id="0" name=""/>
        <dsp:cNvSpPr/>
      </dsp:nvSpPr>
      <dsp:spPr>
        <a:xfrm>
          <a:off x="8374856" y="1389"/>
          <a:ext cx="3798093" cy="22788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ar-IQ" sz="4700" b="1" kern="1200" dirty="0" smtClean="0"/>
            <a:t>توثيق وتطوير إجراءات العمل</a:t>
          </a:r>
          <a:r>
            <a:rPr lang="ar-IQ" sz="4700" kern="1200" dirty="0" smtClean="0"/>
            <a:t> </a:t>
          </a:r>
          <a:endParaRPr lang="en-US" sz="4700" kern="1200" dirty="0"/>
        </a:p>
      </dsp:txBody>
      <dsp:txXfrm>
        <a:off x="8374856" y="1389"/>
        <a:ext cx="3798093" cy="2278856"/>
      </dsp:txXfrm>
    </dsp:sp>
    <dsp:sp modelId="{9081F79A-6EFB-4101-9B80-983F105AEADF}">
      <dsp:nvSpPr>
        <dsp:cNvPr id="0" name=""/>
        <dsp:cNvSpPr/>
      </dsp:nvSpPr>
      <dsp:spPr>
        <a:xfrm>
          <a:off x="19050" y="2660054"/>
          <a:ext cx="3798093" cy="22788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ar-IQ" sz="4700" b="1" kern="1200" dirty="0" smtClean="0"/>
            <a:t>توفير البنية التحتية للإدارة الالكترونية</a:t>
          </a:r>
          <a:r>
            <a:rPr lang="ar-IQ" sz="4700" kern="1200" dirty="0" smtClean="0"/>
            <a:t> </a:t>
          </a:r>
          <a:endParaRPr lang="en-US" sz="4700" kern="1200" dirty="0"/>
        </a:p>
      </dsp:txBody>
      <dsp:txXfrm>
        <a:off x="19050" y="2660054"/>
        <a:ext cx="3798093" cy="2278856"/>
      </dsp:txXfrm>
    </dsp:sp>
    <dsp:sp modelId="{4BFE624F-F7B4-49C8-B3D2-B499CA85BD2A}">
      <dsp:nvSpPr>
        <dsp:cNvPr id="0" name=""/>
        <dsp:cNvSpPr/>
      </dsp:nvSpPr>
      <dsp:spPr>
        <a:xfrm>
          <a:off x="4196953" y="2660054"/>
          <a:ext cx="3798093" cy="22788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ar-IQ" sz="4700" b="1" kern="1200" dirty="0" smtClean="0"/>
            <a:t>البدء بتوثيق المعاملات الورقية القديمة إلكترونيا</a:t>
          </a:r>
          <a:r>
            <a:rPr lang="ar-IQ" sz="4700" kern="1200" dirty="0" smtClean="0"/>
            <a:t> </a:t>
          </a:r>
          <a:endParaRPr lang="en-US" sz="4700" kern="1200" dirty="0"/>
        </a:p>
      </dsp:txBody>
      <dsp:txXfrm>
        <a:off x="4196953" y="2660054"/>
        <a:ext cx="3798093" cy="2278856"/>
      </dsp:txXfrm>
    </dsp:sp>
    <dsp:sp modelId="{EE650EDE-F950-4D74-8258-AF2D95C1D339}">
      <dsp:nvSpPr>
        <dsp:cNvPr id="0" name=""/>
        <dsp:cNvSpPr/>
      </dsp:nvSpPr>
      <dsp:spPr>
        <a:xfrm>
          <a:off x="8374856" y="2660054"/>
          <a:ext cx="3798093" cy="227885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ar-IQ" sz="4700" b="1" kern="1200" dirty="0" smtClean="0"/>
            <a:t>البدء ببرمجة المعاملات الأكثر انتشارا</a:t>
          </a:r>
          <a:r>
            <a:rPr lang="ar-IQ" sz="4700" kern="1200" dirty="0" smtClean="0"/>
            <a:t> </a:t>
          </a:r>
          <a:endParaRPr lang="en-US" sz="4700" kern="1200" dirty="0"/>
        </a:p>
      </dsp:txBody>
      <dsp:txXfrm>
        <a:off x="8374856" y="2660054"/>
        <a:ext cx="3798093" cy="22788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38B47-8B3D-41BB-A87F-AB9AE8F2270F}">
      <dsp:nvSpPr>
        <dsp:cNvPr id="0" name=""/>
        <dsp:cNvSpPr/>
      </dsp:nvSpPr>
      <dsp:spPr>
        <a:xfrm>
          <a:off x="5506570" y="2014909"/>
          <a:ext cx="3895938" cy="676154"/>
        </a:xfrm>
        <a:custGeom>
          <a:avLst/>
          <a:gdLst/>
          <a:ahLst/>
          <a:cxnLst/>
          <a:rect l="0" t="0" r="0" b="0"/>
          <a:pathLst>
            <a:path>
              <a:moveTo>
                <a:pt x="0" y="0"/>
              </a:moveTo>
              <a:lnTo>
                <a:pt x="0" y="338077"/>
              </a:lnTo>
              <a:lnTo>
                <a:pt x="3895938" y="338077"/>
              </a:lnTo>
              <a:lnTo>
                <a:pt x="3895938" y="676154"/>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09E0399-B32F-4399-A11C-C20A1FACD4B9}">
      <dsp:nvSpPr>
        <dsp:cNvPr id="0" name=""/>
        <dsp:cNvSpPr/>
      </dsp:nvSpPr>
      <dsp:spPr>
        <a:xfrm>
          <a:off x="5460850" y="2014909"/>
          <a:ext cx="91440" cy="676154"/>
        </a:xfrm>
        <a:custGeom>
          <a:avLst/>
          <a:gdLst/>
          <a:ahLst/>
          <a:cxnLst/>
          <a:rect l="0" t="0" r="0" b="0"/>
          <a:pathLst>
            <a:path>
              <a:moveTo>
                <a:pt x="45720" y="0"/>
              </a:moveTo>
              <a:lnTo>
                <a:pt x="45720" y="676154"/>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C3C6414-9215-4EF6-B7B3-92295608B538}">
      <dsp:nvSpPr>
        <dsp:cNvPr id="0" name=""/>
        <dsp:cNvSpPr/>
      </dsp:nvSpPr>
      <dsp:spPr>
        <a:xfrm>
          <a:off x="1610631" y="2014909"/>
          <a:ext cx="3895938" cy="676154"/>
        </a:xfrm>
        <a:custGeom>
          <a:avLst/>
          <a:gdLst/>
          <a:ahLst/>
          <a:cxnLst/>
          <a:rect l="0" t="0" r="0" b="0"/>
          <a:pathLst>
            <a:path>
              <a:moveTo>
                <a:pt x="3895938" y="0"/>
              </a:moveTo>
              <a:lnTo>
                <a:pt x="3895938" y="338077"/>
              </a:lnTo>
              <a:lnTo>
                <a:pt x="0" y="338077"/>
              </a:lnTo>
              <a:lnTo>
                <a:pt x="0" y="676154"/>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6A1716C-358A-4377-959F-DAC9D71434C3}">
      <dsp:nvSpPr>
        <dsp:cNvPr id="0" name=""/>
        <dsp:cNvSpPr/>
      </dsp:nvSpPr>
      <dsp:spPr>
        <a:xfrm>
          <a:off x="3896678" y="405017"/>
          <a:ext cx="3219784" cy="1609892"/>
        </a:xfrm>
        <a:prstGeom prst="rect">
          <a:avLst/>
        </a:prstGeom>
        <a:solidFill>
          <a:schemeClr val="accent1">
            <a:hueOff val="0"/>
            <a:satOff val="0"/>
            <a:lumOff val="0"/>
            <a:alphaOff val="0"/>
          </a:schemeClr>
        </a:solidFill>
        <a:ln>
          <a:noFill/>
        </a:ln>
        <a:effectLst>
          <a:outerShdw blurRad="63500" dist="50800" dir="5400000" sx="98000" sy="98000" rotWithShape="0">
            <a:srgbClr val="000000">
              <a:alpha val="2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IQ" sz="3600" b="1" kern="1200" dirty="0" smtClean="0"/>
            <a:t>المكونات</a:t>
          </a:r>
          <a:endParaRPr lang="en-US" sz="3600" b="1" kern="1200" dirty="0"/>
        </a:p>
      </dsp:txBody>
      <dsp:txXfrm>
        <a:off x="3896678" y="405017"/>
        <a:ext cx="3219784" cy="1609892"/>
      </dsp:txXfrm>
    </dsp:sp>
    <dsp:sp modelId="{509D50F7-2D79-45DB-A22E-7D0BA1B9A83B}">
      <dsp:nvSpPr>
        <dsp:cNvPr id="0" name=""/>
        <dsp:cNvSpPr/>
      </dsp:nvSpPr>
      <dsp:spPr>
        <a:xfrm>
          <a:off x="739" y="2691063"/>
          <a:ext cx="3219784" cy="1609892"/>
        </a:xfrm>
        <a:prstGeom prst="rect">
          <a:avLst/>
        </a:prstGeom>
        <a:solidFill>
          <a:schemeClr val="accent1">
            <a:hueOff val="0"/>
            <a:satOff val="0"/>
            <a:lumOff val="0"/>
            <a:alphaOff val="0"/>
          </a:schemeClr>
        </a:solidFill>
        <a:ln>
          <a:noFill/>
        </a:ln>
        <a:effectLst>
          <a:outerShdw blurRad="63500" dist="50800" dir="5400000" sx="98000" sy="98000" rotWithShape="0">
            <a:srgbClr val="000000">
              <a:alpha val="2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IQ" sz="3600" b="1" kern="1200" dirty="0" smtClean="0"/>
            <a:t>عتاد  الحاسوب والأجهزة والمعدات</a:t>
          </a:r>
          <a:r>
            <a:rPr lang="ar-IQ" sz="3600" kern="1200" dirty="0" smtClean="0"/>
            <a:t> </a:t>
          </a:r>
          <a:r>
            <a:rPr lang="en-US" sz="3600" kern="1200" dirty="0" smtClean="0"/>
            <a:t>( hardware </a:t>
          </a:r>
          <a:r>
            <a:rPr lang="ar-IQ" sz="3600" kern="1200" dirty="0" smtClean="0"/>
            <a:t>(</a:t>
          </a:r>
          <a:endParaRPr lang="en-US" sz="3600" kern="1200" dirty="0"/>
        </a:p>
      </dsp:txBody>
      <dsp:txXfrm>
        <a:off x="739" y="2691063"/>
        <a:ext cx="3219784" cy="1609892"/>
      </dsp:txXfrm>
    </dsp:sp>
    <dsp:sp modelId="{A5C50925-5AAE-4C4B-9751-C1374344EEF4}">
      <dsp:nvSpPr>
        <dsp:cNvPr id="0" name=""/>
        <dsp:cNvSpPr/>
      </dsp:nvSpPr>
      <dsp:spPr>
        <a:xfrm>
          <a:off x="3896678" y="2691063"/>
          <a:ext cx="3219784" cy="1609892"/>
        </a:xfrm>
        <a:prstGeom prst="rect">
          <a:avLst/>
        </a:prstGeom>
        <a:solidFill>
          <a:schemeClr val="accent1">
            <a:hueOff val="0"/>
            <a:satOff val="0"/>
            <a:lumOff val="0"/>
            <a:alphaOff val="0"/>
          </a:schemeClr>
        </a:solidFill>
        <a:ln>
          <a:noFill/>
        </a:ln>
        <a:effectLst>
          <a:outerShdw blurRad="63500" dist="50800" dir="5400000" sx="98000" sy="98000" rotWithShape="0">
            <a:srgbClr val="000000">
              <a:alpha val="2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IQ" sz="3600" b="1" kern="1200" dirty="0" smtClean="0"/>
            <a:t>البرمجيات</a:t>
          </a:r>
          <a:r>
            <a:rPr lang="en-US" sz="3600" b="1" kern="1200" dirty="0" smtClean="0"/>
            <a:t> (Software) </a:t>
          </a:r>
          <a:endParaRPr lang="en-US" sz="3600" kern="1200" dirty="0"/>
        </a:p>
      </dsp:txBody>
      <dsp:txXfrm>
        <a:off x="3896678" y="2691063"/>
        <a:ext cx="3219784" cy="1609892"/>
      </dsp:txXfrm>
    </dsp:sp>
    <dsp:sp modelId="{CBEC1672-CDD5-4C79-9B66-B7655FDDA310}">
      <dsp:nvSpPr>
        <dsp:cNvPr id="0" name=""/>
        <dsp:cNvSpPr/>
      </dsp:nvSpPr>
      <dsp:spPr>
        <a:xfrm>
          <a:off x="7792617" y="2691063"/>
          <a:ext cx="3219784" cy="1609892"/>
        </a:xfrm>
        <a:prstGeom prst="rect">
          <a:avLst/>
        </a:prstGeom>
        <a:solidFill>
          <a:schemeClr val="accent1">
            <a:hueOff val="0"/>
            <a:satOff val="0"/>
            <a:lumOff val="0"/>
            <a:alphaOff val="0"/>
          </a:schemeClr>
        </a:solidFill>
        <a:ln>
          <a:noFill/>
        </a:ln>
        <a:effectLst>
          <a:outerShdw blurRad="63500" dist="50800" dir="5400000" sx="98000" sy="98000" rotWithShape="0">
            <a:srgbClr val="000000">
              <a:alpha val="2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IQ" sz="3600" b="1" kern="1200" dirty="0" smtClean="0"/>
            <a:t>شبكة الاتصالات </a:t>
          </a:r>
          <a:r>
            <a:rPr lang="en-US" sz="3600" b="1" kern="1200" dirty="0" smtClean="0"/>
            <a:t> (Communication Network )</a:t>
          </a:r>
          <a:r>
            <a:rPr lang="en-US" sz="3600" kern="1200" dirty="0" smtClean="0"/>
            <a:t> </a:t>
          </a:r>
          <a:endParaRPr lang="en-US" sz="3600" kern="1200" dirty="0"/>
        </a:p>
      </dsp:txBody>
      <dsp:txXfrm>
        <a:off x="7792617" y="2691063"/>
        <a:ext cx="3219784" cy="16098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6A9B1-830E-49D8-B88D-4310D2F080F3}">
      <dsp:nvSpPr>
        <dsp:cNvPr id="0" name=""/>
        <dsp:cNvSpPr/>
      </dsp:nvSpPr>
      <dsp:spPr>
        <a:xfrm>
          <a:off x="0" y="3678134"/>
          <a:ext cx="11524130" cy="804685"/>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ar-IQ" sz="2800" kern="1200" dirty="0" smtClean="0"/>
            <a:t>تقليل النفقات وزيادة الكفاءة</a:t>
          </a:r>
          <a:endParaRPr lang="en-US" sz="2800" kern="1200" dirty="0"/>
        </a:p>
      </dsp:txBody>
      <dsp:txXfrm>
        <a:off x="0" y="3678134"/>
        <a:ext cx="11524130" cy="804685"/>
      </dsp:txXfrm>
    </dsp:sp>
    <dsp:sp modelId="{C38B0085-EEDA-496E-8047-16AFE5B7916E}">
      <dsp:nvSpPr>
        <dsp:cNvPr id="0" name=""/>
        <dsp:cNvSpPr/>
      </dsp:nvSpPr>
      <dsp:spPr>
        <a:xfrm rot="10800000">
          <a:off x="0" y="2452597"/>
          <a:ext cx="11524130" cy="1237606"/>
        </a:xfrm>
        <a:prstGeom prst="upArrowCallou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ar-SA" sz="2800" kern="1200" dirty="0" smtClean="0"/>
            <a:t>زيادة الرضا لدى العاملين</a:t>
          </a:r>
          <a:endParaRPr lang="en-US" sz="2800" kern="1200" dirty="0"/>
        </a:p>
      </dsp:txBody>
      <dsp:txXfrm rot="10800000">
        <a:off x="0" y="2452597"/>
        <a:ext cx="11524130" cy="804159"/>
      </dsp:txXfrm>
    </dsp:sp>
    <dsp:sp modelId="{CFD4F1F5-3EEF-4941-AD81-D5BF588BFBB0}">
      <dsp:nvSpPr>
        <dsp:cNvPr id="0" name=""/>
        <dsp:cNvSpPr/>
      </dsp:nvSpPr>
      <dsp:spPr>
        <a:xfrm rot="10800000">
          <a:off x="0" y="1227061"/>
          <a:ext cx="11524130" cy="1237606"/>
        </a:xfrm>
        <a:prstGeom prst="upArrowCallou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ar-SA" sz="2800" kern="1200" dirty="0" smtClean="0"/>
            <a:t>تحسين التوجه الاستراتيجي لإدارة الموارد البشرية </a:t>
          </a:r>
          <a:endParaRPr lang="en-US" sz="2800" kern="1200" dirty="0"/>
        </a:p>
      </dsp:txBody>
      <dsp:txXfrm rot="10800000">
        <a:off x="0" y="1227061"/>
        <a:ext cx="11524130" cy="804159"/>
      </dsp:txXfrm>
    </dsp:sp>
    <dsp:sp modelId="{C5E0E1CA-825C-4768-A027-F56AD0CEE7BC}">
      <dsp:nvSpPr>
        <dsp:cNvPr id="0" name=""/>
        <dsp:cNvSpPr/>
      </dsp:nvSpPr>
      <dsp:spPr>
        <a:xfrm rot="10800000">
          <a:off x="0" y="1524"/>
          <a:ext cx="11524130" cy="1237606"/>
        </a:xfrm>
        <a:prstGeom prst="upArrowCallou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ar-SA" sz="2800" kern="1200" dirty="0" smtClean="0"/>
            <a:t>تحسين الخدمة الموجهة للعاملين</a:t>
          </a:r>
          <a:endParaRPr lang="en-US" sz="2800" kern="1200" dirty="0"/>
        </a:p>
      </dsp:txBody>
      <dsp:txXfrm rot="10800000">
        <a:off x="0" y="1524"/>
        <a:ext cx="11524130" cy="8041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054906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2824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21122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8196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18065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75509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D29B992-8486-484A-B41D-5368783DC8D7}" type="datetimeFigureOut">
              <a:rPr lang="en-US" smtClean="0"/>
              <a:t>10/17/2020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8783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D29B992-8486-484A-B41D-5368783DC8D7}" type="datetimeFigureOut">
              <a:rPr lang="en-US" smtClean="0"/>
              <a:t>10/17/2020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809761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29B992-8486-484A-B41D-5368783DC8D7}" type="datetimeFigureOut">
              <a:rPr lang="en-US" smtClean="0"/>
              <a:t>10/17/2020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54964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69523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551468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accent1">
                <a:lumMod val="45000"/>
                <a:lumOff val="55000"/>
              </a:schemeClr>
            </a:gs>
            <a:gs pos="100000">
              <a:schemeClr val="accent1"/>
            </a:gs>
            <a:gs pos="85000">
              <a:schemeClr val="accent1">
                <a:lumMod val="45000"/>
                <a:lumOff val="55000"/>
              </a:schemeClr>
            </a:gs>
            <a:gs pos="83000">
              <a:schemeClr val="accent1">
                <a:lumMod val="45000"/>
                <a:lumOff val="55000"/>
              </a:schemeClr>
            </a:gs>
            <a:gs pos="69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D454E12-FDAD-4919-A131-9708C207C90D}" type="slidenum">
              <a:rPr lang="en-US" smtClean="0"/>
              <a:t>‹#›</a:t>
            </a:fld>
            <a:endParaRPr lang="en-US"/>
          </a:p>
        </p:txBody>
      </p:sp>
    </p:spTree>
    <p:extLst>
      <p:ext uri="{BB962C8B-B14F-4D97-AF65-F5344CB8AC3E}">
        <p14:creationId xmlns:p14="http://schemas.microsoft.com/office/powerpoint/2010/main" val="345535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نت.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2579427" cy="2067944"/>
          </a:xfrm>
          <a:prstGeom prst="rect">
            <a:avLst/>
          </a:prstGeom>
          <a:ln w="38100" cap="sq">
            <a:solidFill>
              <a:srgbClr val="00B0F0"/>
            </a:solidFill>
            <a:prstDash val="solid"/>
            <a:miter lim="800000"/>
          </a:ln>
          <a:effectLst>
            <a:outerShdw blurRad="50800" dist="38100" dir="2700000" algn="tl" rotWithShape="0">
              <a:srgbClr val="000000">
                <a:alpha val="43000"/>
              </a:srgbClr>
            </a:outerShdw>
            <a:reflection blurRad="6350" stA="52000" endA="300" endPos="3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5486400" y="566928"/>
            <a:ext cx="5522976" cy="3172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4000" b="1" dirty="0" smtClean="0">
                <a:solidFill>
                  <a:schemeClr val="accent1">
                    <a:lumMod val="75000"/>
                  </a:schemeClr>
                </a:solidFill>
              </a:rPr>
              <a:t>الإدارة الالكترونية للموراد البشرية</a:t>
            </a:r>
          </a:p>
          <a:p>
            <a:pPr algn="ctr"/>
            <a:endParaRPr lang="ar-IQ" sz="4000" b="1" dirty="0">
              <a:solidFill>
                <a:schemeClr val="accent1">
                  <a:lumMod val="75000"/>
                </a:schemeClr>
              </a:solidFill>
            </a:endParaRPr>
          </a:p>
          <a:p>
            <a:pPr algn="ctr"/>
            <a:r>
              <a:rPr lang="ar-IQ" sz="4000" b="1" dirty="0" smtClean="0">
                <a:solidFill>
                  <a:schemeClr val="accent1">
                    <a:lumMod val="75000"/>
                  </a:schemeClr>
                </a:solidFill>
              </a:rPr>
              <a:t>أ.م.د. سمية عباس مجيد</a:t>
            </a:r>
            <a:endParaRPr lang="en-US" sz="4000" b="1" dirty="0">
              <a:solidFill>
                <a:schemeClr val="accent1">
                  <a:lumMod val="75000"/>
                </a:schemeClr>
              </a:solidFill>
            </a:endParaRPr>
          </a:p>
        </p:txBody>
      </p:sp>
    </p:spTree>
    <p:extLst>
      <p:ext uri="{BB962C8B-B14F-4D97-AF65-F5344CB8AC3E}">
        <p14:creationId xmlns:p14="http://schemas.microsoft.com/office/powerpoint/2010/main" val="1802610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1667435"/>
            <a:ext cx="11734800" cy="4935071"/>
          </a:xfrm>
        </p:spPr>
        <p:txBody>
          <a:bodyPr/>
          <a:lstStyle/>
          <a:p>
            <a:pPr lvl="0">
              <a:buFont typeface="Wingdings" panose="05000000000000000000" pitchFamily="2" charset="2"/>
              <a:buChar char="v"/>
            </a:pPr>
            <a:r>
              <a:rPr lang="ar-IQ" sz="2400" dirty="0"/>
              <a:t>تبني مفاهيم الإدارة الاستراتيجية من حيث وضوح الرؤية والرسالة الأساسية للمنظمة والتعامل الإيجابي مع مناخ المحيط الداخلي والخارجي، وتحديد الأهداف الاستراتيجية لإدارة الموارد البشرية .</a:t>
            </a:r>
            <a:endParaRPr lang="en-US" sz="2400" dirty="0"/>
          </a:p>
          <a:p>
            <a:pPr lvl="0">
              <a:buFont typeface="Wingdings" panose="05000000000000000000" pitchFamily="2" charset="2"/>
              <a:buChar char="v"/>
            </a:pPr>
            <a:r>
              <a:rPr lang="ar-IQ" sz="2400" dirty="0"/>
              <a:t>التعامل الفوري والإيجابي مع التحولات في سوق العمل، وتطورات هيكل الموارد البشرية اللازمة للمنظمة، وتعديل أساليب وخطط الاستقطاب والاختيار بما يتوافق مع تلك التحولات.</a:t>
            </a:r>
            <a:endParaRPr lang="en-US" sz="2400" dirty="0"/>
          </a:p>
          <a:p>
            <a:pPr lvl="0">
              <a:buFont typeface="Wingdings" panose="05000000000000000000" pitchFamily="2" charset="2"/>
              <a:buChar char="v"/>
            </a:pPr>
            <a:r>
              <a:rPr lang="ar-IQ" sz="2400" dirty="0"/>
              <a:t>التطوير المستمر والسريع لإعادة هندسة الهياكل التنظيمية ونظم وإجراءات العمل وأسس اتخاذ القرارات وتوزيع الصلاحيات والمسؤوليات في شؤون إدارة الموارد البشرية لمواكبة التطورات التقنية .</a:t>
            </a:r>
            <a:endParaRPr lang="en-US" sz="2400" dirty="0"/>
          </a:p>
          <a:p>
            <a:pPr lvl="0">
              <a:buFont typeface="Wingdings" panose="05000000000000000000" pitchFamily="2" charset="2"/>
              <a:buChar char="v"/>
            </a:pPr>
            <a:r>
              <a:rPr lang="ar-IQ" sz="2400" dirty="0"/>
              <a:t>تسيير التعلم واستثمار الخيرات والمعرفة المتراكمة للموارد البشرية وتوظيفها لتنمية القدرات التنافسية للمنظمات من خلال مفهوم " إدارة المعرفة" بأبعادها الثلاثة: توليد المعرفة، تطبيق المعرفة ونشر المعرفة.</a:t>
            </a:r>
            <a:endParaRPr lang="en-US" sz="2400" dirty="0"/>
          </a:p>
          <a:p>
            <a:pPr lvl="0">
              <a:buFont typeface="Wingdings" panose="05000000000000000000" pitchFamily="2" charset="2"/>
              <a:buChar char="v"/>
            </a:pPr>
            <a:r>
              <a:rPr lang="ar-IQ" sz="2400" dirty="0"/>
              <a:t>التعامل في سوق العمل العالمي بحثا عن الموارد البشرية الأفضل.</a:t>
            </a:r>
            <a:endParaRPr lang="en-US" sz="2400" dirty="0"/>
          </a:p>
          <a:p>
            <a:pPr lvl="0">
              <a:buFont typeface="Wingdings" panose="05000000000000000000" pitchFamily="2" charset="2"/>
              <a:buChar char="v"/>
            </a:pPr>
            <a:r>
              <a:rPr lang="ar-IQ" sz="2400" dirty="0"/>
              <a:t>الاعتماد على تكنولوجيات العصر الأساسية وهي الإعلام الآلي، وتكنولوجيات المعلومات والاتصال، وبخاصة منها شبكة الانترنت</a:t>
            </a:r>
            <a:r>
              <a:rPr lang="en-US" sz="2400" dirty="0"/>
              <a:t> (internet) </a:t>
            </a:r>
            <a:r>
              <a:rPr lang="ar-IQ" sz="2400" dirty="0"/>
              <a:t>وشبكات الريط الداخلية</a:t>
            </a:r>
            <a:r>
              <a:rPr lang="en-US" sz="2400" dirty="0"/>
              <a:t> (intranets) </a:t>
            </a:r>
            <a:r>
              <a:rPr lang="ar-IQ" sz="2400" dirty="0"/>
              <a:t>والتطبيقات المختلفة الناجمة عنها كالبريد الإلكتروني، تدفق العمل، العمل الجماعي عن بعد.... وغيرها.</a:t>
            </a:r>
            <a:endParaRPr lang="en-US" sz="2400" dirty="0"/>
          </a:p>
          <a:p>
            <a:pPr marL="0" indent="0" algn="justLow">
              <a:lnSpc>
                <a:spcPct val="115000"/>
              </a:lnSpc>
              <a:spcAft>
                <a:spcPts val="1000"/>
              </a:spcAft>
              <a:buNone/>
              <a:tabLst>
                <a:tab pos="5464810" algn="l"/>
              </a:tabLst>
            </a:pPr>
            <a:endParaRPr lang="en-US" sz="2000" dirty="0">
              <a:ea typeface="Calibri"/>
              <a:cs typeface="Arial"/>
            </a:endParaRPr>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tx1">
                    <a:lumMod val="65000"/>
                    <a:lumOff val="35000"/>
                  </a:schemeClr>
                </a:solidFill>
              </a:rPr>
              <a:t>سادسا </a:t>
            </a:r>
            <a:r>
              <a:rPr lang="ar-SA" sz="2800" b="1" dirty="0" smtClean="0">
                <a:solidFill>
                  <a:schemeClr val="tx1">
                    <a:lumMod val="65000"/>
                    <a:lumOff val="35000"/>
                  </a:schemeClr>
                </a:solidFill>
              </a:rPr>
              <a:t>:</a:t>
            </a:r>
            <a:r>
              <a:rPr lang="ar-IQ" sz="2800" b="1" dirty="0">
                <a:solidFill>
                  <a:schemeClr val="tx1">
                    <a:lumMod val="65000"/>
                    <a:lumOff val="35000"/>
                  </a:schemeClr>
                </a:solidFill>
              </a:rPr>
              <a:t> خصائص الإدارة الالكترونية للموارد البشرية </a:t>
            </a:r>
            <a:endParaRPr lang="en-US" sz="2800" b="1" dirty="0">
              <a:solidFill>
                <a:schemeClr val="tx1">
                  <a:lumMod val="65000"/>
                  <a:lumOff val="35000"/>
                </a:schemeClr>
              </a:solidFill>
            </a:endParaRPr>
          </a:p>
        </p:txBody>
      </p:sp>
      <p:sp>
        <p:nvSpPr>
          <p:cNvPr id="6" name="مستطيل 5"/>
          <p:cNvSpPr/>
          <p:nvPr/>
        </p:nvSpPr>
        <p:spPr>
          <a:xfrm>
            <a:off x="134471" y="1102659"/>
            <a:ext cx="11806517" cy="461665"/>
          </a:xfrm>
          <a:prstGeom prst="rect">
            <a:avLst/>
          </a:prstGeom>
        </p:spPr>
        <p:txBody>
          <a:bodyPr wrap="square">
            <a:spAutoFit/>
          </a:bodyPr>
          <a:lstStyle/>
          <a:p>
            <a:r>
              <a:rPr lang="ar-IQ" sz="2400" b="1" u="sng" dirty="0">
                <a:solidFill>
                  <a:srgbClr val="FF0000"/>
                </a:solidFill>
              </a:rPr>
              <a:t>وأهم خصائص الإدارة الإلكترونية للموارد البشرية تتمثل فيما يلي:</a:t>
            </a:r>
            <a:endParaRPr lang="en-US" b="1" dirty="0">
              <a:solidFill>
                <a:prstClr val="black"/>
              </a:solidFill>
            </a:endParaRPr>
          </a:p>
        </p:txBody>
      </p:sp>
    </p:spTree>
    <p:extLst>
      <p:ext uri="{BB962C8B-B14F-4D97-AF65-F5344CB8AC3E}">
        <p14:creationId xmlns:p14="http://schemas.microsoft.com/office/powerpoint/2010/main" val="40018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1667435"/>
            <a:ext cx="11734800" cy="4935071"/>
          </a:xfrm>
        </p:spPr>
        <p:txBody>
          <a:bodyPr>
            <a:normAutofit fontScale="92500" lnSpcReduction="20000"/>
          </a:bodyPr>
          <a:lstStyle/>
          <a:p>
            <a:pPr marL="342900" lvl="0" indent="-342900" algn="justLow">
              <a:lnSpc>
                <a:spcPct val="150000"/>
              </a:lnSpc>
              <a:spcAft>
                <a:spcPts val="1000"/>
              </a:spcAft>
              <a:buFont typeface="+mj-lt"/>
              <a:buAutoNum type="arabicPeriod"/>
            </a:pPr>
            <a:r>
              <a:rPr lang="ar-IQ" sz="2000" dirty="0">
                <a:ea typeface="Calibri"/>
              </a:rPr>
              <a:t>الالتزام بإدارة التغيير منذ بداية تطبيق النظام.</a:t>
            </a:r>
            <a:endParaRPr lang="en-US" sz="1600" dirty="0">
              <a:ea typeface="Calibri"/>
              <a:cs typeface="Arial"/>
            </a:endParaRPr>
          </a:p>
          <a:p>
            <a:pPr marL="342900" lvl="0" indent="-342900" algn="justLow">
              <a:lnSpc>
                <a:spcPct val="150000"/>
              </a:lnSpc>
              <a:spcAft>
                <a:spcPts val="1000"/>
              </a:spcAft>
              <a:buFont typeface="+mj-lt"/>
              <a:buAutoNum type="arabicPeriod"/>
            </a:pPr>
            <a:r>
              <a:rPr lang="ar-IQ" sz="2000" dirty="0">
                <a:ea typeface="Calibri"/>
              </a:rPr>
              <a:t>وجود ثقافة تكنولوجيا المعلومات لدى موظفي المنظمة.</a:t>
            </a:r>
            <a:endParaRPr lang="en-US" sz="1600" dirty="0">
              <a:ea typeface="Calibri"/>
              <a:cs typeface="Arial"/>
            </a:endParaRPr>
          </a:p>
          <a:p>
            <a:pPr marL="342900" lvl="0" indent="-342900" algn="justLow">
              <a:lnSpc>
                <a:spcPct val="150000"/>
              </a:lnSpc>
              <a:spcAft>
                <a:spcPts val="1000"/>
              </a:spcAft>
              <a:buFont typeface="+mj-lt"/>
              <a:buAutoNum type="arabicPeriod"/>
            </a:pPr>
            <a:r>
              <a:rPr lang="ar-IQ" sz="2000" dirty="0">
                <a:ea typeface="Calibri"/>
              </a:rPr>
              <a:t>إشراك كل المعنيين في النظام منذ البداية لكسب التأييد والدعم اللازمان .</a:t>
            </a:r>
            <a:endParaRPr lang="en-US" sz="1600" dirty="0">
              <a:ea typeface="Calibri"/>
              <a:cs typeface="Arial"/>
            </a:endParaRPr>
          </a:p>
          <a:p>
            <a:pPr marL="342900" lvl="0" indent="-342900" algn="justLow">
              <a:lnSpc>
                <a:spcPct val="150000"/>
              </a:lnSpc>
              <a:spcAft>
                <a:spcPts val="1000"/>
              </a:spcAft>
              <a:buFont typeface="+mj-lt"/>
              <a:buAutoNum type="arabicPeriod"/>
            </a:pPr>
            <a:r>
              <a:rPr lang="ar-IQ" sz="2000" dirty="0">
                <a:ea typeface="Calibri"/>
              </a:rPr>
              <a:t>توضيح قيمة الحلول التكنولوجية التي يقدمها النظام لكل المستخدمين.</a:t>
            </a:r>
            <a:endParaRPr lang="en-US" sz="1600" dirty="0">
              <a:ea typeface="Calibri"/>
              <a:cs typeface="Arial"/>
            </a:endParaRPr>
          </a:p>
          <a:p>
            <a:pPr marL="342900" lvl="0" indent="-342900" algn="justLow">
              <a:lnSpc>
                <a:spcPct val="150000"/>
              </a:lnSpc>
              <a:spcAft>
                <a:spcPts val="1000"/>
              </a:spcAft>
              <a:buFont typeface="+mj-lt"/>
              <a:buAutoNum type="arabicPeriod"/>
            </a:pPr>
            <a:r>
              <a:rPr lang="ar-IQ" sz="2000" dirty="0">
                <a:ea typeface="Calibri"/>
              </a:rPr>
              <a:t>التكوين الكافي للمستخدمين .</a:t>
            </a:r>
            <a:endParaRPr lang="en-US" sz="1600" dirty="0">
              <a:ea typeface="Calibri"/>
              <a:cs typeface="Arial"/>
            </a:endParaRPr>
          </a:p>
          <a:p>
            <a:pPr marL="342900" lvl="0" indent="-342900" algn="justLow">
              <a:lnSpc>
                <a:spcPct val="150000"/>
              </a:lnSpc>
              <a:spcAft>
                <a:spcPts val="1000"/>
              </a:spcAft>
              <a:buFont typeface="+mj-lt"/>
              <a:buAutoNum type="arabicPeriod"/>
            </a:pPr>
            <a:r>
              <a:rPr lang="ar-IQ" sz="2000" dirty="0">
                <a:ea typeface="Calibri"/>
              </a:rPr>
              <a:t>توضيح أهمية استخدام النظام لكل موظف من الموظفين.</a:t>
            </a:r>
            <a:endParaRPr lang="en-US" sz="1600" dirty="0">
              <a:ea typeface="Calibri"/>
              <a:cs typeface="Arial"/>
            </a:endParaRPr>
          </a:p>
          <a:p>
            <a:pPr marL="342900" lvl="0" indent="-342900" algn="justLow">
              <a:lnSpc>
                <a:spcPct val="150000"/>
              </a:lnSpc>
              <a:spcAft>
                <a:spcPts val="1000"/>
              </a:spcAft>
              <a:buFont typeface="+mj-lt"/>
              <a:buAutoNum type="arabicPeriod"/>
            </a:pPr>
            <a:r>
              <a:rPr lang="ar-IQ" sz="2000" dirty="0">
                <a:ea typeface="Calibri"/>
              </a:rPr>
              <a:t>سهولة استخدام النظام من قبل المستخدمين وعلاقته بوظائف الموارد البشرية مع تمتع النظام بالجودة العالية والأمان، مما يعزز عامل الثقة لدى المستخدمين ويزيد من كفاءة استخدام النظام</a:t>
            </a:r>
            <a:r>
              <a:rPr lang="en-US" sz="2000" dirty="0">
                <a:ea typeface="Calibri"/>
                <a:cs typeface="Arial"/>
              </a:rPr>
              <a:t>.</a:t>
            </a:r>
            <a:endParaRPr lang="en-US" sz="1600" dirty="0">
              <a:ea typeface="Calibri"/>
              <a:cs typeface="Arial"/>
            </a:endParaRPr>
          </a:p>
          <a:p>
            <a:pPr marL="0" indent="0" algn="justLow">
              <a:lnSpc>
                <a:spcPct val="115000"/>
              </a:lnSpc>
              <a:spcAft>
                <a:spcPts val="1000"/>
              </a:spcAft>
              <a:buNone/>
              <a:tabLst>
                <a:tab pos="5464810" algn="l"/>
              </a:tabLst>
            </a:pPr>
            <a:endParaRPr lang="en-US" sz="2000" dirty="0">
              <a:ea typeface="Calibri"/>
              <a:cs typeface="Arial"/>
            </a:endParaRPr>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tx1">
                    <a:lumMod val="65000"/>
                    <a:lumOff val="35000"/>
                  </a:schemeClr>
                </a:solidFill>
              </a:rPr>
              <a:t>سابعا</a:t>
            </a:r>
            <a:r>
              <a:rPr lang="ar-SA" sz="2800" b="1" dirty="0" smtClean="0">
                <a:solidFill>
                  <a:schemeClr val="tx1">
                    <a:lumMod val="65000"/>
                    <a:lumOff val="35000"/>
                  </a:schemeClr>
                </a:solidFill>
              </a:rPr>
              <a:t>:</a:t>
            </a:r>
            <a:r>
              <a:rPr lang="ar-IQ" sz="2800" b="1" dirty="0" smtClean="0">
                <a:solidFill>
                  <a:schemeClr val="tx1">
                    <a:lumMod val="65000"/>
                    <a:lumOff val="35000"/>
                  </a:schemeClr>
                </a:solidFill>
              </a:rPr>
              <a:t> </a:t>
            </a:r>
            <a:r>
              <a:rPr lang="ar-IQ" sz="2800" b="1" dirty="0">
                <a:solidFill>
                  <a:schemeClr val="tx1">
                    <a:lumMod val="65000"/>
                    <a:lumOff val="35000"/>
                  </a:schemeClr>
                </a:solidFill>
              </a:rPr>
              <a:t>متطلبات الإدارة الإلكترونية للموارد البشرية</a:t>
            </a:r>
            <a:endParaRPr lang="en-US" sz="2800" b="1" dirty="0">
              <a:solidFill>
                <a:schemeClr val="tx1">
                  <a:lumMod val="65000"/>
                  <a:lumOff val="35000"/>
                </a:schemeClr>
              </a:solidFill>
            </a:endParaRPr>
          </a:p>
        </p:txBody>
      </p:sp>
      <p:sp>
        <p:nvSpPr>
          <p:cNvPr id="6" name="مستطيل 5"/>
          <p:cNvSpPr/>
          <p:nvPr/>
        </p:nvSpPr>
        <p:spPr>
          <a:xfrm>
            <a:off x="134471" y="1102659"/>
            <a:ext cx="11806517" cy="461665"/>
          </a:xfrm>
          <a:prstGeom prst="rect">
            <a:avLst/>
          </a:prstGeom>
        </p:spPr>
        <p:txBody>
          <a:bodyPr wrap="square">
            <a:spAutoFit/>
          </a:bodyPr>
          <a:lstStyle/>
          <a:p>
            <a:r>
              <a:rPr lang="ar-IQ" sz="2400" b="1" u="sng" dirty="0">
                <a:solidFill>
                  <a:srgbClr val="FF0000"/>
                </a:solidFill>
              </a:rPr>
              <a:t>إن أهم متطلبات تطبيق الإدارة الإلكترونية للموارد البشرية تتمثل في: </a:t>
            </a:r>
            <a:endParaRPr lang="en-US" b="1" dirty="0">
              <a:solidFill>
                <a:prstClr val="black"/>
              </a:solidFill>
            </a:endParaRPr>
          </a:p>
        </p:txBody>
      </p:sp>
    </p:spTree>
    <p:extLst>
      <p:ext uri="{BB962C8B-B14F-4D97-AF65-F5344CB8AC3E}">
        <p14:creationId xmlns:p14="http://schemas.microsoft.com/office/powerpoint/2010/main" val="257558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662706"/>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tx1">
                    <a:lumMod val="65000"/>
                    <a:lumOff val="35000"/>
                  </a:schemeClr>
                </a:solidFill>
              </a:rPr>
              <a:t>ثامنا </a:t>
            </a:r>
            <a:r>
              <a:rPr lang="ar-SA" sz="2800" b="1" dirty="0" smtClean="0">
                <a:solidFill>
                  <a:schemeClr val="tx1">
                    <a:lumMod val="65000"/>
                    <a:lumOff val="35000"/>
                  </a:schemeClr>
                </a:solidFill>
              </a:rPr>
              <a:t>:نتائج </a:t>
            </a:r>
            <a:r>
              <a:rPr lang="ar-SA" sz="2800" b="1" dirty="0">
                <a:solidFill>
                  <a:schemeClr val="tx1">
                    <a:lumMod val="65000"/>
                    <a:lumOff val="35000"/>
                  </a:schemeClr>
                </a:solidFill>
              </a:rPr>
              <a:t>تطبيق الإدارة الإلكترونية للموارد البشرية </a:t>
            </a:r>
            <a:endParaRPr lang="en-US" sz="2800" b="1" dirty="0">
              <a:solidFill>
                <a:schemeClr val="tx1">
                  <a:lumMod val="65000"/>
                  <a:lumOff val="35000"/>
                </a:schemeClr>
              </a:solidFill>
            </a:endParaRPr>
          </a:p>
        </p:txBody>
      </p:sp>
      <p:graphicFrame>
        <p:nvGraphicFramePr>
          <p:cNvPr id="9" name="رسم تخطيطي 8"/>
          <p:cNvGraphicFramePr/>
          <p:nvPr>
            <p:extLst>
              <p:ext uri="{D42A27DB-BD31-4B8C-83A1-F6EECF244321}">
                <p14:modId xmlns:p14="http://schemas.microsoft.com/office/powerpoint/2010/main" val="903959495"/>
              </p:ext>
            </p:extLst>
          </p:nvPr>
        </p:nvGraphicFramePr>
        <p:xfrm>
          <a:off x="295835" y="1653988"/>
          <a:ext cx="11524130" cy="4484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240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662706"/>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tx1">
                    <a:lumMod val="65000"/>
                    <a:lumOff val="35000"/>
                  </a:schemeClr>
                </a:solidFill>
              </a:rPr>
              <a:t>سابعا</a:t>
            </a:r>
            <a:r>
              <a:rPr lang="ar-SA" sz="2800" b="1" dirty="0" smtClean="0">
                <a:solidFill>
                  <a:schemeClr val="tx1">
                    <a:lumMod val="65000"/>
                    <a:lumOff val="35000"/>
                  </a:schemeClr>
                </a:solidFill>
              </a:rPr>
              <a:t> :</a:t>
            </a:r>
            <a:r>
              <a:rPr lang="ar-IQ" sz="2800" b="1" dirty="0">
                <a:solidFill>
                  <a:schemeClr val="tx1">
                    <a:lumMod val="65000"/>
                    <a:lumOff val="35000"/>
                  </a:schemeClr>
                </a:solidFill>
              </a:rPr>
              <a:t> أنشطة إدارة الموارد البشرية الإلكترونية </a:t>
            </a:r>
            <a:endParaRPr lang="en-US" sz="2800" b="1" dirty="0">
              <a:solidFill>
                <a:schemeClr val="tx1">
                  <a:lumMod val="65000"/>
                  <a:lumOff val="35000"/>
                </a:schemeClr>
              </a:solidFill>
            </a:endParaRPr>
          </a:p>
        </p:txBody>
      </p:sp>
      <p:sp>
        <p:nvSpPr>
          <p:cNvPr id="6" name="مستطيل 5"/>
          <p:cNvSpPr/>
          <p:nvPr/>
        </p:nvSpPr>
        <p:spPr>
          <a:xfrm>
            <a:off x="134471" y="1102659"/>
            <a:ext cx="11806517" cy="2646237"/>
          </a:xfrm>
          <a:prstGeom prst="rect">
            <a:avLst/>
          </a:prstGeom>
        </p:spPr>
        <p:txBody>
          <a:bodyPr wrap="square">
            <a:spAutoFit/>
          </a:bodyPr>
          <a:lstStyle/>
          <a:p>
            <a:pPr algn="justLow">
              <a:lnSpc>
                <a:spcPct val="150000"/>
              </a:lnSpc>
            </a:pPr>
            <a:r>
              <a:rPr lang="ar-IQ" b="1" dirty="0"/>
              <a:t>اكتسبت إدارة الموارد البشرية الإلكترونية مكانة بارزة في إعداد أقسام الموارد البشرية وأصبحت جزءًا من لغة الموارد البشرية لكل من المهنيين والأكاديميين. أدى التقدم المذهل في استغلال تكنولوجيا المعلومات والإنترنت خلال العقد الماضي إلى تسريع وتيرة تنفيذ وتطبيق إدارة الموارد البشرية الإلكترونية (</a:t>
            </a:r>
            <a:r>
              <a:rPr lang="en-US" b="1" dirty="0"/>
              <a:t>e-HRM</a:t>
            </a:r>
            <a:r>
              <a:rPr lang="ar-IQ" b="1" dirty="0"/>
              <a:t>). "يتمثل أحد أهداف إدارة الموارد البشرية الإلكترونية في جعل وظيفة إدارة الموارد البشرية أكثر استراتيجية." تشير الأدبيات إلى أن إدارة الموارد البشرية الإلكترونية هي مصطلح شامل يمتد على مجموعة واسعة من الأنشطة ، ولكن وظائف إدارة الموارد البشرية الإلكترونية الأكثر استخدامًا كما هو موضح في الشكل التالي: </a:t>
            </a:r>
            <a:r>
              <a:rPr lang="en-US" b="1" dirty="0"/>
              <a:t>(Alameri, 2018: 80-90).  (Noe et al., 2018:48)</a:t>
            </a:r>
          </a:p>
          <a:p>
            <a:pPr>
              <a:lnSpc>
                <a:spcPct val="200000"/>
              </a:lnSpc>
            </a:pPr>
            <a:endParaRPr lang="en-US" b="1" dirty="0"/>
          </a:p>
        </p:txBody>
      </p:sp>
      <p:pic>
        <p:nvPicPr>
          <p:cNvPr id="7" name="Picture 1"/>
          <p:cNvPicPr/>
          <p:nvPr/>
        </p:nvPicPr>
        <p:blipFill>
          <a:blip r:embed="rId2"/>
          <a:stretch>
            <a:fillRect/>
          </a:stretch>
        </p:blipFill>
        <p:spPr>
          <a:xfrm>
            <a:off x="1075764" y="3307976"/>
            <a:ext cx="9950823" cy="3294530"/>
          </a:xfrm>
          <a:prstGeom prst="rect">
            <a:avLst/>
          </a:prstGeom>
          <a:solidFill>
            <a:srgbClr val="FFFFFF">
              <a:shade val="85000"/>
            </a:srgbClr>
          </a:solidFill>
          <a:ln w="88900" cap="sq">
            <a:solidFill>
              <a:srgbClr val="00B05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220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نجمة مكونة من 7 نقاط 3"/>
          <p:cNvSpPr/>
          <p:nvPr/>
        </p:nvSpPr>
        <p:spPr>
          <a:xfrm>
            <a:off x="2528047" y="1734671"/>
            <a:ext cx="7355541" cy="4827494"/>
          </a:xfrm>
          <a:prstGeom prst="star7">
            <a:avLst/>
          </a:prstGeom>
          <a:effectLst>
            <a:glow rad="63500">
              <a:schemeClr val="accent2">
                <a:satMod val="175000"/>
                <a:alpha val="40000"/>
              </a:schemeClr>
            </a:glow>
            <a:outerShdw blurRad="63500" dist="50800" dir="5400000" sx="98000" sy="98000" rotWithShape="0">
              <a:srgbClr val="000000">
                <a:alpha val="20000"/>
              </a:srgbClr>
            </a:outerShdw>
          </a:effectLst>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IQ"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Light" panose="020F0302020204030204"/>
                <a:ea typeface="+mj-ea"/>
                <a:cs typeface="Times New Roman"/>
              </a:rPr>
              <a:t>شكرا لحسن اصغائكم </a:t>
            </a:r>
            <a:br>
              <a:rPr lang="ar-IQ"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libri Light" panose="020F0302020204030204"/>
                <a:ea typeface="+mj-ea"/>
                <a:cs typeface="Times New Roman"/>
              </a:rPr>
            </a:b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93972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199" y="147918"/>
            <a:ext cx="11103591" cy="551329"/>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spcAft>
                <a:spcPts val="1000"/>
              </a:spcAft>
            </a:pPr>
            <a:r>
              <a:rPr lang="ar-IQ"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المحتويات </a:t>
            </a:r>
            <a:endPar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عنوان 1"/>
          <p:cNvSpPr txBox="1">
            <a:spLocks/>
          </p:cNvSpPr>
          <p:nvPr/>
        </p:nvSpPr>
        <p:spPr>
          <a:xfrm>
            <a:off x="1304498" y="2632928"/>
            <a:ext cx="10515600" cy="869909"/>
          </a:xfrm>
          <a:prstGeom prst="rect">
            <a:avLst/>
          </a:prstGeom>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3995077872"/>
              </p:ext>
            </p:extLst>
          </p:nvPr>
        </p:nvGraphicFramePr>
        <p:xfrm>
          <a:off x="457200" y="1089212"/>
          <a:ext cx="11362897" cy="5107691"/>
        </p:xfrm>
        <a:graphic>
          <a:graphicData uri="http://schemas.openxmlformats.org/drawingml/2006/table">
            <a:tbl>
              <a:tblPr rtl="1" firstRow="1" firstCol="1" bandRow="1"/>
              <a:tblGrid>
                <a:gridCol w="1393587">
                  <a:extLst>
                    <a:ext uri="{9D8B030D-6E8A-4147-A177-3AD203B41FA5}">
                      <a16:colId xmlns:a16="http://schemas.microsoft.com/office/drawing/2014/main" val="20000"/>
                    </a:ext>
                  </a:extLst>
                </a:gridCol>
                <a:gridCol w="9969310">
                  <a:extLst>
                    <a:ext uri="{9D8B030D-6E8A-4147-A177-3AD203B41FA5}">
                      <a16:colId xmlns:a16="http://schemas.microsoft.com/office/drawing/2014/main" val="20001"/>
                    </a:ext>
                  </a:extLst>
                </a:gridCol>
              </a:tblGrid>
              <a:tr h="473288">
                <a:tc>
                  <a:txBody>
                    <a:bodyPr/>
                    <a:lstStyle/>
                    <a:p>
                      <a:pPr algn="ctr" rtl="1">
                        <a:lnSpc>
                          <a:spcPct val="115000"/>
                        </a:lnSpc>
                        <a:spcAft>
                          <a:spcPts val="800"/>
                        </a:spcAft>
                      </a:pPr>
                      <a:r>
                        <a:rPr lang="ar-IQ" sz="2400" b="1" dirty="0">
                          <a:effectLst/>
                          <a:latin typeface="Calibri"/>
                          <a:ea typeface="Calibri"/>
                          <a:cs typeface="Simplified Arabic"/>
                        </a:rPr>
                        <a:t>ت</a:t>
                      </a:r>
                      <a:endParaRPr lang="en-US" sz="1800" dirty="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الموضوع</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812017">
                <a:tc>
                  <a:txBody>
                    <a:bodyPr/>
                    <a:lstStyle/>
                    <a:p>
                      <a:pPr algn="ctr" rtl="1">
                        <a:lnSpc>
                          <a:spcPct val="115000"/>
                        </a:lnSpc>
                        <a:spcAft>
                          <a:spcPts val="800"/>
                        </a:spcAft>
                      </a:pPr>
                      <a:r>
                        <a:rPr lang="ar-IQ" sz="2400" b="1">
                          <a:effectLst/>
                          <a:latin typeface="Calibri"/>
                          <a:ea typeface="Calibri"/>
                          <a:cs typeface="Simplified Arabic"/>
                        </a:rPr>
                        <a:t>1</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أولا :المقدمة</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15024">
                <a:tc>
                  <a:txBody>
                    <a:bodyPr/>
                    <a:lstStyle/>
                    <a:p>
                      <a:pPr algn="ctr" rtl="1">
                        <a:lnSpc>
                          <a:spcPct val="115000"/>
                        </a:lnSpc>
                        <a:spcAft>
                          <a:spcPts val="800"/>
                        </a:spcAft>
                      </a:pPr>
                      <a:r>
                        <a:rPr lang="ar-SA" sz="2400" b="1">
                          <a:effectLst/>
                          <a:latin typeface="Calibri"/>
                          <a:ea typeface="Calibri"/>
                          <a:cs typeface="Simplified Arabic"/>
                        </a:rPr>
                        <a:t>2</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ثانيا :</a:t>
                      </a:r>
                      <a:r>
                        <a:rPr lang="ar-IQ" sz="3600" b="1">
                          <a:solidFill>
                            <a:srgbClr val="FF0000"/>
                          </a:solidFill>
                          <a:effectLst/>
                          <a:latin typeface="Calibri"/>
                          <a:ea typeface="Calibri"/>
                          <a:cs typeface="Times New Roman"/>
                        </a:rPr>
                        <a:t> </a:t>
                      </a:r>
                      <a:r>
                        <a:rPr lang="ar-SA" sz="2400" b="1">
                          <a:effectLst/>
                          <a:latin typeface="Calibri"/>
                          <a:ea typeface="Calibri"/>
                          <a:cs typeface="Simplified Arabic"/>
                        </a:rPr>
                        <a:t>مفهوم الادارة الالكترونية للموارد البشرية</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1858">
                <a:tc>
                  <a:txBody>
                    <a:bodyPr/>
                    <a:lstStyle/>
                    <a:p>
                      <a:pPr algn="ctr" rtl="1">
                        <a:spcAft>
                          <a:spcPts val="800"/>
                        </a:spcAft>
                        <a:tabLst>
                          <a:tab pos="790575" algn="l"/>
                        </a:tabLst>
                      </a:pPr>
                      <a:r>
                        <a:rPr lang="ar-IQ" sz="2400" b="1">
                          <a:effectLst/>
                          <a:latin typeface="Calibri"/>
                          <a:ea typeface="Calibri"/>
                          <a:cs typeface="Simplified Arabic"/>
                        </a:rPr>
                        <a:t>3</a:t>
                      </a:r>
                      <a:endParaRPr lang="en-US" sz="1800">
                        <a:effectLst/>
                        <a:latin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spcAft>
                          <a:spcPts val="800"/>
                        </a:spcAft>
                        <a:tabLst>
                          <a:tab pos="790575" algn="l"/>
                        </a:tabLst>
                      </a:pPr>
                      <a:r>
                        <a:rPr lang="ar-IQ" sz="2400" b="1">
                          <a:effectLst/>
                          <a:latin typeface="Calibri"/>
                          <a:ea typeface="Calibri"/>
                          <a:cs typeface="Simplified Arabic"/>
                        </a:rPr>
                        <a:t>ثالثا : أسباب التحول الى الإدارة الالكترونية للموارد البشرية</a:t>
                      </a:r>
                      <a:endParaRPr lang="en-US" sz="1800">
                        <a:effectLst/>
                        <a:latin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51469">
                <a:tc>
                  <a:txBody>
                    <a:bodyPr/>
                    <a:lstStyle/>
                    <a:p>
                      <a:pPr algn="ctr" rtl="1">
                        <a:lnSpc>
                          <a:spcPct val="115000"/>
                        </a:lnSpc>
                        <a:spcAft>
                          <a:spcPts val="800"/>
                        </a:spcAft>
                      </a:pPr>
                      <a:r>
                        <a:rPr lang="ar-IQ" sz="2400" b="1">
                          <a:effectLst/>
                          <a:latin typeface="Calibri"/>
                          <a:ea typeface="Calibri"/>
                          <a:cs typeface="Simplified Arabic"/>
                        </a:rPr>
                        <a:t>4</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رابعا: عوامل النجاح في الإدارة الالكترونية</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1858">
                <a:tc>
                  <a:txBody>
                    <a:bodyPr/>
                    <a:lstStyle/>
                    <a:p>
                      <a:pPr algn="ctr" rtl="1">
                        <a:lnSpc>
                          <a:spcPct val="115000"/>
                        </a:lnSpc>
                        <a:spcAft>
                          <a:spcPts val="800"/>
                        </a:spcAft>
                      </a:pPr>
                      <a:r>
                        <a:rPr lang="ar-IQ" sz="2400" b="1">
                          <a:effectLst/>
                          <a:latin typeface="Calibri"/>
                          <a:ea typeface="Calibri"/>
                          <a:cs typeface="Simplified Arabic"/>
                        </a:rPr>
                        <a:t>5</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خامسا: مكونات الإدارة الالكترونية للموارد البشرية</a:t>
                      </a:r>
                      <a:endParaRPr lang="en-US" sz="1800" dirty="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1858">
                <a:tc>
                  <a:txBody>
                    <a:bodyPr/>
                    <a:lstStyle/>
                    <a:p>
                      <a:pPr algn="ctr" rtl="1">
                        <a:lnSpc>
                          <a:spcPct val="115000"/>
                        </a:lnSpc>
                        <a:spcAft>
                          <a:spcPts val="800"/>
                        </a:spcAft>
                      </a:pPr>
                      <a:r>
                        <a:rPr lang="ar-IQ" sz="2400" b="1">
                          <a:effectLst/>
                          <a:latin typeface="Calibri"/>
                          <a:ea typeface="Calibri"/>
                          <a:cs typeface="Simplified Arabic"/>
                        </a:rPr>
                        <a:t>6</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سادسا : خصائص الإدارة الالكترونية للموارد البشرية</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51469">
                <a:tc>
                  <a:txBody>
                    <a:bodyPr/>
                    <a:lstStyle/>
                    <a:p>
                      <a:pPr algn="ctr" rtl="1">
                        <a:lnSpc>
                          <a:spcPct val="115000"/>
                        </a:lnSpc>
                        <a:spcAft>
                          <a:spcPts val="800"/>
                        </a:spcAft>
                      </a:pPr>
                      <a:r>
                        <a:rPr lang="ar-IQ" sz="2400" b="1">
                          <a:effectLst/>
                          <a:latin typeface="Calibri"/>
                          <a:ea typeface="Calibri"/>
                          <a:cs typeface="Simplified Arabic"/>
                        </a:rPr>
                        <a:t>7</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سابعا : متطلبات الإدارة الإلكترونية للموارد البشرية</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1469">
                <a:tc>
                  <a:txBody>
                    <a:bodyPr/>
                    <a:lstStyle/>
                    <a:p>
                      <a:pPr algn="ctr" rtl="1">
                        <a:lnSpc>
                          <a:spcPct val="115000"/>
                        </a:lnSpc>
                        <a:spcAft>
                          <a:spcPts val="800"/>
                        </a:spcAft>
                      </a:pPr>
                      <a:r>
                        <a:rPr lang="ar-IQ" sz="2400" b="1">
                          <a:effectLst/>
                          <a:latin typeface="Calibri"/>
                          <a:ea typeface="Calibri"/>
                          <a:cs typeface="Simplified Arabic"/>
                        </a:rPr>
                        <a:t>8</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a:effectLst/>
                          <a:latin typeface="Calibri"/>
                          <a:ea typeface="Calibri"/>
                          <a:cs typeface="Simplified Arabic"/>
                        </a:rPr>
                        <a:t>ثامنا  : نتائج تطبيق الإدارة الإلكترونية للموارد البشرية</a:t>
                      </a:r>
                      <a:endParaRPr lang="en-US" sz="180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51469">
                <a:tc>
                  <a:txBody>
                    <a:bodyPr/>
                    <a:lstStyle/>
                    <a:p>
                      <a:pPr algn="ctr" rtl="1">
                        <a:lnSpc>
                          <a:spcPct val="115000"/>
                        </a:lnSpc>
                        <a:spcAft>
                          <a:spcPts val="800"/>
                        </a:spcAft>
                      </a:pPr>
                      <a:r>
                        <a:rPr lang="ar-IQ" sz="2400" b="1">
                          <a:effectLst/>
                          <a:latin typeface="Calibri"/>
                          <a:ea typeface="Calibri"/>
                          <a:cs typeface="Simplified Arabic"/>
                        </a:rPr>
                        <a:t>9</a:t>
                      </a:r>
                      <a:endParaRPr lang="en-US" sz="1800">
                        <a:effectLst/>
                        <a:latin typeface="Calibri"/>
                        <a:ea typeface="Calibri"/>
                        <a:cs typeface="Arial"/>
                      </a:endParaRPr>
                    </a:p>
                  </a:txBody>
                  <a:tcPr marL="45209" marR="45209" marT="0" marB="0">
                    <a:lnL w="7620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C2D69B"/>
                    </a:solidFill>
                  </a:tcPr>
                </a:tc>
                <a:tc>
                  <a:txBody>
                    <a:bodyPr/>
                    <a:lstStyle/>
                    <a:p>
                      <a:pPr algn="ctr" rtl="1">
                        <a:lnSpc>
                          <a:spcPct val="115000"/>
                        </a:lnSpc>
                        <a:spcAft>
                          <a:spcPts val="800"/>
                        </a:spcAft>
                      </a:pPr>
                      <a:r>
                        <a:rPr lang="ar-IQ" sz="2400" b="1" dirty="0">
                          <a:effectLst/>
                          <a:latin typeface="Calibri"/>
                          <a:ea typeface="Calibri"/>
                          <a:cs typeface="Simplified Arabic"/>
                        </a:rPr>
                        <a:t>تاسعا: أنشطة الإدارة الالكترونية للموارد البشرية                      </a:t>
                      </a:r>
                      <a:endParaRPr lang="en-US" sz="1800" dirty="0">
                        <a:effectLst/>
                        <a:latin typeface="Calibri"/>
                        <a:ea typeface="Calibri"/>
                        <a:cs typeface="Arial"/>
                      </a:endParaRPr>
                    </a:p>
                  </a:txBody>
                  <a:tcPr marL="45209" marR="4520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85816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2192000" cy="825500"/>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اولا </a:t>
            </a:r>
            <a:r>
              <a:rPr lang="ar-SA" sz="2800" b="1" dirty="0" smtClean="0">
                <a:solidFill>
                  <a:schemeClr val="tx1">
                    <a:lumMod val="65000"/>
                    <a:lumOff val="35000"/>
                  </a:schemeClr>
                </a:solidFill>
              </a:rPr>
              <a:t>:</a:t>
            </a:r>
            <a:r>
              <a:rPr lang="ar-IQ" sz="2800" b="1" dirty="0" smtClean="0">
                <a:solidFill>
                  <a:schemeClr val="tx1">
                    <a:lumMod val="65000"/>
                    <a:lumOff val="35000"/>
                  </a:schemeClr>
                </a:solidFill>
              </a:rPr>
              <a:t>المقدمة </a:t>
            </a:r>
            <a:endParaRPr lang="en-US" sz="2800" dirty="0">
              <a:solidFill>
                <a:schemeClr val="tx1">
                  <a:lumMod val="65000"/>
                  <a:lumOff val="35000"/>
                </a:schemeClr>
              </a:solidFill>
            </a:endParaRPr>
          </a:p>
        </p:txBody>
      </p:sp>
      <p:sp>
        <p:nvSpPr>
          <p:cNvPr id="5" name="عنوان 1"/>
          <p:cNvSpPr txBox="1">
            <a:spLocks/>
          </p:cNvSpPr>
          <p:nvPr/>
        </p:nvSpPr>
        <p:spPr>
          <a:xfrm>
            <a:off x="-118280" y="3852993"/>
            <a:ext cx="11212773" cy="5372894"/>
          </a:xfrm>
          <a:prstGeom prst="rect">
            <a:avLst/>
          </a:prstGeom>
        </p:spPr>
        <p:txBody>
          <a:bodyPr vert="horz" lIns="91440" tIns="45720" rIns="91440" bIns="45720" rtlCol="1" anchor="ctr">
            <a:normAutofit fontScale="975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
        <p:nvSpPr>
          <p:cNvPr id="4" name="عنصر نائب للمحتوى 3"/>
          <p:cNvSpPr>
            <a:spLocks noGrp="1"/>
          </p:cNvSpPr>
          <p:nvPr>
            <p:ph idx="1"/>
          </p:nvPr>
        </p:nvSpPr>
        <p:spPr>
          <a:xfrm>
            <a:off x="152400" y="850900"/>
            <a:ext cx="11811000" cy="5688540"/>
          </a:xfrm>
        </p:spPr>
        <p:txBody>
          <a:bodyPr>
            <a:normAutofit/>
          </a:bodyPr>
          <a:lstStyle/>
          <a:p>
            <a:pPr marL="0" indent="0" algn="justLow">
              <a:lnSpc>
                <a:spcPct val="150000"/>
              </a:lnSpc>
              <a:buNone/>
            </a:pPr>
            <a:r>
              <a:rPr lang="ar-SA" sz="2400" dirty="0"/>
              <a:t>تشير إدارة الموارد البشرية الإلكترونية (</a:t>
            </a:r>
            <a:r>
              <a:rPr lang="en-US" sz="2400" dirty="0"/>
              <a:t>e-HRM</a:t>
            </a:r>
            <a:r>
              <a:rPr lang="ar-SA" sz="2400" dirty="0"/>
              <a:t>) إلى مزيج من أدوات تكنولوجيا المعلومات (</a:t>
            </a:r>
            <a:r>
              <a:rPr lang="en-US" sz="2400" dirty="0"/>
              <a:t>IT</a:t>
            </a:r>
            <a:r>
              <a:rPr lang="ar-SA" sz="2400" dirty="0"/>
              <a:t>) المستخدمة في عمليات إدارة الموارد البشرية وعملياتها. ومع ذلك ، تعد الإدارة الإلكترونية للموارد البشرية مفهومًا إداريًا جديدًا نسبيًا في إدارة الموارد البشرية (</a:t>
            </a:r>
            <a:r>
              <a:rPr lang="en-US" sz="2400" dirty="0"/>
              <a:t>HRM</a:t>
            </a:r>
            <a:r>
              <a:rPr lang="ar-SA" sz="2400" dirty="0"/>
              <a:t>) ، بعبارة أخرى ، لا تزال الإدارة الإلكترونية للموارد البشرية في "مرحلة الشباب</a:t>
            </a:r>
            <a:r>
              <a:rPr lang="en-US" sz="2400" dirty="0"/>
              <a:t>youth-phase</a:t>
            </a:r>
            <a:r>
              <a:rPr lang="ar-SA" sz="2400" dirty="0"/>
              <a:t>". وترددت آراء مماثلة في أماكن أخرى ، ولا تزال الأيام الأولى لنظرية إدارة الموارد البشرية الإلكترونية ، كما أن الأبحاث حول الإدارة الإلكترونية للموارد البشرية (</a:t>
            </a:r>
            <a:r>
              <a:rPr lang="en-US" sz="2400" dirty="0"/>
              <a:t>e-HRM</a:t>
            </a:r>
            <a:r>
              <a:rPr lang="ar-SA" sz="2400" dirty="0"/>
              <a:t>) في بدايتها. على الرغم من حقيقة أنها واحدة من أكثر التطبيقات التي تم تنفيذها في المؤسسات ، إلا أنها تكتسب شعبية باستمرار وتجتذب الانتباه من كل من العالم الأكاديمي وعالم الأعمال.</a:t>
            </a:r>
            <a:endParaRPr lang="en-US" sz="2400" dirty="0"/>
          </a:p>
          <a:p>
            <a:pPr marL="0" indent="0">
              <a:buNone/>
            </a:pPr>
            <a:endParaRPr lang="en-US" sz="2400" dirty="0">
              <a:latin typeface="Sakkal Majalla" panose="02000000000000000000" pitchFamily="2" charset="-78"/>
              <a:cs typeface="Sakkal Majalla" panose="02000000000000000000" pitchFamily="2" charset="-78"/>
            </a:endParaRPr>
          </a:p>
        </p:txBody>
      </p:sp>
      <p:pic>
        <p:nvPicPr>
          <p:cNvPr id="3074" name="Picture 2" descr="C:\Users\user\Desktop\موارد الكترونية\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268" y="4289612"/>
            <a:ext cx="4759979" cy="224982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user\Desktop\موارد الكترونية\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8106" y="4289612"/>
            <a:ext cx="4906470" cy="2249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78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075"/>
                                        </p:tgtEl>
                                        <p:attrNameLst>
                                          <p:attrName>style.visibility</p:attrName>
                                        </p:attrNameLst>
                                      </p:cBhvr>
                                      <p:to>
                                        <p:strVal val="visible"/>
                                      </p:to>
                                    </p:set>
                                    <p:anim calcmode="lin" valueType="num">
                                      <p:cBhvr additive="base">
                                        <p:cTn id="17" dur="500" fill="hold"/>
                                        <p:tgtEl>
                                          <p:spTgt spid="3075"/>
                                        </p:tgtEl>
                                        <p:attrNameLst>
                                          <p:attrName>ppt_x</p:attrName>
                                        </p:attrNameLst>
                                      </p:cBhvr>
                                      <p:tavLst>
                                        <p:tav tm="0">
                                          <p:val>
                                            <p:strVal val="#ppt_x"/>
                                          </p:val>
                                        </p:tav>
                                        <p:tav tm="100000">
                                          <p:val>
                                            <p:strVal val="#ppt_x"/>
                                          </p:val>
                                        </p:tav>
                                      </p:tavLst>
                                    </p:anim>
                                    <p:anim calcmode="lin" valueType="num">
                                      <p:cBhvr additive="base">
                                        <p:cTn id="18"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074"/>
                                        </p:tgtEl>
                                        <p:attrNameLst>
                                          <p:attrName>style.visibility</p:attrName>
                                        </p:attrNameLst>
                                      </p:cBhvr>
                                      <p:to>
                                        <p:strVal val="visible"/>
                                      </p:to>
                                    </p:set>
                                    <p:animEffect transition="in" filter="wipe(down)">
                                      <p:cBhvr>
                                        <p:cTn id="23"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237163"/>
          </a:xfrm>
        </p:spPr>
        <p:txBody>
          <a:bodyPr/>
          <a:lstStyle/>
          <a:p>
            <a:pPr marL="0" indent="0" algn="justLow">
              <a:lnSpc>
                <a:spcPct val="150000"/>
              </a:lnSpc>
              <a:spcAft>
                <a:spcPts val="1000"/>
              </a:spcAft>
              <a:buNone/>
              <a:tabLst>
                <a:tab pos="5464810" algn="l"/>
              </a:tabLst>
            </a:pPr>
            <a:r>
              <a:rPr lang="ar-IQ" sz="2000" dirty="0"/>
              <a:t>تطورت وظيفة إدارة الموارد البشرية فبعد أن كان دورها التقليدي مقصورا على القيام باستقطاب اليد العاملة. والتعيين وصرف الأجور ومنح الإجازات، أخذ دورها يتسع ليصبح أكثر شمولا وتخصصا، وأصبح لإدارة الموارد البشرية دورا استراتيجي يتطلب توافر كفاءات متخصصة لمزاولة الجوانب المتعددة من نشاطاتها، فقد أصبحت إدارة الموارد البشرية تمارس مهام متخصصة واستراتيجية إلى جانب المهام التنفيذية </a:t>
            </a:r>
            <a:r>
              <a:rPr lang="ar-IQ" sz="2000" dirty="0" smtClean="0"/>
              <a:t>.</a:t>
            </a:r>
          </a:p>
          <a:p>
            <a:pPr marL="0" indent="0" algn="justLow">
              <a:lnSpc>
                <a:spcPct val="150000"/>
              </a:lnSpc>
              <a:spcAft>
                <a:spcPts val="1000"/>
              </a:spcAft>
              <a:buNone/>
              <a:tabLst>
                <a:tab pos="5464810" algn="l"/>
              </a:tabLst>
            </a:pPr>
            <a:r>
              <a:rPr lang="ar-IQ" sz="2000" u="sng" dirty="0">
                <a:solidFill>
                  <a:srgbClr val="FF0000"/>
                </a:solidFill>
              </a:rPr>
              <a:t>و تعددت التعاريف المرتبطة بهذا المصطلح واختلفت وسنقوم فيما يلي بعرض بعض هذه التعاريف:</a:t>
            </a:r>
            <a:endParaRPr lang="ar-IQ" sz="2000" u="sng" dirty="0" smtClean="0">
              <a:solidFill>
                <a:srgbClr val="FF0000"/>
              </a:solidFill>
            </a:endParaRPr>
          </a:p>
          <a:p>
            <a:pPr marL="0" indent="0" algn="justLow">
              <a:lnSpc>
                <a:spcPct val="150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ثانيا :مفهوم إدارة الموارد البشرية الالكترونية </a:t>
            </a:r>
            <a:endParaRPr lang="en-US" sz="2800" dirty="0">
              <a:solidFill>
                <a:schemeClr val="tx1">
                  <a:lumMod val="65000"/>
                  <a:lumOff val="35000"/>
                </a:schemeClr>
              </a:solidFill>
            </a:endParaRPr>
          </a:p>
        </p:txBody>
      </p:sp>
      <p:graphicFrame>
        <p:nvGraphicFramePr>
          <p:cNvPr id="2" name="جدول 1"/>
          <p:cNvGraphicFramePr>
            <a:graphicFrameLocks noGrp="1"/>
          </p:cNvGraphicFramePr>
          <p:nvPr>
            <p:extLst>
              <p:ext uri="{D42A27DB-BD31-4B8C-83A1-F6EECF244321}">
                <p14:modId xmlns:p14="http://schemas.microsoft.com/office/powerpoint/2010/main" val="3198941672"/>
              </p:ext>
            </p:extLst>
          </p:nvPr>
        </p:nvGraphicFramePr>
        <p:xfrm>
          <a:off x="658905" y="3227293"/>
          <a:ext cx="11107272" cy="3169470"/>
        </p:xfrm>
        <a:graphic>
          <a:graphicData uri="http://schemas.openxmlformats.org/drawingml/2006/table">
            <a:tbl>
              <a:tblPr firstRow="1" bandRow="1">
                <a:tableStyleId>{7DF18680-E054-41AD-8BC1-D1AEF772440D}</a:tableStyleId>
              </a:tblPr>
              <a:tblGrid>
                <a:gridCol w="8431307">
                  <a:extLst>
                    <a:ext uri="{9D8B030D-6E8A-4147-A177-3AD203B41FA5}">
                      <a16:colId xmlns:a16="http://schemas.microsoft.com/office/drawing/2014/main" val="20000"/>
                    </a:ext>
                  </a:extLst>
                </a:gridCol>
                <a:gridCol w="2353235">
                  <a:extLst>
                    <a:ext uri="{9D8B030D-6E8A-4147-A177-3AD203B41FA5}">
                      <a16:colId xmlns:a16="http://schemas.microsoft.com/office/drawing/2014/main" val="20001"/>
                    </a:ext>
                  </a:extLst>
                </a:gridCol>
                <a:gridCol w="322730">
                  <a:extLst>
                    <a:ext uri="{9D8B030D-6E8A-4147-A177-3AD203B41FA5}">
                      <a16:colId xmlns:a16="http://schemas.microsoft.com/office/drawing/2014/main" val="20002"/>
                    </a:ext>
                  </a:extLst>
                </a:gridCol>
              </a:tblGrid>
              <a:tr h="275665">
                <a:tc>
                  <a:txBody>
                    <a:bodyPr/>
                    <a:lstStyle/>
                    <a:p>
                      <a:r>
                        <a:rPr lang="ar-IQ" dirty="0" smtClean="0"/>
                        <a:t>التعريف</a:t>
                      </a:r>
                      <a:endParaRPr lang="en-US" dirty="0"/>
                    </a:p>
                  </a:txBody>
                  <a:tcPr/>
                </a:tc>
                <a:tc>
                  <a:txBody>
                    <a:bodyPr/>
                    <a:lstStyle/>
                    <a:p>
                      <a:r>
                        <a:rPr lang="ar-IQ" dirty="0" smtClean="0"/>
                        <a:t>المؤلف</a:t>
                      </a:r>
                      <a:endParaRPr lang="en-US" dirty="0"/>
                    </a:p>
                  </a:txBody>
                  <a:tcPr/>
                </a:tc>
                <a:tc>
                  <a:txBody>
                    <a:bodyPr/>
                    <a:lstStyle/>
                    <a:p>
                      <a:r>
                        <a:rPr lang="ar-IQ" dirty="0" smtClean="0"/>
                        <a:t>ت</a:t>
                      </a:r>
                      <a:endParaRPr lang="en-US" dirty="0"/>
                    </a:p>
                  </a:txBody>
                  <a:tcPr/>
                </a:tc>
                <a:extLst>
                  <a:ext uri="{0D108BD9-81ED-4DB2-BD59-A6C34878D82A}">
                    <a16:rowId xmlns:a16="http://schemas.microsoft.com/office/drawing/2014/main" val="10000"/>
                  </a:ext>
                </a:extLst>
              </a:tr>
              <a:tr h="934570">
                <a:tc>
                  <a:txBody>
                    <a:bodyPr/>
                    <a:lstStyle/>
                    <a:p>
                      <a:r>
                        <a:rPr lang="ar-IQ" dirty="0" smtClean="0"/>
                        <a:t>هي تطبيق متميز للتقنيات المعتمدة على الويب في النظم المرتبطة بالموارد البشرية والذي سيسهم مع بعض التغيرات التنظيمية الأخرى في إتاحة إمكانية الوصول إلى المعلومات. </a:t>
                      </a:r>
                      <a:endParaRPr lang="en-US" dirty="0"/>
                    </a:p>
                  </a:txBody>
                  <a:tcPr/>
                </a:tc>
                <a:tc>
                  <a:txBody>
                    <a:bodyPr/>
                    <a:lstStyle/>
                    <a:p>
                      <a:r>
                        <a:rPr lang="ar-IQ" dirty="0" smtClean="0"/>
                        <a:t>(</a:t>
                      </a:r>
                      <a:r>
                        <a:rPr lang="ar-IQ" dirty="0" err="1" smtClean="0"/>
                        <a:t>برایان</a:t>
                      </a:r>
                      <a:r>
                        <a:rPr lang="ar-IQ" dirty="0" smtClean="0"/>
                        <a:t>، </a:t>
                      </a:r>
                      <a:r>
                        <a:rPr lang="ar-IQ" dirty="0" err="1" smtClean="0"/>
                        <a:t>مارکاهم</a:t>
                      </a:r>
                      <a:r>
                        <a:rPr lang="ar-IQ" dirty="0" smtClean="0"/>
                        <a:t>، 2006،)</a:t>
                      </a:r>
                      <a:endParaRPr lang="en-US" dirty="0"/>
                    </a:p>
                  </a:txBody>
                  <a:tcPr/>
                </a:tc>
                <a:tc>
                  <a:txBody>
                    <a:bodyPr/>
                    <a:lstStyle/>
                    <a:p>
                      <a:r>
                        <a:rPr lang="ar-IQ" dirty="0" smtClean="0"/>
                        <a:t>1</a:t>
                      </a:r>
                      <a:endParaRPr lang="en-US" dirty="0"/>
                    </a:p>
                  </a:txBody>
                  <a:tcPr/>
                </a:tc>
                <a:extLst>
                  <a:ext uri="{0D108BD9-81ED-4DB2-BD59-A6C34878D82A}">
                    <a16:rowId xmlns:a16="http://schemas.microsoft.com/office/drawing/2014/main" val="10001"/>
                  </a:ext>
                </a:extLst>
              </a:tr>
              <a:tr h="934570">
                <a:tc>
                  <a:txBody>
                    <a:bodyPr/>
                    <a:lstStyle/>
                    <a:p>
                      <a:r>
                        <a:rPr lang="ar-IQ" dirty="0" smtClean="0"/>
                        <a:t>تطبيق أي تكنولوجيا تمكن المدراء والعاملين من الدخول المباشر إلى إدارة الموارد البشرية وخدمات المنظمة الأخرى من أجل الاتصال، تقييم الأداء، إدارة الفرق، إدارة المعرفة، التعليم والأغراض الإدارية الأخرى. </a:t>
                      </a:r>
                      <a:endParaRPr lang="en-US" dirty="0"/>
                    </a:p>
                  </a:txBody>
                  <a:tcPr/>
                </a:tc>
                <a:tc>
                  <a:txBody>
                    <a:bodyPr/>
                    <a:lstStyle/>
                    <a:p>
                      <a:r>
                        <a:rPr lang="ar-IQ" dirty="0" smtClean="0"/>
                        <a:t>(</a:t>
                      </a:r>
                      <a:r>
                        <a:rPr lang="ar-IQ" dirty="0" err="1" smtClean="0"/>
                        <a:t>بلحمري</a:t>
                      </a:r>
                      <a:r>
                        <a:rPr lang="ar-IQ" dirty="0" smtClean="0"/>
                        <a:t>، ، 2014 ،)</a:t>
                      </a:r>
                      <a:endParaRPr lang="en-US" dirty="0"/>
                    </a:p>
                  </a:txBody>
                  <a:tcPr/>
                </a:tc>
                <a:tc>
                  <a:txBody>
                    <a:bodyPr/>
                    <a:lstStyle/>
                    <a:p>
                      <a:r>
                        <a:rPr lang="ar-IQ" dirty="0" smtClean="0"/>
                        <a:t>2</a:t>
                      </a:r>
                      <a:endParaRPr lang="en-US" dirty="0"/>
                    </a:p>
                  </a:txBody>
                  <a:tcPr/>
                </a:tc>
                <a:extLst>
                  <a:ext uri="{0D108BD9-81ED-4DB2-BD59-A6C34878D82A}">
                    <a16:rowId xmlns:a16="http://schemas.microsoft.com/office/drawing/2014/main" val="10002"/>
                  </a:ext>
                </a:extLst>
              </a:tr>
              <a:tr h="934570">
                <a:tc>
                  <a:txBody>
                    <a:bodyPr/>
                    <a:lstStyle/>
                    <a:p>
                      <a:r>
                        <a:rPr lang="ar-IQ" dirty="0" smtClean="0"/>
                        <a:t>بأنها عبارة عن استخدام التكنولوجيا في وظائف إدارة الموارد البشرية والاتصال عن طريق التكنولوجيا الموجهة من خلال الشبكات بين المؤسسة والعاملين فيها.</a:t>
                      </a:r>
                      <a:endParaRPr lang="en-US" dirty="0"/>
                    </a:p>
                  </a:txBody>
                  <a:tcPr/>
                </a:tc>
                <a:tc>
                  <a:txBody>
                    <a:bodyPr/>
                    <a:lstStyle/>
                    <a:p>
                      <a:r>
                        <a:rPr lang="en-US" dirty="0" smtClean="0"/>
                        <a:t>(</a:t>
                      </a:r>
                      <a:r>
                        <a:rPr lang="en-US" dirty="0" err="1" smtClean="0"/>
                        <a:t>Parry&amp;othrers</a:t>
                      </a:r>
                      <a:r>
                        <a:rPr lang="en-US" dirty="0" smtClean="0"/>
                        <a:t>, 2007)</a:t>
                      </a:r>
                      <a:endParaRPr lang="en-US" dirty="0"/>
                    </a:p>
                  </a:txBody>
                  <a:tcPr/>
                </a:tc>
                <a:tc>
                  <a:txBody>
                    <a:bodyPr/>
                    <a:lstStyle/>
                    <a:p>
                      <a:r>
                        <a:rPr lang="ar-IQ" dirty="0" smtClean="0"/>
                        <a:t>3</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7395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37129"/>
            <a:ext cx="12192000" cy="4939834"/>
          </a:xfrm>
        </p:spPr>
        <p:txBody>
          <a:bodyPr/>
          <a:lstStyle/>
          <a:p>
            <a:pPr lvl="0"/>
            <a:r>
              <a:rPr lang="ar-IQ" dirty="0"/>
              <a:t>التطور السريع في اساليب و تقنيات ادارة الاعمال .</a:t>
            </a:r>
            <a:endParaRPr lang="en-US" dirty="0"/>
          </a:p>
          <a:p>
            <a:pPr lvl="0"/>
            <a:r>
              <a:rPr lang="ar-IQ" dirty="0"/>
              <a:t>ازدياد المنافسة بين المنظمات وضرورة وجود اليات للتميز داخل كل منظمة .</a:t>
            </a:r>
            <a:endParaRPr lang="en-US" dirty="0"/>
          </a:p>
          <a:p>
            <a:pPr lvl="0"/>
            <a:r>
              <a:rPr lang="ar-IQ" dirty="0"/>
              <a:t>الاتصال المستمر بين العاملين على اتساع نطاق العمل.</a:t>
            </a:r>
            <a:endParaRPr lang="en-US" dirty="0"/>
          </a:p>
          <a:p>
            <a:pPr lvl="0"/>
            <a:r>
              <a:rPr lang="ar-IQ" dirty="0"/>
              <a:t>تحسين الخدمات المستمرة.</a:t>
            </a:r>
            <a:endParaRPr lang="en-US" dirty="0"/>
          </a:p>
          <a:p>
            <a:pPr lvl="0"/>
            <a:r>
              <a:rPr lang="ar-IQ" dirty="0"/>
              <a:t>تحسين مشاركة الموظفين.</a:t>
            </a:r>
            <a:endParaRPr lang="en-US" dirty="0"/>
          </a:p>
          <a:p>
            <a:pPr lvl="0"/>
            <a:r>
              <a:rPr lang="ar-IQ" dirty="0"/>
              <a:t>ضبط الاداء وفق مواصفات معينة .</a:t>
            </a:r>
            <a:endParaRPr lang="en-US" dirty="0"/>
          </a:p>
          <a:p>
            <a:pPr lvl="0"/>
            <a:r>
              <a:rPr lang="ar-IQ" dirty="0"/>
              <a:t>انبثاق ثورة المعلومات والمعرفة والتحول العالمي الى اقتصاد المعرفة.</a:t>
            </a:r>
            <a:endParaRPr lang="en-US" dirty="0"/>
          </a:p>
          <a:p>
            <a:pPr marL="0" indent="0">
              <a:lnSpc>
                <a:spcPct val="150000"/>
              </a:lnSpc>
              <a:spcAft>
                <a:spcPts val="1000"/>
              </a:spcAft>
              <a:buNone/>
              <a:tabLst>
                <a:tab pos="5464810" algn="l"/>
              </a:tabLst>
            </a:pPr>
            <a:endParaRPr lang="en-US" dirty="0"/>
          </a:p>
        </p:txBody>
      </p:sp>
      <p:sp>
        <p:nvSpPr>
          <p:cNvPr id="4" name="عنوان 1"/>
          <p:cNvSpPr>
            <a:spLocks noGrp="1"/>
          </p:cNvSpPr>
          <p:nvPr>
            <p:ph type="title"/>
          </p:nvPr>
        </p:nvSpPr>
        <p:spPr>
          <a:xfrm>
            <a:off x="0" y="13448"/>
            <a:ext cx="12192000" cy="1183340"/>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a:solidFill>
                  <a:schemeClr val="bg1">
                    <a:lumMod val="50000"/>
                  </a:schemeClr>
                </a:solidFill>
              </a:rPr>
              <a:t>ثالثا :أسباب التحول الى الإدارة الالكترونية للموارد البشرية </a:t>
            </a:r>
            <a:endParaRPr lang="en-US" sz="2800" dirty="0">
              <a:solidFill>
                <a:schemeClr val="bg1">
                  <a:lumMod val="50000"/>
                </a:schemeClr>
              </a:solidFill>
            </a:endParaRPr>
          </a:p>
        </p:txBody>
      </p:sp>
      <p:pic>
        <p:nvPicPr>
          <p:cNvPr id="5122" name="Picture 2" descr="C:\Users\user\Desktop\موارد الكترونية\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6" y="4908177"/>
            <a:ext cx="5270967" cy="1519518"/>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user\Desktop\موارد الكترونية\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5638" y="4908177"/>
            <a:ext cx="6299480" cy="1519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746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5122"/>
                                        </p:tgtEl>
                                        <p:attrNameLst>
                                          <p:attrName>style.visibility</p:attrName>
                                        </p:attrNameLst>
                                      </p:cBhvr>
                                      <p:to>
                                        <p:strVal val="visible"/>
                                      </p:to>
                                    </p:set>
                                    <p:anim calcmode="lin" valueType="num">
                                      <p:cBhvr additive="base">
                                        <p:cTn id="56" dur="500" fill="hold"/>
                                        <p:tgtEl>
                                          <p:spTgt spid="5122"/>
                                        </p:tgtEl>
                                        <p:attrNameLst>
                                          <p:attrName>ppt_x</p:attrName>
                                        </p:attrNameLst>
                                      </p:cBhvr>
                                      <p:tavLst>
                                        <p:tav tm="0">
                                          <p:val>
                                            <p:strVal val="#ppt_x"/>
                                          </p:val>
                                        </p:tav>
                                        <p:tav tm="100000">
                                          <p:val>
                                            <p:strVal val="#ppt_x"/>
                                          </p:val>
                                        </p:tav>
                                      </p:tavLst>
                                    </p:anim>
                                    <p:anim calcmode="lin" valueType="num">
                                      <p:cBhvr additive="base">
                                        <p:cTn id="57"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37129"/>
            <a:ext cx="12192000" cy="4939834"/>
          </a:xfrm>
        </p:spPr>
        <p:txBody>
          <a:bodyPr/>
          <a:lstStyle/>
          <a:p>
            <a:pPr lvl="0"/>
            <a:r>
              <a:rPr lang="ar-IQ" dirty="0"/>
              <a:t>التطور السريع في اساليب و تقنيات ادارة الاعمال .</a:t>
            </a:r>
            <a:endParaRPr lang="en-US" dirty="0"/>
          </a:p>
          <a:p>
            <a:pPr lvl="0"/>
            <a:r>
              <a:rPr lang="ar-IQ" dirty="0"/>
              <a:t>ازدياد المنافسة بين المنظمات وضرورة وجود اليات للتميز داخل كل منظمة .</a:t>
            </a:r>
            <a:endParaRPr lang="en-US" dirty="0"/>
          </a:p>
          <a:p>
            <a:pPr lvl="0"/>
            <a:r>
              <a:rPr lang="ar-IQ" dirty="0"/>
              <a:t>الاتصال المستمر بين العاملين على اتساع نطاق العمل.</a:t>
            </a:r>
            <a:endParaRPr lang="en-US" dirty="0"/>
          </a:p>
          <a:p>
            <a:pPr lvl="0"/>
            <a:r>
              <a:rPr lang="ar-IQ" dirty="0"/>
              <a:t>تحسين الخدمات المستمرة.</a:t>
            </a:r>
            <a:endParaRPr lang="en-US" dirty="0"/>
          </a:p>
          <a:p>
            <a:pPr lvl="0"/>
            <a:r>
              <a:rPr lang="ar-IQ" dirty="0"/>
              <a:t>تحسين مشاركة الموظفين.</a:t>
            </a:r>
            <a:endParaRPr lang="en-US" dirty="0"/>
          </a:p>
          <a:p>
            <a:pPr lvl="0"/>
            <a:r>
              <a:rPr lang="ar-IQ" dirty="0"/>
              <a:t>ضبط الاداء وفق مواصفات معينة .</a:t>
            </a:r>
            <a:endParaRPr lang="en-US" dirty="0"/>
          </a:p>
          <a:p>
            <a:pPr lvl="0"/>
            <a:r>
              <a:rPr lang="ar-IQ" dirty="0"/>
              <a:t>انبثاق ثورة المعلومات والمعرفة والتحول العالمي الى اقتصاد المعرفة.</a:t>
            </a:r>
            <a:endParaRPr lang="en-US" dirty="0"/>
          </a:p>
          <a:p>
            <a:pPr marL="0" indent="0">
              <a:lnSpc>
                <a:spcPct val="150000"/>
              </a:lnSpc>
              <a:spcAft>
                <a:spcPts val="1000"/>
              </a:spcAft>
              <a:buNone/>
              <a:tabLst>
                <a:tab pos="5464810" algn="l"/>
              </a:tabLst>
            </a:pPr>
            <a:endParaRPr lang="en-US" dirty="0"/>
          </a:p>
        </p:txBody>
      </p:sp>
      <p:sp>
        <p:nvSpPr>
          <p:cNvPr id="4" name="عنوان 1"/>
          <p:cNvSpPr>
            <a:spLocks noGrp="1"/>
          </p:cNvSpPr>
          <p:nvPr>
            <p:ph type="title"/>
          </p:nvPr>
        </p:nvSpPr>
        <p:spPr>
          <a:xfrm>
            <a:off x="0" y="13448"/>
            <a:ext cx="12192000" cy="1183340"/>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a:solidFill>
                  <a:schemeClr val="bg1">
                    <a:lumMod val="50000"/>
                  </a:schemeClr>
                </a:solidFill>
              </a:rPr>
              <a:t>ثالثا :أسباب التحول الى الإدارة الالكترونية للموارد البشرية </a:t>
            </a:r>
            <a:endParaRPr lang="en-US" sz="2800" dirty="0">
              <a:solidFill>
                <a:schemeClr val="bg1">
                  <a:lumMod val="50000"/>
                </a:schemeClr>
              </a:solidFill>
            </a:endParaRPr>
          </a:p>
        </p:txBody>
      </p:sp>
      <p:pic>
        <p:nvPicPr>
          <p:cNvPr id="5122" name="Picture 2" descr="C:\Users\user\Desktop\موارد الكترونية\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86" y="4908177"/>
            <a:ext cx="5270967" cy="1519518"/>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user\Desktop\موارد الكترونية\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5638" y="4908177"/>
            <a:ext cx="6299480" cy="1519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5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5122"/>
                                        </p:tgtEl>
                                        <p:attrNameLst>
                                          <p:attrName>style.visibility</p:attrName>
                                        </p:attrNameLst>
                                      </p:cBhvr>
                                      <p:to>
                                        <p:strVal val="visible"/>
                                      </p:to>
                                    </p:set>
                                    <p:anim calcmode="lin" valueType="num">
                                      <p:cBhvr additive="base">
                                        <p:cTn id="56" dur="500" fill="hold"/>
                                        <p:tgtEl>
                                          <p:spTgt spid="5122"/>
                                        </p:tgtEl>
                                        <p:attrNameLst>
                                          <p:attrName>ppt_x</p:attrName>
                                        </p:attrNameLst>
                                      </p:cBhvr>
                                      <p:tavLst>
                                        <p:tav tm="0">
                                          <p:val>
                                            <p:strVal val="#ppt_x"/>
                                          </p:val>
                                        </p:tav>
                                        <p:tav tm="100000">
                                          <p:val>
                                            <p:strVal val="#ppt_x"/>
                                          </p:val>
                                        </p:tav>
                                      </p:tavLst>
                                    </p:anim>
                                    <p:anim calcmode="lin" valueType="num">
                                      <p:cBhvr additive="base">
                                        <p:cTn id="57"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379179568"/>
              </p:ext>
            </p:extLst>
          </p:nvPr>
        </p:nvGraphicFramePr>
        <p:xfrm>
          <a:off x="0" y="1236663"/>
          <a:ext cx="12192000" cy="4940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وان 1"/>
          <p:cNvSpPr>
            <a:spLocks noGrp="1"/>
          </p:cNvSpPr>
          <p:nvPr>
            <p:ph type="title"/>
          </p:nvPr>
        </p:nvSpPr>
        <p:spPr>
          <a:xfrm>
            <a:off x="0" y="13448"/>
            <a:ext cx="12192000" cy="1183340"/>
          </a:xfrm>
        </p:spPr>
        <p:style>
          <a:lnRef idx="1">
            <a:schemeClr val="accent6"/>
          </a:lnRef>
          <a:fillRef idx="2">
            <a:schemeClr val="accent6"/>
          </a:fillRef>
          <a:effectRef idx="1">
            <a:schemeClr val="accent6"/>
          </a:effectRef>
          <a:fontRef idx="minor">
            <a:schemeClr val="dk1"/>
          </a:fontRef>
        </p:style>
        <p:txBody>
          <a:bodyPr>
            <a:noAutofit/>
          </a:bodyPr>
          <a:lstStyle/>
          <a:p>
            <a:pPr algn="ctr">
              <a:lnSpc>
                <a:spcPct val="150000"/>
              </a:lnSpc>
              <a:spcAft>
                <a:spcPts val="1000"/>
              </a:spcAft>
            </a:pPr>
            <a:r>
              <a:rPr lang="ar-IQ" sz="2800" b="1" u="sng" dirty="0">
                <a:solidFill>
                  <a:srgbClr val="FF0000"/>
                </a:solidFill>
                <a:ea typeface="Calibri"/>
              </a:rPr>
              <a:t>مراحل التحول إلى الإدارة الالكترونية</a:t>
            </a:r>
            <a:endParaRPr lang="en-US" sz="2000" dirty="0">
              <a:solidFill>
                <a:srgbClr val="FF0000"/>
              </a:solidFill>
              <a:ea typeface="Calibri"/>
              <a:cs typeface="Arial"/>
            </a:endParaRPr>
          </a:p>
        </p:txBody>
      </p:sp>
    </p:spTree>
    <p:extLst>
      <p:ext uri="{BB962C8B-B14F-4D97-AF65-F5344CB8AC3E}">
        <p14:creationId xmlns:p14="http://schemas.microsoft.com/office/powerpoint/2010/main" val="14275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37129"/>
            <a:ext cx="12192000" cy="4939834"/>
          </a:xfrm>
        </p:spPr>
        <p:txBody>
          <a:bodyPr>
            <a:normAutofit fontScale="70000" lnSpcReduction="20000"/>
          </a:bodyPr>
          <a:lstStyle/>
          <a:p>
            <a:pPr marL="342900" lvl="0" indent="-342900" algn="justLow">
              <a:lnSpc>
                <a:spcPct val="120000"/>
              </a:lnSpc>
              <a:spcAft>
                <a:spcPts val="1000"/>
              </a:spcAft>
              <a:buFont typeface="+mj-lt"/>
              <a:buAutoNum type="arabicPeriod"/>
            </a:pPr>
            <a:r>
              <a:rPr lang="ar-IQ" dirty="0">
                <a:ea typeface="Calibri"/>
              </a:rPr>
              <a:t>وضوح الرؤية الاستراتيجية والاستيعاب الشامل لمفهوم الإدارة الإلكترونية، من تخطيط، تنفيذ، إنتاج، تشغيل وتطوير ، كما نلاحظ في بعض الدوائر الحكومية والمؤسسات التجارية وجود إعلانات كبيرة لتوضيح الرؤية والرسالة.</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الرعاية المباشرة والشاملة للإدارة العليا بالمؤسسة والابتعاد عن الاتكالية والارتجالية في معالجة الأمور.</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التطوير المستمر لإجراءات العمل ومحاولة توضيحها للموظفين لإمكانية استيعابها وفهم أهدافها، مع التشديد على تدوينها وتصنيفها.</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التحديث المستمر التقنية المعلومات ووسائل الاتصال .</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تحقيق مبدأ الشفافية والتطبيق الأمثل للواقعية.</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تأمين سرية المعلومات للمستفيدين .</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الاستفادة من التجارب السابقة وعدم تكرار الخطاء.</a:t>
            </a:r>
            <a:endParaRPr lang="en-US" sz="2000" dirty="0">
              <a:ea typeface="Calibri"/>
              <a:cs typeface="Arial"/>
            </a:endParaRPr>
          </a:p>
          <a:p>
            <a:pPr marL="342900" lvl="0" indent="-342900" algn="justLow">
              <a:lnSpc>
                <a:spcPct val="120000"/>
              </a:lnSpc>
              <a:spcAft>
                <a:spcPts val="1000"/>
              </a:spcAft>
              <a:buFont typeface="+mj-lt"/>
              <a:buAutoNum type="arabicPeriod"/>
            </a:pPr>
            <a:r>
              <a:rPr lang="ar-IQ" dirty="0">
                <a:ea typeface="Calibri"/>
              </a:rPr>
              <a:t>التعاون الإيجابي بين الأفراد والإدارات داخل المنشأة، وترك الاعتبارات الشخصية.</a:t>
            </a:r>
            <a:endParaRPr lang="en-US" sz="2000" dirty="0">
              <a:ea typeface="Calibri"/>
              <a:cs typeface="Arial"/>
            </a:endParaRPr>
          </a:p>
          <a:p>
            <a:pPr marL="0" indent="0">
              <a:lnSpc>
                <a:spcPct val="150000"/>
              </a:lnSpc>
              <a:spcAft>
                <a:spcPts val="1000"/>
              </a:spcAft>
              <a:buNone/>
              <a:tabLst>
                <a:tab pos="5464810" algn="l"/>
              </a:tabLst>
            </a:pPr>
            <a:endParaRPr lang="en-US" dirty="0"/>
          </a:p>
        </p:txBody>
      </p:sp>
      <p:sp>
        <p:nvSpPr>
          <p:cNvPr id="4" name="عنوان 1"/>
          <p:cNvSpPr>
            <a:spLocks noGrp="1"/>
          </p:cNvSpPr>
          <p:nvPr>
            <p:ph type="title"/>
          </p:nvPr>
        </p:nvSpPr>
        <p:spPr>
          <a:xfrm>
            <a:off x="0" y="13448"/>
            <a:ext cx="12192000" cy="1183340"/>
          </a:xfrm>
        </p:spPr>
        <p:style>
          <a:lnRef idx="1">
            <a:schemeClr val="accent6"/>
          </a:lnRef>
          <a:fillRef idx="2">
            <a:schemeClr val="accent6"/>
          </a:fillRef>
          <a:effectRef idx="1">
            <a:schemeClr val="accent6"/>
          </a:effectRef>
          <a:fontRef idx="minor">
            <a:schemeClr val="dk1"/>
          </a:fontRef>
        </p:style>
        <p:txBody>
          <a:bodyPr>
            <a:noAutofit/>
          </a:bodyPr>
          <a:lstStyle/>
          <a:p>
            <a:r>
              <a:rPr lang="ar-IQ" sz="2800" b="1" dirty="0" smtClean="0">
                <a:solidFill>
                  <a:schemeClr val="bg1">
                    <a:lumMod val="50000"/>
                  </a:schemeClr>
                </a:solidFill>
              </a:rPr>
              <a:t>رابعا</a:t>
            </a:r>
            <a:r>
              <a:rPr lang="ar-IQ" sz="2800" b="1" dirty="0">
                <a:solidFill>
                  <a:schemeClr val="bg1">
                    <a:lumMod val="50000"/>
                  </a:schemeClr>
                </a:solidFill>
              </a:rPr>
              <a:t>: عوامل النجاح في الإدارة الالكترونية للموارد البشرية</a:t>
            </a:r>
            <a:endParaRPr lang="en-US" sz="2800" dirty="0">
              <a:solidFill>
                <a:schemeClr val="bg1">
                  <a:lumMod val="50000"/>
                </a:schemeClr>
              </a:solidFill>
            </a:endParaRPr>
          </a:p>
        </p:txBody>
      </p:sp>
    </p:spTree>
    <p:extLst>
      <p:ext uri="{BB962C8B-B14F-4D97-AF65-F5344CB8AC3E}">
        <p14:creationId xmlns:p14="http://schemas.microsoft.com/office/powerpoint/2010/main" val="97844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6700" y="939800"/>
            <a:ext cx="11734800" cy="5662706"/>
          </a:xfrm>
        </p:spPr>
        <p:txBody>
          <a:bodyPr/>
          <a:lstStyle/>
          <a:p>
            <a:pPr marL="0" indent="0" algn="justLow">
              <a:lnSpc>
                <a:spcPct val="115000"/>
              </a:lnSpc>
              <a:spcAft>
                <a:spcPts val="1000"/>
              </a:spcAft>
              <a:buNone/>
              <a:tabLst>
                <a:tab pos="5464810" algn="l"/>
              </a:tabLst>
            </a:pPr>
            <a:endParaRPr lang="en-US" sz="2000" dirty="0">
              <a:ea typeface="Calibri"/>
              <a:cs typeface="Arial"/>
            </a:endParaRPr>
          </a:p>
          <a:p>
            <a:pPr marL="0" indent="0">
              <a:buNone/>
            </a:pPr>
            <a:endParaRPr lang="en-US" dirty="0"/>
          </a:p>
        </p:txBody>
      </p:sp>
      <p:sp>
        <p:nvSpPr>
          <p:cNvPr id="4" name="عنوان 1"/>
          <p:cNvSpPr>
            <a:spLocks noGrp="1"/>
          </p:cNvSpPr>
          <p:nvPr>
            <p:ph type="title"/>
          </p:nvPr>
        </p:nvSpPr>
        <p:spPr>
          <a:xfrm>
            <a:off x="0" y="1"/>
            <a:ext cx="12192000" cy="876299"/>
          </a:xfrm>
        </p:spPr>
        <p:style>
          <a:lnRef idx="1">
            <a:schemeClr val="accent6"/>
          </a:lnRef>
          <a:fillRef idx="2">
            <a:schemeClr val="accent6"/>
          </a:fillRef>
          <a:effectRef idx="1">
            <a:schemeClr val="accent6"/>
          </a:effectRef>
          <a:fontRef idx="minor">
            <a:schemeClr val="dk1"/>
          </a:fontRef>
        </p:style>
        <p:txBody>
          <a:bodyPr>
            <a:noAutofit/>
          </a:bodyPr>
          <a:lstStyle/>
          <a:p>
            <a:r>
              <a:rPr lang="ar-SA" sz="2800" b="1" dirty="0">
                <a:solidFill>
                  <a:schemeClr val="tx1">
                    <a:lumMod val="65000"/>
                    <a:lumOff val="35000"/>
                  </a:schemeClr>
                </a:solidFill>
              </a:rPr>
              <a:t>خامسا :مكونات الإدارة الالكترونية للموارد البشرية </a:t>
            </a:r>
            <a:endParaRPr lang="en-US" sz="2800" b="1" dirty="0">
              <a:solidFill>
                <a:schemeClr val="tx1">
                  <a:lumMod val="65000"/>
                  <a:lumOff val="35000"/>
                </a:schemeClr>
              </a:solidFill>
            </a:endParaRPr>
          </a:p>
        </p:txBody>
      </p:sp>
      <p:sp>
        <p:nvSpPr>
          <p:cNvPr id="6" name="مستطيل 5"/>
          <p:cNvSpPr/>
          <p:nvPr/>
        </p:nvSpPr>
        <p:spPr>
          <a:xfrm>
            <a:off x="134471" y="1102659"/>
            <a:ext cx="11806517" cy="566950"/>
          </a:xfrm>
          <a:prstGeom prst="rect">
            <a:avLst/>
          </a:prstGeom>
        </p:spPr>
        <p:txBody>
          <a:bodyPr wrap="square">
            <a:spAutoFit/>
          </a:bodyPr>
          <a:lstStyle/>
          <a:p>
            <a:pPr>
              <a:lnSpc>
                <a:spcPct val="200000"/>
              </a:lnSpc>
            </a:pPr>
            <a:r>
              <a:rPr lang="ar-IQ" b="1" dirty="0"/>
              <a:t>تحتاج إدارة الموارد البشرية إلى مكونات تتعلق بالبنية التحتية وتأهيل المستخدمين، </a:t>
            </a:r>
            <a:r>
              <a:rPr lang="ar-IQ" b="1" u="sng" dirty="0">
                <a:solidFill>
                  <a:srgbClr val="FF0000"/>
                </a:solidFill>
              </a:rPr>
              <a:t>وأهم هذه المكونات تتمثل فيما </a:t>
            </a:r>
            <a:r>
              <a:rPr lang="ar-IQ" b="1" u="sng" dirty="0" smtClean="0">
                <a:solidFill>
                  <a:srgbClr val="FF0000"/>
                </a:solidFill>
              </a:rPr>
              <a:t>يلي: </a:t>
            </a:r>
            <a:endParaRPr lang="en-US" b="1" u="sng" dirty="0">
              <a:solidFill>
                <a:srgbClr val="FF0000"/>
              </a:solidFill>
            </a:endParaRPr>
          </a:p>
        </p:txBody>
      </p:sp>
      <p:graphicFrame>
        <p:nvGraphicFramePr>
          <p:cNvPr id="2" name="رسم تخطيطي 1"/>
          <p:cNvGraphicFramePr/>
          <p:nvPr>
            <p:extLst>
              <p:ext uri="{D42A27DB-BD31-4B8C-83A1-F6EECF244321}">
                <p14:modId xmlns:p14="http://schemas.microsoft.com/office/powerpoint/2010/main" val="508807594"/>
              </p:ext>
            </p:extLst>
          </p:nvPr>
        </p:nvGraphicFramePr>
        <p:xfrm>
          <a:off x="578223" y="1815353"/>
          <a:ext cx="11013141" cy="4705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979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theme/theme1.xml><?xml version="1.0" encoding="utf-8"?>
<a:theme xmlns:a="http://schemas.openxmlformats.org/drawingml/2006/main" name="نسق Office">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2299</TotalTime>
  <Words>1132</Words>
  <Application>Microsoft Office PowerPoint</Application>
  <PresentationFormat>Widescreen</PresentationFormat>
  <Paragraphs>104</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Sakkal Majalla</vt:lpstr>
      <vt:lpstr>Simplified Arabic</vt:lpstr>
      <vt:lpstr>Times New Roman</vt:lpstr>
      <vt:lpstr>Wingdings</vt:lpstr>
      <vt:lpstr>نسق Office</vt:lpstr>
      <vt:lpstr>PowerPoint Presentation</vt:lpstr>
      <vt:lpstr>                   المحتويات </vt:lpstr>
      <vt:lpstr>اولا :المقدمة </vt:lpstr>
      <vt:lpstr>ثانيا :مفهوم إدارة الموارد البشرية الالكترونية </vt:lpstr>
      <vt:lpstr>ثالثا :أسباب التحول الى الإدارة الالكترونية للموارد البشرية </vt:lpstr>
      <vt:lpstr>ثالثا :أسباب التحول الى الإدارة الالكترونية للموارد البشرية </vt:lpstr>
      <vt:lpstr>مراحل التحول إلى الإدارة الالكترونية</vt:lpstr>
      <vt:lpstr>رابعا: عوامل النجاح في الإدارة الالكترونية للموارد البشرية</vt:lpstr>
      <vt:lpstr>خامسا :مكونات الإدارة الالكترونية للموارد البشرية </vt:lpstr>
      <vt:lpstr>سادسا : خصائص الإدارة الالكترونية للموارد البشرية </vt:lpstr>
      <vt:lpstr>سابعا: متطلبات الإدارة الإلكترونية للموارد البشرية</vt:lpstr>
      <vt:lpstr>ثامنا :نتائج تطبيق الإدارة الإلكترونية للموارد البشرية </vt:lpstr>
      <vt:lpstr>سابعا : أنشطة إدارة الموارد البشرية الإلكترونية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Research and Information Systems</dc:title>
  <dc:creator>Maher</dc:creator>
  <cp:lastModifiedBy>Maher</cp:lastModifiedBy>
  <cp:revision>122</cp:revision>
  <dcterms:created xsi:type="dcterms:W3CDTF">2020-03-27T21:56:32Z</dcterms:created>
  <dcterms:modified xsi:type="dcterms:W3CDTF">2020-10-17T09:41:12Z</dcterms:modified>
</cp:coreProperties>
</file>