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04" r:id="rId2"/>
    <p:sldId id="257" r:id="rId3"/>
    <p:sldId id="258" r:id="rId4"/>
    <p:sldId id="305" r:id="rId5"/>
    <p:sldId id="306" r:id="rId6"/>
    <p:sldId id="318" r:id="rId7"/>
    <p:sldId id="329" r:id="rId8"/>
    <p:sldId id="333" r:id="rId9"/>
    <p:sldId id="335" r:id="rId10"/>
    <p:sldId id="331" r:id="rId11"/>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71" autoAdjust="0"/>
    <p:restoredTop sz="94660"/>
  </p:normalViewPr>
  <p:slideViewPr>
    <p:cSldViewPr snapToGrid="0">
      <p:cViewPr varScale="1">
        <p:scale>
          <a:sx n="84" d="100"/>
          <a:sy n="84" d="100"/>
        </p:scale>
        <p:origin x="533"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F0E577-AC44-44B2-8F41-449E6DDC173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69F2181-3B86-403C-A420-0B0ED37FFB29}">
      <dgm:prSet phldrT="[نص]"/>
      <dgm:spPr/>
      <dgm:t>
        <a:bodyPr/>
        <a:lstStyle/>
        <a:p>
          <a:r>
            <a:rPr lang="ar-IQ" dirty="0" smtClean="0"/>
            <a:t>لتبسيط عمليات الموارد البشرية وتقليل الأعباء الإدارية</a:t>
          </a:r>
          <a:endParaRPr lang="en-US" dirty="0"/>
        </a:p>
      </dgm:t>
    </dgm:pt>
    <dgm:pt modelId="{1998F01B-019B-4BF6-9F45-BC24DC17A726}" type="parTrans" cxnId="{058EFE8A-384A-4E48-A3C3-7177EE7D4FF0}">
      <dgm:prSet/>
      <dgm:spPr/>
      <dgm:t>
        <a:bodyPr/>
        <a:lstStyle/>
        <a:p>
          <a:endParaRPr lang="en-US"/>
        </a:p>
      </dgm:t>
    </dgm:pt>
    <dgm:pt modelId="{D1877E3B-8529-430A-8D07-8CEF0ED5747C}" type="sibTrans" cxnId="{058EFE8A-384A-4E48-A3C3-7177EE7D4FF0}">
      <dgm:prSet/>
      <dgm:spPr/>
      <dgm:t>
        <a:bodyPr/>
        <a:lstStyle/>
        <a:p>
          <a:endParaRPr lang="en-US"/>
        </a:p>
      </dgm:t>
    </dgm:pt>
    <dgm:pt modelId="{3E53FAC8-923C-4480-816E-F88BF76D43CA}">
      <dgm:prSet phldrT="[نص]"/>
      <dgm:spPr/>
      <dgm:t>
        <a:bodyPr/>
        <a:lstStyle/>
        <a:p>
          <a:pPr rtl="1"/>
          <a:r>
            <a:rPr lang="ar-IQ" dirty="0" smtClean="0"/>
            <a:t>تقليل إدارة الموارد البشرية وتكاليف الامتثال.</a:t>
          </a:r>
          <a:endParaRPr lang="en-US" dirty="0"/>
        </a:p>
      </dgm:t>
    </dgm:pt>
    <dgm:pt modelId="{4F94EBE7-6518-4E1C-9438-C8E2C97A1804}" type="parTrans" cxnId="{B7161B54-0FFB-4A1D-84DC-1DC1F976461B}">
      <dgm:prSet/>
      <dgm:spPr/>
      <dgm:t>
        <a:bodyPr/>
        <a:lstStyle/>
        <a:p>
          <a:endParaRPr lang="en-US"/>
        </a:p>
      </dgm:t>
    </dgm:pt>
    <dgm:pt modelId="{4FB3A4B6-3E86-4287-AEFB-F7AD53660B51}" type="sibTrans" cxnId="{B7161B54-0FFB-4A1D-84DC-1DC1F976461B}">
      <dgm:prSet/>
      <dgm:spPr/>
      <dgm:t>
        <a:bodyPr/>
        <a:lstStyle/>
        <a:p>
          <a:endParaRPr lang="en-US"/>
        </a:p>
      </dgm:t>
    </dgm:pt>
    <dgm:pt modelId="{4BA22E01-0E3F-4E6C-9346-7F990830BE44}">
      <dgm:prSet phldrT="[نص]"/>
      <dgm:spPr/>
      <dgm:t>
        <a:bodyPr/>
        <a:lstStyle/>
        <a:p>
          <a:pPr rtl="1"/>
          <a:r>
            <a:rPr lang="ar-IQ" dirty="0" smtClean="0"/>
            <a:t>تنافس على نحو أكثر فعالية للمواهب العالمية.</a:t>
          </a:r>
          <a:endParaRPr lang="en-US" dirty="0"/>
        </a:p>
      </dgm:t>
    </dgm:pt>
    <dgm:pt modelId="{F3C96A9C-1F61-4AC1-BF37-F5573FC35A85}" type="parTrans" cxnId="{5299F937-C0C2-4F8E-A49E-A0A0F8C4B475}">
      <dgm:prSet/>
      <dgm:spPr/>
      <dgm:t>
        <a:bodyPr/>
        <a:lstStyle/>
        <a:p>
          <a:endParaRPr lang="en-US"/>
        </a:p>
      </dgm:t>
    </dgm:pt>
    <dgm:pt modelId="{4A7205FA-0563-4714-A1EF-13188C75EDE9}" type="sibTrans" cxnId="{5299F937-C0C2-4F8E-A49E-A0A0F8C4B475}">
      <dgm:prSet/>
      <dgm:spPr/>
      <dgm:t>
        <a:bodyPr/>
        <a:lstStyle/>
        <a:p>
          <a:endParaRPr lang="en-US"/>
        </a:p>
      </dgm:t>
    </dgm:pt>
    <dgm:pt modelId="{D2863F5F-DEB1-47ED-813C-2C2AF774500E}">
      <dgm:prSet phldrT="[نص]"/>
      <dgm:spPr/>
      <dgm:t>
        <a:bodyPr/>
        <a:lstStyle/>
        <a:p>
          <a:pPr rtl="1"/>
          <a:r>
            <a:rPr lang="ar-IQ" dirty="0" smtClean="0"/>
            <a:t>تحسين الخدمة والوصول إلى البيانات للموظفين والمديرين.</a:t>
          </a:r>
          <a:endParaRPr lang="en-US" dirty="0"/>
        </a:p>
      </dgm:t>
    </dgm:pt>
    <dgm:pt modelId="{01F12C96-5CBC-449A-8AF9-D091DC99BF7C}" type="parTrans" cxnId="{7816B6D1-70DB-4E0A-BE0B-7954DC30BDA1}">
      <dgm:prSet/>
      <dgm:spPr/>
      <dgm:t>
        <a:bodyPr/>
        <a:lstStyle/>
        <a:p>
          <a:endParaRPr lang="en-US"/>
        </a:p>
      </dgm:t>
    </dgm:pt>
    <dgm:pt modelId="{26654B62-4211-45E5-88A5-690A550DD933}" type="sibTrans" cxnId="{7816B6D1-70DB-4E0A-BE0B-7954DC30BDA1}">
      <dgm:prSet/>
      <dgm:spPr/>
      <dgm:t>
        <a:bodyPr/>
        <a:lstStyle/>
        <a:p>
          <a:endParaRPr lang="en-US"/>
        </a:p>
      </dgm:t>
    </dgm:pt>
    <dgm:pt modelId="{6F643CF0-2936-491C-B1D1-313F36EC298F}">
      <dgm:prSet phldrT="[نص]"/>
      <dgm:spPr/>
      <dgm:t>
        <a:bodyPr/>
        <a:lstStyle/>
        <a:p>
          <a:pPr rtl="1"/>
          <a:r>
            <a:rPr lang="ar-IQ" dirty="0" smtClean="0"/>
            <a:t>توفير مقاييس في الوقت الفعلي للسماح لصانعي القرار بتحديد الاتجاهات وإدارة القوى العاملة بشكل أكثر فعالية.</a:t>
          </a:r>
          <a:endParaRPr lang="en-US" dirty="0"/>
        </a:p>
      </dgm:t>
    </dgm:pt>
    <dgm:pt modelId="{F27C03A2-67C4-4A3B-B768-62F64E170800}" type="parTrans" cxnId="{E3B38E78-FB1A-4162-ADFF-63899ACCC9C5}">
      <dgm:prSet/>
      <dgm:spPr/>
      <dgm:t>
        <a:bodyPr/>
        <a:lstStyle/>
        <a:p>
          <a:endParaRPr lang="en-US"/>
        </a:p>
      </dgm:t>
    </dgm:pt>
    <dgm:pt modelId="{2E95EC28-4AE2-4961-B621-64AF3ECA6405}" type="sibTrans" cxnId="{E3B38E78-FB1A-4162-ADFF-63899ACCC9C5}">
      <dgm:prSet/>
      <dgm:spPr/>
      <dgm:t>
        <a:bodyPr/>
        <a:lstStyle/>
        <a:p>
          <a:endParaRPr lang="en-US"/>
        </a:p>
      </dgm:t>
    </dgm:pt>
    <dgm:pt modelId="{4242F0B1-7EAA-4264-8B55-5C714DF58B2B}" type="pres">
      <dgm:prSet presAssocID="{90F0E577-AC44-44B2-8F41-449E6DDC173D}" presName="diagram" presStyleCnt="0">
        <dgm:presLayoutVars>
          <dgm:dir/>
          <dgm:resizeHandles val="exact"/>
        </dgm:presLayoutVars>
      </dgm:prSet>
      <dgm:spPr/>
      <dgm:t>
        <a:bodyPr/>
        <a:lstStyle/>
        <a:p>
          <a:endParaRPr lang="en-US"/>
        </a:p>
      </dgm:t>
    </dgm:pt>
    <dgm:pt modelId="{05551769-ABB5-4168-BBC9-186B10B655D3}" type="pres">
      <dgm:prSet presAssocID="{C69F2181-3B86-403C-A420-0B0ED37FFB29}" presName="node" presStyleLbl="node1" presStyleIdx="0" presStyleCnt="5">
        <dgm:presLayoutVars>
          <dgm:bulletEnabled val="1"/>
        </dgm:presLayoutVars>
      </dgm:prSet>
      <dgm:spPr/>
      <dgm:t>
        <a:bodyPr/>
        <a:lstStyle/>
        <a:p>
          <a:endParaRPr lang="en-US"/>
        </a:p>
      </dgm:t>
    </dgm:pt>
    <dgm:pt modelId="{FCBE451A-9E5C-402D-9A6C-DF5C0A655DEC}" type="pres">
      <dgm:prSet presAssocID="{D1877E3B-8529-430A-8D07-8CEF0ED5747C}" presName="sibTrans" presStyleCnt="0"/>
      <dgm:spPr/>
    </dgm:pt>
    <dgm:pt modelId="{1BF09A3D-7EA2-40EF-8F00-1592A4AB9F45}" type="pres">
      <dgm:prSet presAssocID="{3E53FAC8-923C-4480-816E-F88BF76D43CA}" presName="node" presStyleLbl="node1" presStyleIdx="1" presStyleCnt="5">
        <dgm:presLayoutVars>
          <dgm:bulletEnabled val="1"/>
        </dgm:presLayoutVars>
      </dgm:prSet>
      <dgm:spPr/>
      <dgm:t>
        <a:bodyPr/>
        <a:lstStyle/>
        <a:p>
          <a:endParaRPr lang="en-US"/>
        </a:p>
      </dgm:t>
    </dgm:pt>
    <dgm:pt modelId="{2895F89D-35F4-4A93-A82F-E73722F34154}" type="pres">
      <dgm:prSet presAssocID="{4FB3A4B6-3E86-4287-AEFB-F7AD53660B51}" presName="sibTrans" presStyleCnt="0"/>
      <dgm:spPr/>
    </dgm:pt>
    <dgm:pt modelId="{CE49F75C-FBAF-44AD-B120-6A34532142B9}" type="pres">
      <dgm:prSet presAssocID="{4BA22E01-0E3F-4E6C-9346-7F990830BE44}" presName="node" presStyleLbl="node1" presStyleIdx="2" presStyleCnt="5">
        <dgm:presLayoutVars>
          <dgm:bulletEnabled val="1"/>
        </dgm:presLayoutVars>
      </dgm:prSet>
      <dgm:spPr/>
      <dgm:t>
        <a:bodyPr/>
        <a:lstStyle/>
        <a:p>
          <a:endParaRPr lang="en-US"/>
        </a:p>
      </dgm:t>
    </dgm:pt>
    <dgm:pt modelId="{25D64CF2-CFEF-4779-9831-A94DB653BC88}" type="pres">
      <dgm:prSet presAssocID="{4A7205FA-0563-4714-A1EF-13188C75EDE9}" presName="sibTrans" presStyleCnt="0"/>
      <dgm:spPr/>
    </dgm:pt>
    <dgm:pt modelId="{820CD726-0CC9-49D5-83B7-49D1C7806C9D}" type="pres">
      <dgm:prSet presAssocID="{D2863F5F-DEB1-47ED-813C-2C2AF774500E}" presName="node" presStyleLbl="node1" presStyleIdx="3" presStyleCnt="5">
        <dgm:presLayoutVars>
          <dgm:bulletEnabled val="1"/>
        </dgm:presLayoutVars>
      </dgm:prSet>
      <dgm:spPr/>
      <dgm:t>
        <a:bodyPr/>
        <a:lstStyle/>
        <a:p>
          <a:endParaRPr lang="en-US"/>
        </a:p>
      </dgm:t>
    </dgm:pt>
    <dgm:pt modelId="{AEA7740B-F9EB-43FE-9EE6-07FC08EBF72D}" type="pres">
      <dgm:prSet presAssocID="{26654B62-4211-45E5-88A5-690A550DD933}" presName="sibTrans" presStyleCnt="0"/>
      <dgm:spPr/>
    </dgm:pt>
    <dgm:pt modelId="{F8AF8890-9056-46C6-8148-70009449C571}" type="pres">
      <dgm:prSet presAssocID="{6F643CF0-2936-491C-B1D1-313F36EC298F}" presName="node" presStyleLbl="node1" presStyleIdx="4" presStyleCnt="5">
        <dgm:presLayoutVars>
          <dgm:bulletEnabled val="1"/>
        </dgm:presLayoutVars>
      </dgm:prSet>
      <dgm:spPr/>
      <dgm:t>
        <a:bodyPr/>
        <a:lstStyle/>
        <a:p>
          <a:endParaRPr lang="en-US"/>
        </a:p>
      </dgm:t>
    </dgm:pt>
  </dgm:ptLst>
  <dgm:cxnLst>
    <dgm:cxn modelId="{7816B6D1-70DB-4E0A-BE0B-7954DC30BDA1}" srcId="{90F0E577-AC44-44B2-8F41-449E6DDC173D}" destId="{D2863F5F-DEB1-47ED-813C-2C2AF774500E}" srcOrd="3" destOrd="0" parTransId="{01F12C96-5CBC-449A-8AF9-D091DC99BF7C}" sibTransId="{26654B62-4211-45E5-88A5-690A550DD933}"/>
    <dgm:cxn modelId="{4B5AA91E-1195-4B00-84FF-A24A288E8B34}" type="presOf" srcId="{C69F2181-3B86-403C-A420-0B0ED37FFB29}" destId="{05551769-ABB5-4168-BBC9-186B10B655D3}" srcOrd="0" destOrd="0" presId="urn:microsoft.com/office/officeart/2005/8/layout/default"/>
    <dgm:cxn modelId="{C2FD33B5-E9AC-4AFB-84B8-A6162DDA380E}" type="presOf" srcId="{3E53FAC8-923C-4480-816E-F88BF76D43CA}" destId="{1BF09A3D-7EA2-40EF-8F00-1592A4AB9F45}" srcOrd="0" destOrd="0" presId="urn:microsoft.com/office/officeart/2005/8/layout/default"/>
    <dgm:cxn modelId="{709B2672-0C28-4DB5-8567-1726CAF2F80E}" type="presOf" srcId="{D2863F5F-DEB1-47ED-813C-2C2AF774500E}" destId="{820CD726-0CC9-49D5-83B7-49D1C7806C9D}" srcOrd="0" destOrd="0" presId="urn:microsoft.com/office/officeart/2005/8/layout/default"/>
    <dgm:cxn modelId="{E3B38E78-FB1A-4162-ADFF-63899ACCC9C5}" srcId="{90F0E577-AC44-44B2-8F41-449E6DDC173D}" destId="{6F643CF0-2936-491C-B1D1-313F36EC298F}" srcOrd="4" destOrd="0" parTransId="{F27C03A2-67C4-4A3B-B768-62F64E170800}" sibTransId="{2E95EC28-4AE2-4961-B621-64AF3ECA6405}"/>
    <dgm:cxn modelId="{5299F937-C0C2-4F8E-A49E-A0A0F8C4B475}" srcId="{90F0E577-AC44-44B2-8F41-449E6DDC173D}" destId="{4BA22E01-0E3F-4E6C-9346-7F990830BE44}" srcOrd="2" destOrd="0" parTransId="{F3C96A9C-1F61-4AC1-BF37-F5573FC35A85}" sibTransId="{4A7205FA-0563-4714-A1EF-13188C75EDE9}"/>
    <dgm:cxn modelId="{058EFE8A-384A-4E48-A3C3-7177EE7D4FF0}" srcId="{90F0E577-AC44-44B2-8F41-449E6DDC173D}" destId="{C69F2181-3B86-403C-A420-0B0ED37FFB29}" srcOrd="0" destOrd="0" parTransId="{1998F01B-019B-4BF6-9F45-BC24DC17A726}" sibTransId="{D1877E3B-8529-430A-8D07-8CEF0ED5747C}"/>
    <dgm:cxn modelId="{B7161B54-0FFB-4A1D-84DC-1DC1F976461B}" srcId="{90F0E577-AC44-44B2-8F41-449E6DDC173D}" destId="{3E53FAC8-923C-4480-816E-F88BF76D43CA}" srcOrd="1" destOrd="0" parTransId="{4F94EBE7-6518-4E1C-9438-C8E2C97A1804}" sibTransId="{4FB3A4B6-3E86-4287-AEFB-F7AD53660B51}"/>
    <dgm:cxn modelId="{F55D5CD4-F1C4-435A-8CF0-93D5BF797536}" type="presOf" srcId="{4BA22E01-0E3F-4E6C-9346-7F990830BE44}" destId="{CE49F75C-FBAF-44AD-B120-6A34532142B9}" srcOrd="0" destOrd="0" presId="urn:microsoft.com/office/officeart/2005/8/layout/default"/>
    <dgm:cxn modelId="{6AAC6664-34BA-4246-B9AF-AE5B3E3BB349}" type="presOf" srcId="{90F0E577-AC44-44B2-8F41-449E6DDC173D}" destId="{4242F0B1-7EAA-4264-8B55-5C714DF58B2B}" srcOrd="0" destOrd="0" presId="urn:microsoft.com/office/officeart/2005/8/layout/default"/>
    <dgm:cxn modelId="{D29D5EA4-05FB-4B28-8805-080A6722A017}" type="presOf" srcId="{6F643CF0-2936-491C-B1D1-313F36EC298F}" destId="{F8AF8890-9056-46C6-8148-70009449C571}" srcOrd="0" destOrd="0" presId="urn:microsoft.com/office/officeart/2005/8/layout/default"/>
    <dgm:cxn modelId="{CC15D901-C35A-49CC-BB17-D0D4C8F09B31}" type="presParOf" srcId="{4242F0B1-7EAA-4264-8B55-5C714DF58B2B}" destId="{05551769-ABB5-4168-BBC9-186B10B655D3}" srcOrd="0" destOrd="0" presId="urn:microsoft.com/office/officeart/2005/8/layout/default"/>
    <dgm:cxn modelId="{622D9DF6-2FAF-4327-999D-BA6D05B5C450}" type="presParOf" srcId="{4242F0B1-7EAA-4264-8B55-5C714DF58B2B}" destId="{FCBE451A-9E5C-402D-9A6C-DF5C0A655DEC}" srcOrd="1" destOrd="0" presId="urn:microsoft.com/office/officeart/2005/8/layout/default"/>
    <dgm:cxn modelId="{199DBA3A-E55F-46E6-BA66-DAD9543DD47B}" type="presParOf" srcId="{4242F0B1-7EAA-4264-8B55-5C714DF58B2B}" destId="{1BF09A3D-7EA2-40EF-8F00-1592A4AB9F45}" srcOrd="2" destOrd="0" presId="urn:microsoft.com/office/officeart/2005/8/layout/default"/>
    <dgm:cxn modelId="{42758EC1-A4E2-4D6B-8387-90D562177413}" type="presParOf" srcId="{4242F0B1-7EAA-4264-8B55-5C714DF58B2B}" destId="{2895F89D-35F4-4A93-A82F-E73722F34154}" srcOrd="3" destOrd="0" presId="urn:microsoft.com/office/officeart/2005/8/layout/default"/>
    <dgm:cxn modelId="{46E95390-1399-4B5C-B46C-F8AC917C8D84}" type="presParOf" srcId="{4242F0B1-7EAA-4264-8B55-5C714DF58B2B}" destId="{CE49F75C-FBAF-44AD-B120-6A34532142B9}" srcOrd="4" destOrd="0" presId="urn:microsoft.com/office/officeart/2005/8/layout/default"/>
    <dgm:cxn modelId="{2BEFA717-EA4B-4D26-8785-8FFA78DD3F40}" type="presParOf" srcId="{4242F0B1-7EAA-4264-8B55-5C714DF58B2B}" destId="{25D64CF2-CFEF-4779-9831-A94DB653BC88}" srcOrd="5" destOrd="0" presId="urn:microsoft.com/office/officeart/2005/8/layout/default"/>
    <dgm:cxn modelId="{B3087003-02D5-4F2B-A9EC-45212661D1C5}" type="presParOf" srcId="{4242F0B1-7EAA-4264-8B55-5C714DF58B2B}" destId="{820CD726-0CC9-49D5-83B7-49D1C7806C9D}" srcOrd="6" destOrd="0" presId="urn:microsoft.com/office/officeart/2005/8/layout/default"/>
    <dgm:cxn modelId="{BF234C97-EC0B-4469-B964-F3D431D5C788}" type="presParOf" srcId="{4242F0B1-7EAA-4264-8B55-5C714DF58B2B}" destId="{AEA7740B-F9EB-43FE-9EE6-07FC08EBF72D}" srcOrd="7" destOrd="0" presId="urn:microsoft.com/office/officeart/2005/8/layout/default"/>
    <dgm:cxn modelId="{899F3AA4-CB59-4743-8E25-8A01E083C40D}" type="presParOf" srcId="{4242F0B1-7EAA-4264-8B55-5C714DF58B2B}" destId="{F8AF8890-9056-46C6-8148-70009449C57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927976-1974-4437-8025-5542E07C4143}"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2394428-5D29-441A-ACA6-399BD9C451F7}">
      <dgm:prSet phldrT="[نص]"/>
      <dgm:spPr/>
      <dgm:t>
        <a:bodyPr/>
        <a:lstStyle/>
        <a:p>
          <a:r>
            <a:rPr lang="ar-IQ" dirty="0" smtClean="0"/>
            <a:t>إنها تساعد على تحسين توجيه العميل والخدمة</a:t>
          </a:r>
          <a:endParaRPr lang="en-US" dirty="0"/>
        </a:p>
      </dgm:t>
    </dgm:pt>
    <dgm:pt modelId="{B249F247-2CD5-46D9-9132-F37200885ED0}" type="parTrans" cxnId="{358A8B3E-9CAD-4840-A28F-2BD7EB37C852}">
      <dgm:prSet/>
      <dgm:spPr/>
      <dgm:t>
        <a:bodyPr/>
        <a:lstStyle/>
        <a:p>
          <a:endParaRPr lang="en-US"/>
        </a:p>
      </dgm:t>
    </dgm:pt>
    <dgm:pt modelId="{7356140F-ACDB-44A4-B895-63BCFD3DC3E1}" type="sibTrans" cxnId="{358A8B3E-9CAD-4840-A28F-2BD7EB37C852}">
      <dgm:prSet/>
      <dgm:spPr/>
      <dgm:t>
        <a:bodyPr/>
        <a:lstStyle/>
        <a:p>
          <a:endParaRPr lang="en-US"/>
        </a:p>
      </dgm:t>
    </dgm:pt>
    <dgm:pt modelId="{C9A98EDE-A0D1-4AA4-8855-AEE14DA24837}">
      <dgm:prSet phldrT="[نص]"/>
      <dgm:spPr/>
      <dgm:t>
        <a:bodyPr/>
        <a:lstStyle/>
        <a:p>
          <a:pPr rtl="1"/>
          <a:r>
            <a:rPr lang="ar-IQ" dirty="0" smtClean="0"/>
            <a:t>إدارة الموارد البشرية الإلكترونية تقلل من الموظفين الإداريين.</a:t>
          </a:r>
          <a:endParaRPr lang="en-US" dirty="0"/>
        </a:p>
      </dgm:t>
    </dgm:pt>
    <dgm:pt modelId="{CD3E5B13-ABEC-4516-9081-B640DC5AE132}" type="parTrans" cxnId="{63139796-24FB-4555-B498-DA1A8EC7D80D}">
      <dgm:prSet/>
      <dgm:spPr/>
      <dgm:t>
        <a:bodyPr/>
        <a:lstStyle/>
        <a:p>
          <a:endParaRPr lang="en-US"/>
        </a:p>
      </dgm:t>
    </dgm:pt>
    <dgm:pt modelId="{7A2D92CF-37A9-4E90-AA5D-85F2CE4A3105}" type="sibTrans" cxnId="{63139796-24FB-4555-B498-DA1A8EC7D80D}">
      <dgm:prSet/>
      <dgm:spPr/>
      <dgm:t>
        <a:bodyPr/>
        <a:lstStyle/>
        <a:p>
          <a:endParaRPr lang="en-US"/>
        </a:p>
      </dgm:t>
    </dgm:pt>
    <dgm:pt modelId="{6A307E7E-0AF4-45BC-9A33-0B46A2D58CEA}">
      <dgm:prSet phldrT="[نص]"/>
      <dgm:spPr/>
      <dgm:t>
        <a:bodyPr/>
        <a:lstStyle/>
        <a:p>
          <a:r>
            <a:rPr lang="ar-IQ" dirty="0" smtClean="0"/>
            <a:t>يساعد قسم الموارد البشرية. للحصول على ملف تعريف نظيف للموظفين.</a:t>
          </a:r>
          <a:endParaRPr lang="en-US" dirty="0"/>
        </a:p>
      </dgm:t>
    </dgm:pt>
    <dgm:pt modelId="{A40A2494-AFBB-42D2-A7B0-6D33F09C1B20}" type="parTrans" cxnId="{3FB908EF-B96C-4B64-B7DB-C5D88D1450FF}">
      <dgm:prSet/>
      <dgm:spPr/>
      <dgm:t>
        <a:bodyPr/>
        <a:lstStyle/>
        <a:p>
          <a:endParaRPr lang="en-US"/>
        </a:p>
      </dgm:t>
    </dgm:pt>
    <dgm:pt modelId="{4DC2339E-25A9-4A03-A511-007B5B0B8F67}" type="sibTrans" cxnId="{3FB908EF-B96C-4B64-B7DB-C5D88D1450FF}">
      <dgm:prSet/>
      <dgm:spPr/>
      <dgm:t>
        <a:bodyPr/>
        <a:lstStyle/>
        <a:p>
          <a:endParaRPr lang="en-US"/>
        </a:p>
      </dgm:t>
    </dgm:pt>
    <dgm:pt modelId="{B14C93A6-B1A7-4AFB-A207-1D5F0DB4AC8A}">
      <dgm:prSet phldrT="[نص]"/>
      <dgm:spPr/>
      <dgm:t>
        <a:bodyPr/>
        <a:lstStyle/>
        <a:p>
          <a:pPr rtl="1"/>
          <a:r>
            <a:rPr lang="ar-IQ" dirty="0" smtClean="0"/>
            <a:t>يواجه الموظفون المزيد من مهارات إدارة الموارد البشرية بمساعدة إدارة الموارد البشرية الإلكترونية.</a:t>
          </a:r>
          <a:endParaRPr lang="en-US" dirty="0"/>
        </a:p>
      </dgm:t>
    </dgm:pt>
    <dgm:pt modelId="{30D2EC3B-A82C-471D-A655-E02FD5BEF243}" type="parTrans" cxnId="{C4C12264-EE06-4BD5-96D4-D15DB8AA18DE}">
      <dgm:prSet/>
      <dgm:spPr/>
      <dgm:t>
        <a:bodyPr/>
        <a:lstStyle/>
        <a:p>
          <a:endParaRPr lang="en-US"/>
        </a:p>
      </dgm:t>
    </dgm:pt>
    <dgm:pt modelId="{4C3D1DD1-39F2-42AC-AB25-861D548A0900}" type="sibTrans" cxnId="{C4C12264-EE06-4BD5-96D4-D15DB8AA18DE}">
      <dgm:prSet/>
      <dgm:spPr/>
      <dgm:t>
        <a:bodyPr/>
        <a:lstStyle/>
        <a:p>
          <a:endParaRPr lang="en-US"/>
        </a:p>
      </dgm:t>
    </dgm:pt>
    <dgm:pt modelId="{E5E72155-E504-4E4C-9C06-CD9D8F254B9E}">
      <dgm:prSet phldrT="[نص]"/>
      <dgm:spPr/>
      <dgm:t>
        <a:bodyPr/>
        <a:lstStyle/>
        <a:p>
          <a:pPr rtl="1"/>
          <a:r>
            <a:rPr lang="ar-IQ" dirty="0" smtClean="0"/>
            <a:t>يشارك الموظفون في المناقشة عبر الإنترنت.</a:t>
          </a:r>
          <a:endParaRPr lang="en-US" dirty="0"/>
        </a:p>
      </dgm:t>
    </dgm:pt>
    <dgm:pt modelId="{433CB6BB-1CEF-4827-B399-23157B854C70}" type="parTrans" cxnId="{37DE37D3-781A-491B-9710-5159E2068128}">
      <dgm:prSet/>
      <dgm:spPr/>
      <dgm:t>
        <a:bodyPr/>
        <a:lstStyle/>
        <a:p>
          <a:endParaRPr lang="en-US"/>
        </a:p>
      </dgm:t>
    </dgm:pt>
    <dgm:pt modelId="{171AA628-8ECC-4A56-AA97-D7893A2A8841}" type="sibTrans" cxnId="{37DE37D3-781A-491B-9710-5159E2068128}">
      <dgm:prSet/>
      <dgm:spPr/>
      <dgm:t>
        <a:bodyPr/>
        <a:lstStyle/>
        <a:p>
          <a:endParaRPr lang="en-US"/>
        </a:p>
      </dgm:t>
    </dgm:pt>
    <dgm:pt modelId="{C11A0AE2-3280-4E5E-A6EE-A9CAB1845194}">
      <dgm:prSet phldrT="[نص]"/>
      <dgm:spPr/>
      <dgm:t>
        <a:bodyPr/>
        <a:lstStyle/>
        <a:p>
          <a:pPr rtl="1"/>
          <a:r>
            <a:rPr lang="ar-IQ" dirty="0" smtClean="0"/>
            <a:t>تساعد على تحسين التوجه الاستراتيجي للموارد البشرية.</a:t>
          </a:r>
          <a:endParaRPr lang="en-US" dirty="0"/>
        </a:p>
      </dgm:t>
    </dgm:pt>
    <dgm:pt modelId="{CD529BE3-927B-4CB3-98F2-48CD5AC652D4}" type="parTrans" cxnId="{0CF3A039-3150-484E-A138-CF2AA43B3C6D}">
      <dgm:prSet/>
      <dgm:spPr/>
      <dgm:t>
        <a:bodyPr/>
        <a:lstStyle/>
        <a:p>
          <a:endParaRPr lang="en-US"/>
        </a:p>
      </dgm:t>
    </dgm:pt>
    <dgm:pt modelId="{AD02CD78-D309-444B-B2AF-6881A6CDE9B4}" type="sibTrans" cxnId="{0CF3A039-3150-484E-A138-CF2AA43B3C6D}">
      <dgm:prSet/>
      <dgm:spPr/>
      <dgm:t>
        <a:bodyPr/>
        <a:lstStyle/>
        <a:p>
          <a:endParaRPr lang="en-US"/>
        </a:p>
      </dgm:t>
    </dgm:pt>
    <dgm:pt modelId="{A8DEF17C-F262-41EE-B092-E094CEB79823}">
      <dgm:prSet phldrT="[نص]"/>
      <dgm:spPr/>
      <dgm:t>
        <a:bodyPr/>
        <a:lstStyle/>
        <a:p>
          <a:pPr rtl="1"/>
          <a:r>
            <a:rPr lang="ar-IQ" dirty="0" smtClean="0"/>
            <a:t>إدارة الموارد البشرية الإلكترونية برنامج لخفض التكاليف.</a:t>
          </a:r>
          <a:endParaRPr lang="en-US" dirty="0"/>
        </a:p>
      </dgm:t>
    </dgm:pt>
    <dgm:pt modelId="{AB6879E8-4279-4E74-98C4-C16FCD0A065F}" type="parTrans" cxnId="{7BA2E518-17F7-498B-95D5-05B0C24D1EE6}">
      <dgm:prSet/>
      <dgm:spPr/>
      <dgm:t>
        <a:bodyPr/>
        <a:lstStyle/>
        <a:p>
          <a:endParaRPr lang="en-US"/>
        </a:p>
      </dgm:t>
    </dgm:pt>
    <dgm:pt modelId="{0DD245C6-3CB3-4E2B-842D-F88AE021E290}" type="sibTrans" cxnId="{7BA2E518-17F7-498B-95D5-05B0C24D1EE6}">
      <dgm:prSet/>
      <dgm:spPr/>
      <dgm:t>
        <a:bodyPr/>
        <a:lstStyle/>
        <a:p>
          <a:endParaRPr lang="en-US"/>
        </a:p>
      </dgm:t>
    </dgm:pt>
    <dgm:pt modelId="{E97FBCAC-4C12-4297-84C8-D74814607E38}">
      <dgm:prSet phldrT="[نص]"/>
      <dgm:spPr/>
      <dgm:t>
        <a:bodyPr/>
        <a:lstStyle/>
        <a:p>
          <a:r>
            <a:rPr lang="ar-IQ" dirty="0" smtClean="0"/>
            <a:t>إدارة الموارد البشرية الإلكترونية تقلل من العمل الإداري.</a:t>
          </a:r>
          <a:endParaRPr lang="en-US" dirty="0"/>
        </a:p>
      </dgm:t>
    </dgm:pt>
    <dgm:pt modelId="{F4B841B8-6B52-43F2-A208-51238D4B51BA}" type="parTrans" cxnId="{7CAA1B2E-E68F-4038-B611-858A782F6C86}">
      <dgm:prSet/>
      <dgm:spPr/>
      <dgm:t>
        <a:bodyPr/>
        <a:lstStyle/>
        <a:p>
          <a:endParaRPr lang="en-US"/>
        </a:p>
      </dgm:t>
    </dgm:pt>
    <dgm:pt modelId="{57F720FD-544A-4F98-A87A-3287ED5BA3A6}" type="sibTrans" cxnId="{7CAA1B2E-E68F-4038-B611-858A782F6C86}">
      <dgm:prSet/>
      <dgm:spPr/>
      <dgm:t>
        <a:bodyPr/>
        <a:lstStyle/>
        <a:p>
          <a:endParaRPr lang="en-US"/>
        </a:p>
      </dgm:t>
    </dgm:pt>
    <dgm:pt modelId="{6139413D-E008-47DE-9921-4A7B3EBE8521}" type="pres">
      <dgm:prSet presAssocID="{AC927976-1974-4437-8025-5542E07C4143}" presName="diagram" presStyleCnt="0">
        <dgm:presLayoutVars>
          <dgm:dir/>
          <dgm:resizeHandles val="exact"/>
        </dgm:presLayoutVars>
      </dgm:prSet>
      <dgm:spPr/>
      <dgm:t>
        <a:bodyPr/>
        <a:lstStyle/>
        <a:p>
          <a:endParaRPr lang="en-US"/>
        </a:p>
      </dgm:t>
    </dgm:pt>
    <dgm:pt modelId="{6ECB4145-BE18-4B44-93F9-094927B46F04}" type="pres">
      <dgm:prSet presAssocID="{12394428-5D29-441A-ACA6-399BD9C451F7}" presName="node" presStyleLbl="node1" presStyleIdx="0" presStyleCnt="8">
        <dgm:presLayoutVars>
          <dgm:bulletEnabled val="1"/>
        </dgm:presLayoutVars>
      </dgm:prSet>
      <dgm:spPr/>
      <dgm:t>
        <a:bodyPr/>
        <a:lstStyle/>
        <a:p>
          <a:endParaRPr lang="en-US"/>
        </a:p>
      </dgm:t>
    </dgm:pt>
    <dgm:pt modelId="{EE1ED0B8-E0CC-497D-92A6-6B55E59F41F2}" type="pres">
      <dgm:prSet presAssocID="{7356140F-ACDB-44A4-B895-63BCFD3DC3E1}" presName="sibTrans" presStyleCnt="0"/>
      <dgm:spPr/>
    </dgm:pt>
    <dgm:pt modelId="{3543A4B5-0214-4C13-A3FB-1BB78291423C}" type="pres">
      <dgm:prSet presAssocID="{C11A0AE2-3280-4E5E-A6EE-A9CAB1845194}" presName="node" presStyleLbl="node1" presStyleIdx="1" presStyleCnt="8">
        <dgm:presLayoutVars>
          <dgm:bulletEnabled val="1"/>
        </dgm:presLayoutVars>
      </dgm:prSet>
      <dgm:spPr/>
      <dgm:t>
        <a:bodyPr/>
        <a:lstStyle/>
        <a:p>
          <a:endParaRPr lang="en-US"/>
        </a:p>
      </dgm:t>
    </dgm:pt>
    <dgm:pt modelId="{E806E97B-11FF-413D-A97E-6F7E5FB4A558}" type="pres">
      <dgm:prSet presAssocID="{AD02CD78-D309-444B-B2AF-6881A6CDE9B4}" presName="sibTrans" presStyleCnt="0"/>
      <dgm:spPr/>
    </dgm:pt>
    <dgm:pt modelId="{55138F2C-5C69-40C4-AC09-F487E9860892}" type="pres">
      <dgm:prSet presAssocID="{A8DEF17C-F262-41EE-B092-E094CEB79823}" presName="node" presStyleLbl="node1" presStyleIdx="2" presStyleCnt="8">
        <dgm:presLayoutVars>
          <dgm:bulletEnabled val="1"/>
        </dgm:presLayoutVars>
      </dgm:prSet>
      <dgm:spPr/>
      <dgm:t>
        <a:bodyPr/>
        <a:lstStyle/>
        <a:p>
          <a:endParaRPr lang="en-US"/>
        </a:p>
      </dgm:t>
    </dgm:pt>
    <dgm:pt modelId="{7E804F62-CABC-4AC2-AC18-20BC570D43FD}" type="pres">
      <dgm:prSet presAssocID="{0DD245C6-3CB3-4E2B-842D-F88AE021E290}" presName="sibTrans" presStyleCnt="0"/>
      <dgm:spPr/>
    </dgm:pt>
    <dgm:pt modelId="{183AF9FF-8903-4CEE-B800-5384478098C3}" type="pres">
      <dgm:prSet presAssocID="{E97FBCAC-4C12-4297-84C8-D74814607E38}" presName="node" presStyleLbl="node1" presStyleIdx="3" presStyleCnt="8">
        <dgm:presLayoutVars>
          <dgm:bulletEnabled val="1"/>
        </dgm:presLayoutVars>
      </dgm:prSet>
      <dgm:spPr/>
      <dgm:t>
        <a:bodyPr/>
        <a:lstStyle/>
        <a:p>
          <a:endParaRPr lang="en-US"/>
        </a:p>
      </dgm:t>
    </dgm:pt>
    <dgm:pt modelId="{2CD3CA41-BA2D-48AD-81E9-38415BB46564}" type="pres">
      <dgm:prSet presAssocID="{57F720FD-544A-4F98-A87A-3287ED5BA3A6}" presName="sibTrans" presStyleCnt="0"/>
      <dgm:spPr/>
    </dgm:pt>
    <dgm:pt modelId="{648DA476-4731-43DC-9946-09AC28D7E8C5}" type="pres">
      <dgm:prSet presAssocID="{C9A98EDE-A0D1-4AA4-8855-AEE14DA24837}" presName="node" presStyleLbl="node1" presStyleIdx="4" presStyleCnt="8">
        <dgm:presLayoutVars>
          <dgm:bulletEnabled val="1"/>
        </dgm:presLayoutVars>
      </dgm:prSet>
      <dgm:spPr/>
      <dgm:t>
        <a:bodyPr/>
        <a:lstStyle/>
        <a:p>
          <a:endParaRPr lang="en-US"/>
        </a:p>
      </dgm:t>
    </dgm:pt>
    <dgm:pt modelId="{EAB7040C-075E-47EA-AC83-6931573F50DF}" type="pres">
      <dgm:prSet presAssocID="{7A2D92CF-37A9-4E90-AA5D-85F2CE4A3105}" presName="sibTrans" presStyleCnt="0"/>
      <dgm:spPr/>
    </dgm:pt>
    <dgm:pt modelId="{C499959F-A55D-41B0-8C47-44A4380B7A49}" type="pres">
      <dgm:prSet presAssocID="{6A307E7E-0AF4-45BC-9A33-0B46A2D58CEA}" presName="node" presStyleLbl="node1" presStyleIdx="5" presStyleCnt="8">
        <dgm:presLayoutVars>
          <dgm:bulletEnabled val="1"/>
        </dgm:presLayoutVars>
      </dgm:prSet>
      <dgm:spPr/>
      <dgm:t>
        <a:bodyPr/>
        <a:lstStyle/>
        <a:p>
          <a:endParaRPr lang="en-US"/>
        </a:p>
      </dgm:t>
    </dgm:pt>
    <dgm:pt modelId="{2348B6C5-2103-4DF5-A0A1-B2BAC01CB5E5}" type="pres">
      <dgm:prSet presAssocID="{4DC2339E-25A9-4A03-A511-007B5B0B8F67}" presName="sibTrans" presStyleCnt="0"/>
      <dgm:spPr/>
    </dgm:pt>
    <dgm:pt modelId="{AE687B8B-1A93-4B5E-B5C8-B0A9B739521F}" type="pres">
      <dgm:prSet presAssocID="{B14C93A6-B1A7-4AFB-A207-1D5F0DB4AC8A}" presName="node" presStyleLbl="node1" presStyleIdx="6" presStyleCnt="8">
        <dgm:presLayoutVars>
          <dgm:bulletEnabled val="1"/>
        </dgm:presLayoutVars>
      </dgm:prSet>
      <dgm:spPr/>
      <dgm:t>
        <a:bodyPr/>
        <a:lstStyle/>
        <a:p>
          <a:endParaRPr lang="en-US"/>
        </a:p>
      </dgm:t>
    </dgm:pt>
    <dgm:pt modelId="{5D416960-B2C7-4D25-881E-23985C393DEA}" type="pres">
      <dgm:prSet presAssocID="{4C3D1DD1-39F2-42AC-AB25-861D548A0900}" presName="sibTrans" presStyleCnt="0"/>
      <dgm:spPr/>
    </dgm:pt>
    <dgm:pt modelId="{0A468871-6C05-410A-81ED-7F9AF9C89C21}" type="pres">
      <dgm:prSet presAssocID="{E5E72155-E504-4E4C-9C06-CD9D8F254B9E}" presName="node" presStyleLbl="node1" presStyleIdx="7" presStyleCnt="8">
        <dgm:presLayoutVars>
          <dgm:bulletEnabled val="1"/>
        </dgm:presLayoutVars>
      </dgm:prSet>
      <dgm:spPr/>
      <dgm:t>
        <a:bodyPr/>
        <a:lstStyle/>
        <a:p>
          <a:endParaRPr lang="en-US"/>
        </a:p>
      </dgm:t>
    </dgm:pt>
  </dgm:ptLst>
  <dgm:cxnLst>
    <dgm:cxn modelId="{9C5215BD-15F4-49E4-9A77-A36EC12910F7}" type="presOf" srcId="{6A307E7E-0AF4-45BC-9A33-0B46A2D58CEA}" destId="{C499959F-A55D-41B0-8C47-44A4380B7A49}" srcOrd="0" destOrd="0" presId="urn:microsoft.com/office/officeart/2005/8/layout/default"/>
    <dgm:cxn modelId="{59BF61BC-CEB0-4D40-A0E3-024B4386A751}" type="presOf" srcId="{C11A0AE2-3280-4E5E-A6EE-A9CAB1845194}" destId="{3543A4B5-0214-4C13-A3FB-1BB78291423C}" srcOrd="0" destOrd="0" presId="urn:microsoft.com/office/officeart/2005/8/layout/default"/>
    <dgm:cxn modelId="{7BA2E518-17F7-498B-95D5-05B0C24D1EE6}" srcId="{AC927976-1974-4437-8025-5542E07C4143}" destId="{A8DEF17C-F262-41EE-B092-E094CEB79823}" srcOrd="2" destOrd="0" parTransId="{AB6879E8-4279-4E74-98C4-C16FCD0A065F}" sibTransId="{0DD245C6-3CB3-4E2B-842D-F88AE021E290}"/>
    <dgm:cxn modelId="{C4C12264-EE06-4BD5-96D4-D15DB8AA18DE}" srcId="{AC927976-1974-4437-8025-5542E07C4143}" destId="{B14C93A6-B1A7-4AFB-A207-1D5F0DB4AC8A}" srcOrd="6" destOrd="0" parTransId="{30D2EC3B-A82C-471D-A655-E02FD5BEF243}" sibTransId="{4C3D1DD1-39F2-42AC-AB25-861D548A0900}"/>
    <dgm:cxn modelId="{724503B3-A328-40A2-B916-954C56143957}" type="presOf" srcId="{E97FBCAC-4C12-4297-84C8-D74814607E38}" destId="{183AF9FF-8903-4CEE-B800-5384478098C3}" srcOrd="0" destOrd="0" presId="urn:microsoft.com/office/officeart/2005/8/layout/default"/>
    <dgm:cxn modelId="{0CF3A039-3150-484E-A138-CF2AA43B3C6D}" srcId="{AC927976-1974-4437-8025-5542E07C4143}" destId="{C11A0AE2-3280-4E5E-A6EE-A9CAB1845194}" srcOrd="1" destOrd="0" parTransId="{CD529BE3-927B-4CB3-98F2-48CD5AC652D4}" sibTransId="{AD02CD78-D309-444B-B2AF-6881A6CDE9B4}"/>
    <dgm:cxn modelId="{EC136964-4468-46EE-BFF3-B1FA9FF5D7B6}" type="presOf" srcId="{A8DEF17C-F262-41EE-B092-E094CEB79823}" destId="{55138F2C-5C69-40C4-AC09-F487E9860892}" srcOrd="0" destOrd="0" presId="urn:microsoft.com/office/officeart/2005/8/layout/default"/>
    <dgm:cxn modelId="{C891366F-0736-4168-8B62-D3E2EA373FFF}" type="presOf" srcId="{E5E72155-E504-4E4C-9C06-CD9D8F254B9E}" destId="{0A468871-6C05-410A-81ED-7F9AF9C89C21}" srcOrd="0" destOrd="0" presId="urn:microsoft.com/office/officeart/2005/8/layout/default"/>
    <dgm:cxn modelId="{7F0BC3D9-A9C9-4390-B8C3-9E388ED08E14}" type="presOf" srcId="{B14C93A6-B1A7-4AFB-A207-1D5F0DB4AC8A}" destId="{AE687B8B-1A93-4B5E-B5C8-B0A9B739521F}" srcOrd="0" destOrd="0" presId="urn:microsoft.com/office/officeart/2005/8/layout/default"/>
    <dgm:cxn modelId="{E4DC6F18-8F76-48A4-9E86-45D998A20001}" type="presOf" srcId="{C9A98EDE-A0D1-4AA4-8855-AEE14DA24837}" destId="{648DA476-4731-43DC-9946-09AC28D7E8C5}" srcOrd="0" destOrd="0" presId="urn:microsoft.com/office/officeart/2005/8/layout/default"/>
    <dgm:cxn modelId="{7CAA1B2E-E68F-4038-B611-858A782F6C86}" srcId="{AC927976-1974-4437-8025-5542E07C4143}" destId="{E97FBCAC-4C12-4297-84C8-D74814607E38}" srcOrd="3" destOrd="0" parTransId="{F4B841B8-6B52-43F2-A208-51238D4B51BA}" sibTransId="{57F720FD-544A-4F98-A87A-3287ED5BA3A6}"/>
    <dgm:cxn modelId="{1AE43B7E-C83B-408E-BC46-1A608422106E}" type="presOf" srcId="{AC927976-1974-4437-8025-5542E07C4143}" destId="{6139413D-E008-47DE-9921-4A7B3EBE8521}" srcOrd="0" destOrd="0" presId="urn:microsoft.com/office/officeart/2005/8/layout/default"/>
    <dgm:cxn modelId="{934A9559-BF53-48B8-A5A1-63A3073E952A}" type="presOf" srcId="{12394428-5D29-441A-ACA6-399BD9C451F7}" destId="{6ECB4145-BE18-4B44-93F9-094927B46F04}" srcOrd="0" destOrd="0" presId="urn:microsoft.com/office/officeart/2005/8/layout/default"/>
    <dgm:cxn modelId="{3FB908EF-B96C-4B64-B7DB-C5D88D1450FF}" srcId="{AC927976-1974-4437-8025-5542E07C4143}" destId="{6A307E7E-0AF4-45BC-9A33-0B46A2D58CEA}" srcOrd="5" destOrd="0" parTransId="{A40A2494-AFBB-42D2-A7B0-6D33F09C1B20}" sibTransId="{4DC2339E-25A9-4A03-A511-007B5B0B8F67}"/>
    <dgm:cxn modelId="{37DE37D3-781A-491B-9710-5159E2068128}" srcId="{AC927976-1974-4437-8025-5542E07C4143}" destId="{E5E72155-E504-4E4C-9C06-CD9D8F254B9E}" srcOrd="7" destOrd="0" parTransId="{433CB6BB-1CEF-4827-B399-23157B854C70}" sibTransId="{171AA628-8ECC-4A56-AA97-D7893A2A8841}"/>
    <dgm:cxn modelId="{63139796-24FB-4555-B498-DA1A8EC7D80D}" srcId="{AC927976-1974-4437-8025-5542E07C4143}" destId="{C9A98EDE-A0D1-4AA4-8855-AEE14DA24837}" srcOrd="4" destOrd="0" parTransId="{CD3E5B13-ABEC-4516-9081-B640DC5AE132}" sibTransId="{7A2D92CF-37A9-4E90-AA5D-85F2CE4A3105}"/>
    <dgm:cxn modelId="{358A8B3E-9CAD-4840-A28F-2BD7EB37C852}" srcId="{AC927976-1974-4437-8025-5542E07C4143}" destId="{12394428-5D29-441A-ACA6-399BD9C451F7}" srcOrd="0" destOrd="0" parTransId="{B249F247-2CD5-46D9-9132-F37200885ED0}" sibTransId="{7356140F-ACDB-44A4-B895-63BCFD3DC3E1}"/>
    <dgm:cxn modelId="{AC3C1050-0ECF-4942-905A-D931016A0350}" type="presParOf" srcId="{6139413D-E008-47DE-9921-4A7B3EBE8521}" destId="{6ECB4145-BE18-4B44-93F9-094927B46F04}" srcOrd="0" destOrd="0" presId="urn:microsoft.com/office/officeart/2005/8/layout/default"/>
    <dgm:cxn modelId="{8609D4DA-BF45-4B9E-AA30-B25DC5813C1A}" type="presParOf" srcId="{6139413D-E008-47DE-9921-4A7B3EBE8521}" destId="{EE1ED0B8-E0CC-497D-92A6-6B55E59F41F2}" srcOrd="1" destOrd="0" presId="urn:microsoft.com/office/officeart/2005/8/layout/default"/>
    <dgm:cxn modelId="{1839D49F-E048-482A-85C1-EFEED221A8A9}" type="presParOf" srcId="{6139413D-E008-47DE-9921-4A7B3EBE8521}" destId="{3543A4B5-0214-4C13-A3FB-1BB78291423C}" srcOrd="2" destOrd="0" presId="urn:microsoft.com/office/officeart/2005/8/layout/default"/>
    <dgm:cxn modelId="{30532AB0-3988-4C4A-A6CB-3F3D58F9DFC2}" type="presParOf" srcId="{6139413D-E008-47DE-9921-4A7B3EBE8521}" destId="{E806E97B-11FF-413D-A97E-6F7E5FB4A558}" srcOrd="3" destOrd="0" presId="urn:microsoft.com/office/officeart/2005/8/layout/default"/>
    <dgm:cxn modelId="{BE9CCA40-D561-4408-9BB5-84E71FE845F8}" type="presParOf" srcId="{6139413D-E008-47DE-9921-4A7B3EBE8521}" destId="{55138F2C-5C69-40C4-AC09-F487E9860892}" srcOrd="4" destOrd="0" presId="urn:microsoft.com/office/officeart/2005/8/layout/default"/>
    <dgm:cxn modelId="{2E68ABE2-270F-420B-AB2B-7D63A5CA77B5}" type="presParOf" srcId="{6139413D-E008-47DE-9921-4A7B3EBE8521}" destId="{7E804F62-CABC-4AC2-AC18-20BC570D43FD}" srcOrd="5" destOrd="0" presId="urn:microsoft.com/office/officeart/2005/8/layout/default"/>
    <dgm:cxn modelId="{7885D3F8-F425-421A-9164-BCB0450D796F}" type="presParOf" srcId="{6139413D-E008-47DE-9921-4A7B3EBE8521}" destId="{183AF9FF-8903-4CEE-B800-5384478098C3}" srcOrd="6" destOrd="0" presId="urn:microsoft.com/office/officeart/2005/8/layout/default"/>
    <dgm:cxn modelId="{AADAB90A-6287-4EFC-8966-77EADCE91247}" type="presParOf" srcId="{6139413D-E008-47DE-9921-4A7B3EBE8521}" destId="{2CD3CA41-BA2D-48AD-81E9-38415BB46564}" srcOrd="7" destOrd="0" presId="urn:microsoft.com/office/officeart/2005/8/layout/default"/>
    <dgm:cxn modelId="{010487A3-5840-43CF-AF3D-8948205E353E}" type="presParOf" srcId="{6139413D-E008-47DE-9921-4A7B3EBE8521}" destId="{648DA476-4731-43DC-9946-09AC28D7E8C5}" srcOrd="8" destOrd="0" presId="urn:microsoft.com/office/officeart/2005/8/layout/default"/>
    <dgm:cxn modelId="{45B760A3-933A-4001-848F-352E601CAA8A}" type="presParOf" srcId="{6139413D-E008-47DE-9921-4A7B3EBE8521}" destId="{EAB7040C-075E-47EA-AC83-6931573F50DF}" srcOrd="9" destOrd="0" presId="urn:microsoft.com/office/officeart/2005/8/layout/default"/>
    <dgm:cxn modelId="{795A313A-3C55-46E1-838B-E871C1E5515F}" type="presParOf" srcId="{6139413D-E008-47DE-9921-4A7B3EBE8521}" destId="{C499959F-A55D-41B0-8C47-44A4380B7A49}" srcOrd="10" destOrd="0" presId="urn:microsoft.com/office/officeart/2005/8/layout/default"/>
    <dgm:cxn modelId="{09C70A54-BF6F-4955-8CCF-CA2792C0B524}" type="presParOf" srcId="{6139413D-E008-47DE-9921-4A7B3EBE8521}" destId="{2348B6C5-2103-4DF5-A0A1-B2BAC01CB5E5}" srcOrd="11" destOrd="0" presId="urn:microsoft.com/office/officeart/2005/8/layout/default"/>
    <dgm:cxn modelId="{D352F3BC-CA38-4B83-AE1C-892CD4F9450A}" type="presParOf" srcId="{6139413D-E008-47DE-9921-4A7B3EBE8521}" destId="{AE687B8B-1A93-4B5E-B5C8-B0A9B739521F}" srcOrd="12" destOrd="0" presId="urn:microsoft.com/office/officeart/2005/8/layout/default"/>
    <dgm:cxn modelId="{E300917E-5294-40E9-BF30-F380604C15E4}" type="presParOf" srcId="{6139413D-E008-47DE-9921-4A7B3EBE8521}" destId="{5D416960-B2C7-4D25-881E-23985C393DEA}" srcOrd="13" destOrd="0" presId="urn:microsoft.com/office/officeart/2005/8/layout/default"/>
    <dgm:cxn modelId="{CCB12197-818B-4657-A7D7-5C5428B5A7BB}" type="presParOf" srcId="{6139413D-E008-47DE-9921-4A7B3EBE8521}" destId="{0A468871-6C05-410A-81ED-7F9AF9C89C21}"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51769-ABB5-4168-BBC9-186B10B655D3}">
      <dsp:nvSpPr>
        <dsp:cNvPr id="0" name=""/>
        <dsp:cNvSpPr/>
      </dsp:nvSpPr>
      <dsp:spPr>
        <a:xfrm>
          <a:off x="0" y="454678"/>
          <a:ext cx="3479426" cy="208765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IQ" sz="2800" kern="1200" dirty="0" smtClean="0"/>
            <a:t>لتبسيط عمليات الموارد البشرية وتقليل الأعباء الإدارية</a:t>
          </a:r>
          <a:endParaRPr lang="en-US" sz="2800" kern="1200" dirty="0"/>
        </a:p>
      </dsp:txBody>
      <dsp:txXfrm>
        <a:off x="0" y="454678"/>
        <a:ext cx="3479426" cy="2087655"/>
      </dsp:txXfrm>
    </dsp:sp>
    <dsp:sp modelId="{1BF09A3D-7EA2-40EF-8F00-1592A4AB9F45}">
      <dsp:nvSpPr>
        <dsp:cNvPr id="0" name=""/>
        <dsp:cNvSpPr/>
      </dsp:nvSpPr>
      <dsp:spPr>
        <a:xfrm>
          <a:off x="3827369" y="454678"/>
          <a:ext cx="3479426" cy="2087655"/>
        </a:xfrm>
        <a:prstGeom prst="rect">
          <a:avLst/>
        </a:prstGeom>
        <a:solidFill>
          <a:schemeClr val="accent2">
            <a:hueOff val="-4331455"/>
            <a:satOff val="3914"/>
            <a:lumOff val="4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IQ" sz="2800" kern="1200" dirty="0" smtClean="0"/>
            <a:t>تقليل إدارة الموارد البشرية وتكاليف الامتثال.</a:t>
          </a:r>
          <a:endParaRPr lang="en-US" sz="2800" kern="1200" dirty="0"/>
        </a:p>
      </dsp:txBody>
      <dsp:txXfrm>
        <a:off x="3827369" y="454678"/>
        <a:ext cx="3479426" cy="2087655"/>
      </dsp:txXfrm>
    </dsp:sp>
    <dsp:sp modelId="{CE49F75C-FBAF-44AD-B120-6A34532142B9}">
      <dsp:nvSpPr>
        <dsp:cNvPr id="0" name=""/>
        <dsp:cNvSpPr/>
      </dsp:nvSpPr>
      <dsp:spPr>
        <a:xfrm>
          <a:off x="7654738" y="454678"/>
          <a:ext cx="3479426" cy="2087655"/>
        </a:xfrm>
        <a:prstGeom prst="rect">
          <a:avLst/>
        </a:prstGeom>
        <a:solidFill>
          <a:schemeClr val="accent2">
            <a:hueOff val="-8662909"/>
            <a:satOff val="7828"/>
            <a:lumOff val="8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IQ" sz="2800" kern="1200" dirty="0" smtClean="0"/>
            <a:t>تنافس على نحو أكثر فعالية للمواهب العالمية.</a:t>
          </a:r>
          <a:endParaRPr lang="en-US" sz="2800" kern="1200" dirty="0"/>
        </a:p>
      </dsp:txBody>
      <dsp:txXfrm>
        <a:off x="7654738" y="454678"/>
        <a:ext cx="3479426" cy="2087655"/>
      </dsp:txXfrm>
    </dsp:sp>
    <dsp:sp modelId="{820CD726-0CC9-49D5-83B7-49D1C7806C9D}">
      <dsp:nvSpPr>
        <dsp:cNvPr id="0" name=""/>
        <dsp:cNvSpPr/>
      </dsp:nvSpPr>
      <dsp:spPr>
        <a:xfrm>
          <a:off x="1913684" y="2890277"/>
          <a:ext cx="3479426" cy="2087655"/>
        </a:xfrm>
        <a:prstGeom prst="rect">
          <a:avLst/>
        </a:prstGeom>
        <a:solidFill>
          <a:schemeClr val="accent2">
            <a:hueOff val="-12994363"/>
            <a:satOff val="11743"/>
            <a:lumOff val="132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IQ" sz="2800" kern="1200" dirty="0" smtClean="0"/>
            <a:t>تحسين الخدمة والوصول إلى البيانات للموظفين والمديرين.</a:t>
          </a:r>
          <a:endParaRPr lang="en-US" sz="2800" kern="1200" dirty="0"/>
        </a:p>
      </dsp:txBody>
      <dsp:txXfrm>
        <a:off x="1913684" y="2890277"/>
        <a:ext cx="3479426" cy="2087655"/>
      </dsp:txXfrm>
    </dsp:sp>
    <dsp:sp modelId="{F8AF8890-9056-46C6-8148-70009449C571}">
      <dsp:nvSpPr>
        <dsp:cNvPr id="0" name=""/>
        <dsp:cNvSpPr/>
      </dsp:nvSpPr>
      <dsp:spPr>
        <a:xfrm>
          <a:off x="5741053" y="2890277"/>
          <a:ext cx="3479426" cy="2087655"/>
        </a:xfrm>
        <a:prstGeom prst="rect">
          <a:avLst/>
        </a:prstGeom>
        <a:solidFill>
          <a:schemeClr val="accent2">
            <a:hueOff val="-17325818"/>
            <a:satOff val="15657"/>
            <a:lumOff val="176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IQ" sz="2800" kern="1200" dirty="0" smtClean="0"/>
            <a:t>توفير مقاييس في الوقت الفعلي للسماح لصانعي القرار بتحديد الاتجاهات وإدارة القوى العاملة بشكل أكثر فعالية.</a:t>
          </a:r>
          <a:endParaRPr lang="en-US" sz="2800" kern="1200" dirty="0"/>
        </a:p>
      </dsp:txBody>
      <dsp:txXfrm>
        <a:off x="5741053" y="2890277"/>
        <a:ext cx="3479426" cy="2087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B4145-BE18-4B44-93F9-094927B46F04}">
      <dsp:nvSpPr>
        <dsp:cNvPr id="0" name=""/>
        <dsp:cNvSpPr/>
      </dsp:nvSpPr>
      <dsp:spPr>
        <a:xfrm>
          <a:off x="3399" y="384894"/>
          <a:ext cx="2697212" cy="1618327"/>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IQ" sz="2200" kern="1200" dirty="0" smtClean="0"/>
            <a:t>إنها تساعد على تحسين توجيه العميل والخدمة</a:t>
          </a:r>
          <a:endParaRPr lang="en-US" sz="2200" kern="1200" dirty="0"/>
        </a:p>
      </dsp:txBody>
      <dsp:txXfrm>
        <a:off x="3399" y="384894"/>
        <a:ext cx="2697212" cy="1618327"/>
      </dsp:txXfrm>
    </dsp:sp>
    <dsp:sp modelId="{3543A4B5-0214-4C13-A3FB-1BB78291423C}">
      <dsp:nvSpPr>
        <dsp:cNvPr id="0" name=""/>
        <dsp:cNvSpPr/>
      </dsp:nvSpPr>
      <dsp:spPr>
        <a:xfrm>
          <a:off x="2970333" y="384894"/>
          <a:ext cx="2697212" cy="1618327"/>
        </a:xfrm>
        <a:prstGeom prst="rect">
          <a:avLst/>
        </a:prstGeom>
        <a:solidFill>
          <a:schemeClr val="accent2">
            <a:hueOff val="-2475117"/>
            <a:satOff val="2237"/>
            <a:lumOff val="2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IQ" sz="2200" kern="1200" dirty="0" smtClean="0"/>
            <a:t>تساعد على تحسين التوجه الاستراتيجي للموارد البشرية.</a:t>
          </a:r>
          <a:endParaRPr lang="en-US" sz="2200" kern="1200" dirty="0"/>
        </a:p>
      </dsp:txBody>
      <dsp:txXfrm>
        <a:off x="2970333" y="384894"/>
        <a:ext cx="2697212" cy="1618327"/>
      </dsp:txXfrm>
    </dsp:sp>
    <dsp:sp modelId="{55138F2C-5C69-40C4-AC09-F487E9860892}">
      <dsp:nvSpPr>
        <dsp:cNvPr id="0" name=""/>
        <dsp:cNvSpPr/>
      </dsp:nvSpPr>
      <dsp:spPr>
        <a:xfrm>
          <a:off x="5937266" y="384894"/>
          <a:ext cx="2697212" cy="1618327"/>
        </a:xfrm>
        <a:prstGeom prst="rect">
          <a:avLst/>
        </a:prstGeom>
        <a:solidFill>
          <a:schemeClr val="accent2">
            <a:hueOff val="-4950234"/>
            <a:satOff val="4473"/>
            <a:lumOff val="50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IQ" sz="2200" kern="1200" dirty="0" smtClean="0"/>
            <a:t>إدارة الموارد البشرية الإلكترونية برنامج لخفض التكاليف.</a:t>
          </a:r>
          <a:endParaRPr lang="en-US" sz="2200" kern="1200" dirty="0"/>
        </a:p>
      </dsp:txBody>
      <dsp:txXfrm>
        <a:off x="5937266" y="384894"/>
        <a:ext cx="2697212" cy="1618327"/>
      </dsp:txXfrm>
    </dsp:sp>
    <dsp:sp modelId="{183AF9FF-8903-4CEE-B800-5384478098C3}">
      <dsp:nvSpPr>
        <dsp:cNvPr id="0" name=""/>
        <dsp:cNvSpPr/>
      </dsp:nvSpPr>
      <dsp:spPr>
        <a:xfrm>
          <a:off x="8904199" y="384894"/>
          <a:ext cx="2697212" cy="1618327"/>
        </a:xfrm>
        <a:prstGeom prst="rect">
          <a:avLst/>
        </a:prstGeom>
        <a:solidFill>
          <a:schemeClr val="accent2">
            <a:hueOff val="-7425351"/>
            <a:satOff val="6710"/>
            <a:lumOff val="75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IQ" sz="2200" kern="1200" dirty="0" smtClean="0"/>
            <a:t>إدارة الموارد البشرية الإلكترونية تقلل من العمل الإداري.</a:t>
          </a:r>
          <a:endParaRPr lang="en-US" sz="2200" kern="1200" dirty="0"/>
        </a:p>
      </dsp:txBody>
      <dsp:txXfrm>
        <a:off x="8904199" y="384894"/>
        <a:ext cx="2697212" cy="1618327"/>
      </dsp:txXfrm>
    </dsp:sp>
    <dsp:sp modelId="{648DA476-4731-43DC-9946-09AC28D7E8C5}">
      <dsp:nvSpPr>
        <dsp:cNvPr id="0" name=""/>
        <dsp:cNvSpPr/>
      </dsp:nvSpPr>
      <dsp:spPr>
        <a:xfrm>
          <a:off x="3399" y="2272942"/>
          <a:ext cx="2697212" cy="1618327"/>
        </a:xfrm>
        <a:prstGeom prst="rect">
          <a:avLst/>
        </a:prstGeom>
        <a:solidFill>
          <a:schemeClr val="accent2">
            <a:hueOff val="-9900468"/>
            <a:satOff val="8947"/>
            <a:lumOff val="101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IQ" sz="2200" kern="1200" dirty="0" smtClean="0"/>
            <a:t>إدارة الموارد البشرية الإلكترونية تقلل من الموظفين الإداريين.</a:t>
          </a:r>
          <a:endParaRPr lang="en-US" sz="2200" kern="1200" dirty="0"/>
        </a:p>
      </dsp:txBody>
      <dsp:txXfrm>
        <a:off x="3399" y="2272942"/>
        <a:ext cx="2697212" cy="1618327"/>
      </dsp:txXfrm>
    </dsp:sp>
    <dsp:sp modelId="{C499959F-A55D-41B0-8C47-44A4380B7A49}">
      <dsp:nvSpPr>
        <dsp:cNvPr id="0" name=""/>
        <dsp:cNvSpPr/>
      </dsp:nvSpPr>
      <dsp:spPr>
        <a:xfrm>
          <a:off x="2970333" y="2272942"/>
          <a:ext cx="2697212" cy="1618327"/>
        </a:xfrm>
        <a:prstGeom prst="rect">
          <a:avLst/>
        </a:prstGeom>
        <a:solidFill>
          <a:schemeClr val="accent2">
            <a:hueOff val="-12375585"/>
            <a:satOff val="11184"/>
            <a:lumOff val="12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IQ" sz="2200" kern="1200" dirty="0" smtClean="0"/>
            <a:t>يساعد قسم الموارد البشرية. للحصول على ملف تعريف نظيف للموظفين.</a:t>
          </a:r>
          <a:endParaRPr lang="en-US" sz="2200" kern="1200" dirty="0"/>
        </a:p>
      </dsp:txBody>
      <dsp:txXfrm>
        <a:off x="2970333" y="2272942"/>
        <a:ext cx="2697212" cy="1618327"/>
      </dsp:txXfrm>
    </dsp:sp>
    <dsp:sp modelId="{AE687B8B-1A93-4B5E-B5C8-B0A9B739521F}">
      <dsp:nvSpPr>
        <dsp:cNvPr id="0" name=""/>
        <dsp:cNvSpPr/>
      </dsp:nvSpPr>
      <dsp:spPr>
        <a:xfrm>
          <a:off x="5937266" y="2272942"/>
          <a:ext cx="2697212" cy="1618327"/>
        </a:xfrm>
        <a:prstGeom prst="rect">
          <a:avLst/>
        </a:prstGeom>
        <a:solidFill>
          <a:schemeClr val="accent2">
            <a:hueOff val="-14850701"/>
            <a:satOff val="13420"/>
            <a:lumOff val="151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IQ" sz="2200" kern="1200" dirty="0" smtClean="0"/>
            <a:t>يواجه الموظفون المزيد من مهارات إدارة الموارد البشرية بمساعدة إدارة الموارد البشرية الإلكترونية.</a:t>
          </a:r>
          <a:endParaRPr lang="en-US" sz="2200" kern="1200" dirty="0"/>
        </a:p>
      </dsp:txBody>
      <dsp:txXfrm>
        <a:off x="5937266" y="2272942"/>
        <a:ext cx="2697212" cy="1618327"/>
      </dsp:txXfrm>
    </dsp:sp>
    <dsp:sp modelId="{0A468871-6C05-410A-81ED-7F9AF9C89C21}">
      <dsp:nvSpPr>
        <dsp:cNvPr id="0" name=""/>
        <dsp:cNvSpPr/>
      </dsp:nvSpPr>
      <dsp:spPr>
        <a:xfrm>
          <a:off x="8904199" y="2272942"/>
          <a:ext cx="2697212" cy="1618327"/>
        </a:xfrm>
        <a:prstGeom prst="rect">
          <a:avLst/>
        </a:prstGeom>
        <a:solidFill>
          <a:schemeClr val="accent2">
            <a:hueOff val="-17325818"/>
            <a:satOff val="15657"/>
            <a:lumOff val="176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IQ" sz="2200" kern="1200" dirty="0" smtClean="0"/>
            <a:t>يشارك الموظفون في المناقشة عبر الإنترنت.</a:t>
          </a:r>
          <a:endParaRPr lang="en-US" sz="2200" kern="1200" dirty="0"/>
        </a:p>
      </dsp:txBody>
      <dsp:txXfrm>
        <a:off x="8904199" y="2272942"/>
        <a:ext cx="2697212" cy="161832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054906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2824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21122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8196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18065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75509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D29B992-8486-484A-B41D-5368783DC8D7}" type="datetimeFigureOut">
              <a:rPr lang="en-US" smtClean="0"/>
              <a:t>10/17/2020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8783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D29B992-8486-484A-B41D-5368783DC8D7}" type="datetimeFigureOut">
              <a:rPr lang="en-US" smtClean="0"/>
              <a:t>10/17/2020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809761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29B992-8486-484A-B41D-5368783DC8D7}" type="datetimeFigureOut">
              <a:rPr lang="en-US" smtClean="0"/>
              <a:t>10/17/2020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54964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69523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551468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chemeClr val="accent1">
                <a:lumMod val="45000"/>
                <a:lumOff val="55000"/>
              </a:schemeClr>
            </a:gs>
            <a:gs pos="100000">
              <a:schemeClr val="accent1"/>
            </a:gs>
            <a:gs pos="85000">
              <a:schemeClr val="accent1">
                <a:lumMod val="45000"/>
                <a:lumOff val="55000"/>
              </a:schemeClr>
            </a:gs>
            <a:gs pos="83000">
              <a:schemeClr val="accent1">
                <a:lumMod val="45000"/>
                <a:lumOff val="55000"/>
              </a:schemeClr>
            </a:gs>
            <a:gs pos="69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D454E12-FDAD-4919-A131-9708C207C90D}" type="slidenum">
              <a:rPr lang="en-US" smtClean="0"/>
              <a:t>‹#›</a:t>
            </a:fld>
            <a:endParaRPr lang="en-US"/>
          </a:p>
        </p:txBody>
      </p:sp>
    </p:spTree>
    <p:extLst>
      <p:ext uri="{BB962C8B-B14F-4D97-AF65-F5344CB8AC3E}">
        <p14:creationId xmlns:p14="http://schemas.microsoft.com/office/powerpoint/2010/main" val="3455350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نت.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2579427" cy="2067944"/>
          </a:xfrm>
          <a:prstGeom prst="rect">
            <a:avLst/>
          </a:prstGeom>
          <a:ln w="38100" cap="sq">
            <a:solidFill>
              <a:srgbClr val="00B0F0"/>
            </a:solidFill>
            <a:prstDash val="solid"/>
            <a:miter lim="800000"/>
          </a:ln>
          <a:effectLst>
            <a:outerShdw blurRad="50800" dist="38100" dir="2700000" algn="tl" rotWithShape="0">
              <a:srgbClr val="000000">
                <a:alpha val="43000"/>
              </a:srgbClr>
            </a:outerShdw>
            <a:reflection blurRad="6350" stA="52000" endA="300" endPos="35000" dir="5400000" sy="-100000" algn="bl" rotWithShape="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4014216" y="960120"/>
            <a:ext cx="6080760" cy="296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4000" dirty="0" smtClean="0">
                <a:solidFill>
                  <a:schemeClr val="accent1">
                    <a:lumMod val="75000"/>
                  </a:schemeClr>
                </a:solidFill>
              </a:rPr>
              <a:t>إدارة الموارد البشرية الالكترونية</a:t>
            </a:r>
          </a:p>
          <a:p>
            <a:pPr algn="ctr"/>
            <a:endParaRPr lang="ar-IQ" sz="4000" dirty="0" smtClean="0">
              <a:solidFill>
                <a:schemeClr val="accent1">
                  <a:lumMod val="75000"/>
                </a:schemeClr>
              </a:solidFill>
            </a:endParaRPr>
          </a:p>
          <a:p>
            <a:pPr algn="ctr"/>
            <a:r>
              <a:rPr lang="ar-IQ" sz="4000" dirty="0" smtClean="0">
                <a:solidFill>
                  <a:schemeClr val="accent1">
                    <a:lumMod val="75000"/>
                  </a:schemeClr>
                </a:solidFill>
              </a:rPr>
              <a:t> أ.م.د. سمية عباس مجيد</a:t>
            </a:r>
            <a:endParaRPr lang="en-US" sz="4000" dirty="0">
              <a:solidFill>
                <a:schemeClr val="accent1">
                  <a:lumMod val="75000"/>
                </a:schemeClr>
              </a:solidFill>
            </a:endParaRPr>
          </a:p>
        </p:txBody>
      </p:sp>
    </p:spTree>
    <p:extLst>
      <p:ext uri="{BB962C8B-B14F-4D97-AF65-F5344CB8AC3E}">
        <p14:creationId xmlns:p14="http://schemas.microsoft.com/office/powerpoint/2010/main" val="1802610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نجمة مكونة من 7 نقاط 3"/>
          <p:cNvSpPr/>
          <p:nvPr/>
        </p:nvSpPr>
        <p:spPr>
          <a:xfrm>
            <a:off x="2528047" y="1734671"/>
            <a:ext cx="7355541" cy="4827494"/>
          </a:xfrm>
          <a:prstGeom prst="star7">
            <a:avLst/>
          </a:prstGeom>
          <a:effectLst>
            <a:glow rad="63500">
              <a:schemeClr val="accent2">
                <a:satMod val="175000"/>
                <a:alpha val="40000"/>
              </a:schemeClr>
            </a:glow>
            <a:outerShdw blurRad="63500" dist="50800" dir="5400000" sx="98000" sy="98000" rotWithShape="0">
              <a:srgbClr val="000000">
                <a:alpha val="20000"/>
              </a:srgbClr>
            </a:outerShdw>
          </a:effectLst>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IQ"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Light" panose="020F0302020204030204"/>
                <a:ea typeface="+mj-ea"/>
                <a:cs typeface="Times New Roman"/>
              </a:rPr>
              <a:t>شكرا لحسن اصغائكم </a:t>
            </a:r>
            <a:br>
              <a:rPr lang="ar-IQ"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Light" panose="020F0302020204030204"/>
                <a:ea typeface="+mj-ea"/>
                <a:cs typeface="Times New Roman"/>
              </a:rPr>
            </a:b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93972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199" y="147918"/>
            <a:ext cx="11103591" cy="551329"/>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spcAft>
                <a:spcPts val="1000"/>
              </a:spcAft>
            </a:pPr>
            <a:r>
              <a:rPr lang="ar-IQ"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المحتويات </a:t>
            </a:r>
            <a:endPar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1454823178"/>
              </p:ext>
            </p:extLst>
          </p:nvPr>
        </p:nvGraphicFramePr>
        <p:xfrm>
          <a:off x="564776" y="766479"/>
          <a:ext cx="11093823" cy="5755344"/>
        </p:xfrm>
        <a:graphic>
          <a:graphicData uri="http://schemas.openxmlformats.org/drawingml/2006/table">
            <a:tbl>
              <a:tblPr rtl="1" firstRow="1" firstCol="1" bandRow="1"/>
              <a:tblGrid>
                <a:gridCol w="1323469">
                  <a:extLst>
                    <a:ext uri="{9D8B030D-6E8A-4147-A177-3AD203B41FA5}">
                      <a16:colId xmlns:a16="http://schemas.microsoft.com/office/drawing/2014/main" val="20000"/>
                    </a:ext>
                  </a:extLst>
                </a:gridCol>
                <a:gridCol w="9770354">
                  <a:extLst>
                    <a:ext uri="{9D8B030D-6E8A-4147-A177-3AD203B41FA5}">
                      <a16:colId xmlns:a16="http://schemas.microsoft.com/office/drawing/2014/main" val="20001"/>
                    </a:ext>
                  </a:extLst>
                </a:gridCol>
              </a:tblGrid>
              <a:tr h="674793">
                <a:tc>
                  <a:txBody>
                    <a:bodyPr/>
                    <a:lstStyle/>
                    <a:p>
                      <a:pPr algn="ctr" rtl="1">
                        <a:lnSpc>
                          <a:spcPct val="115000"/>
                        </a:lnSpc>
                        <a:spcAft>
                          <a:spcPts val="800"/>
                        </a:spcAft>
                      </a:pPr>
                      <a:r>
                        <a:rPr lang="ar-IQ" sz="2400" b="1" dirty="0">
                          <a:effectLst/>
                          <a:latin typeface="Calibri"/>
                          <a:ea typeface="Calibri"/>
                          <a:cs typeface="Simplified Arabic"/>
                        </a:rPr>
                        <a:t>ت</a:t>
                      </a:r>
                      <a:endParaRPr lang="en-US" sz="1600" dirty="0">
                        <a:effectLst/>
                        <a:latin typeface="Calibri"/>
                        <a:ea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الموضوع</a:t>
                      </a:r>
                      <a:endParaRPr lang="en-US" sz="1600" dirty="0">
                        <a:effectLst/>
                        <a:latin typeface="Calibri"/>
                        <a:ea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1157787">
                <a:tc>
                  <a:txBody>
                    <a:bodyPr/>
                    <a:lstStyle/>
                    <a:p>
                      <a:pPr algn="ctr" rtl="1">
                        <a:lnSpc>
                          <a:spcPct val="115000"/>
                        </a:lnSpc>
                        <a:spcAft>
                          <a:spcPts val="800"/>
                        </a:spcAft>
                      </a:pPr>
                      <a:r>
                        <a:rPr lang="ar-IQ" sz="2400" b="1" dirty="0">
                          <a:effectLst/>
                          <a:latin typeface="Calibri"/>
                          <a:ea typeface="Calibri"/>
                          <a:cs typeface="Simplified Arabic"/>
                        </a:rPr>
                        <a:t>1</a:t>
                      </a:r>
                      <a:endParaRPr lang="en-US" sz="1600" dirty="0">
                        <a:effectLst/>
                        <a:latin typeface="Calibri"/>
                        <a:ea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أولا :المقدمة</a:t>
                      </a:r>
                      <a:endParaRPr lang="en-US" sz="1600" dirty="0">
                        <a:effectLst/>
                        <a:latin typeface="Calibri"/>
                        <a:ea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58694">
                <a:tc>
                  <a:txBody>
                    <a:bodyPr/>
                    <a:lstStyle/>
                    <a:p>
                      <a:pPr algn="ctr" rtl="1">
                        <a:lnSpc>
                          <a:spcPct val="115000"/>
                        </a:lnSpc>
                        <a:spcAft>
                          <a:spcPts val="800"/>
                        </a:spcAft>
                      </a:pPr>
                      <a:r>
                        <a:rPr lang="ar-SA" sz="2400" b="1">
                          <a:effectLst/>
                          <a:latin typeface="Calibri"/>
                          <a:ea typeface="Calibri"/>
                          <a:cs typeface="Simplified Arabic"/>
                        </a:rPr>
                        <a:t>2</a:t>
                      </a:r>
                      <a:endParaRPr lang="en-US" sz="1600">
                        <a:effectLst/>
                        <a:latin typeface="Calibri"/>
                        <a:ea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ثانيا :</a:t>
                      </a:r>
                      <a:r>
                        <a:rPr lang="ar-SA" sz="2400" b="1" dirty="0">
                          <a:effectLst/>
                          <a:latin typeface="Calibri"/>
                          <a:ea typeface="Calibri"/>
                          <a:cs typeface="Simplified Arabic"/>
                        </a:rPr>
                        <a:t>مفهوم إدارة الموارد البشرية الالكترونية</a:t>
                      </a:r>
                      <a:endParaRPr lang="en-US" sz="1600" dirty="0">
                        <a:effectLst/>
                        <a:latin typeface="Calibri"/>
                        <a:ea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58694">
                <a:tc>
                  <a:txBody>
                    <a:bodyPr/>
                    <a:lstStyle/>
                    <a:p>
                      <a:pPr algn="ctr" rtl="1">
                        <a:spcAft>
                          <a:spcPts val="800"/>
                        </a:spcAft>
                        <a:tabLst>
                          <a:tab pos="790575" algn="l"/>
                        </a:tabLst>
                      </a:pPr>
                      <a:r>
                        <a:rPr lang="ar-IQ" sz="2400" b="1">
                          <a:effectLst/>
                          <a:latin typeface="Calibri"/>
                          <a:ea typeface="Calibri"/>
                          <a:cs typeface="Simplified Arabic"/>
                        </a:rPr>
                        <a:t>3</a:t>
                      </a:r>
                      <a:endParaRPr lang="en-US" sz="1600">
                        <a:effectLst/>
                        <a:latin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spcAft>
                          <a:spcPts val="800"/>
                        </a:spcAft>
                        <a:tabLst>
                          <a:tab pos="790575" algn="l"/>
                        </a:tabLst>
                      </a:pPr>
                      <a:r>
                        <a:rPr lang="ar-IQ" sz="2400" b="1" dirty="0">
                          <a:effectLst/>
                          <a:latin typeface="Calibri"/>
                          <a:ea typeface="Calibri"/>
                          <a:cs typeface="Simplified Arabic"/>
                        </a:rPr>
                        <a:t>ثالثا: أهمية إدارة الموارد البشرية الإلكترونية</a:t>
                      </a:r>
                      <a:endParaRPr lang="en-US" sz="1600" dirty="0">
                        <a:effectLst/>
                        <a:latin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43994">
                <a:tc>
                  <a:txBody>
                    <a:bodyPr/>
                    <a:lstStyle/>
                    <a:p>
                      <a:pPr algn="ctr" rtl="1">
                        <a:lnSpc>
                          <a:spcPct val="115000"/>
                        </a:lnSpc>
                        <a:spcAft>
                          <a:spcPts val="800"/>
                        </a:spcAft>
                      </a:pPr>
                      <a:r>
                        <a:rPr lang="ar-IQ" sz="2400" b="1">
                          <a:effectLst/>
                          <a:latin typeface="Calibri"/>
                          <a:ea typeface="Calibri"/>
                          <a:cs typeface="Simplified Arabic"/>
                        </a:rPr>
                        <a:t>4</a:t>
                      </a:r>
                      <a:endParaRPr lang="en-US" sz="1600">
                        <a:effectLst/>
                        <a:latin typeface="Calibri"/>
                        <a:ea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رابعا : اهداف إدارة الموارد البشرية الالكترونية</a:t>
                      </a:r>
                      <a:endParaRPr lang="en-US" sz="1600" dirty="0">
                        <a:effectLst/>
                        <a:latin typeface="Calibri"/>
                        <a:ea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58694">
                <a:tc>
                  <a:txBody>
                    <a:bodyPr/>
                    <a:lstStyle/>
                    <a:p>
                      <a:pPr algn="ctr" rtl="1">
                        <a:lnSpc>
                          <a:spcPct val="115000"/>
                        </a:lnSpc>
                        <a:spcAft>
                          <a:spcPts val="800"/>
                        </a:spcAft>
                      </a:pPr>
                      <a:r>
                        <a:rPr lang="ar-IQ" sz="2400" b="1">
                          <a:effectLst/>
                          <a:latin typeface="Calibri"/>
                          <a:ea typeface="Calibri"/>
                          <a:cs typeface="Simplified Arabic"/>
                        </a:rPr>
                        <a:t>5</a:t>
                      </a:r>
                      <a:endParaRPr lang="en-US" sz="1600">
                        <a:effectLst/>
                        <a:latin typeface="Calibri"/>
                        <a:ea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خامسا : مزايا نظم إدارة الموارد البشرية الإلكترونية</a:t>
                      </a:r>
                      <a:endParaRPr lang="en-US" sz="1600" dirty="0">
                        <a:effectLst/>
                        <a:latin typeface="Calibri"/>
                        <a:ea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58694">
                <a:tc>
                  <a:txBody>
                    <a:bodyPr/>
                    <a:lstStyle/>
                    <a:p>
                      <a:pPr algn="ctr" rtl="1">
                        <a:lnSpc>
                          <a:spcPct val="115000"/>
                        </a:lnSpc>
                        <a:spcAft>
                          <a:spcPts val="800"/>
                        </a:spcAft>
                      </a:pPr>
                      <a:r>
                        <a:rPr lang="ar-IQ" sz="2400" b="1">
                          <a:effectLst/>
                          <a:latin typeface="Calibri"/>
                          <a:ea typeface="Calibri"/>
                          <a:cs typeface="Simplified Arabic"/>
                        </a:rPr>
                        <a:t>6</a:t>
                      </a:r>
                      <a:endParaRPr lang="en-US" sz="1600">
                        <a:effectLst/>
                        <a:latin typeface="Calibri"/>
                        <a:ea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سادسا : مساوئ  نظم إدارة الموارد البشرية الإلكترونية</a:t>
                      </a:r>
                      <a:endParaRPr lang="en-US" sz="1600" dirty="0">
                        <a:effectLst/>
                        <a:latin typeface="Calibri"/>
                        <a:ea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43994">
                <a:tc>
                  <a:txBody>
                    <a:bodyPr/>
                    <a:lstStyle/>
                    <a:p>
                      <a:pPr algn="ctr" rtl="1">
                        <a:lnSpc>
                          <a:spcPct val="115000"/>
                        </a:lnSpc>
                        <a:spcAft>
                          <a:spcPts val="800"/>
                        </a:spcAft>
                      </a:pPr>
                      <a:r>
                        <a:rPr lang="ar-IQ" sz="2400" b="1">
                          <a:effectLst/>
                          <a:latin typeface="Calibri"/>
                          <a:ea typeface="Calibri"/>
                          <a:cs typeface="Simplified Arabic"/>
                        </a:rPr>
                        <a:t>7</a:t>
                      </a:r>
                      <a:endParaRPr lang="en-US" sz="1600">
                        <a:effectLst/>
                        <a:latin typeface="Calibri"/>
                        <a:ea typeface="Calibri"/>
                        <a:cs typeface="Arial"/>
                      </a:endParaRPr>
                    </a:p>
                  </a:txBody>
                  <a:tcPr marL="60437" marR="60437"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سابعا : أنشطة إدارة الموارد البشرية الإلكترونية</a:t>
                      </a:r>
                      <a:endParaRPr lang="en-US" sz="1600" dirty="0">
                        <a:effectLst/>
                        <a:latin typeface="Calibri"/>
                        <a:ea typeface="Calibri"/>
                        <a:cs typeface="Arial"/>
                      </a:endParaRPr>
                    </a:p>
                  </a:txBody>
                  <a:tcPr marL="60437" marR="6043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 name="عنوان 1"/>
          <p:cNvSpPr txBox="1">
            <a:spLocks/>
          </p:cNvSpPr>
          <p:nvPr/>
        </p:nvSpPr>
        <p:spPr>
          <a:xfrm>
            <a:off x="1304498" y="2632928"/>
            <a:ext cx="10515600" cy="869909"/>
          </a:xfrm>
          <a:prstGeom prst="rect">
            <a:avLst/>
          </a:prstGeom>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p>
        </p:txBody>
      </p:sp>
    </p:spTree>
    <p:extLst>
      <p:ext uri="{BB962C8B-B14F-4D97-AF65-F5344CB8AC3E}">
        <p14:creationId xmlns:p14="http://schemas.microsoft.com/office/powerpoint/2010/main" val="1085816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825500"/>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a:solidFill>
                  <a:schemeClr val="tx1">
                    <a:lumMod val="65000"/>
                    <a:lumOff val="35000"/>
                  </a:schemeClr>
                </a:solidFill>
              </a:rPr>
              <a:t>اولا </a:t>
            </a:r>
            <a:r>
              <a:rPr lang="ar-SA" sz="2800" b="1" dirty="0" smtClean="0">
                <a:solidFill>
                  <a:schemeClr val="tx1">
                    <a:lumMod val="65000"/>
                    <a:lumOff val="35000"/>
                  </a:schemeClr>
                </a:solidFill>
              </a:rPr>
              <a:t>:</a:t>
            </a:r>
            <a:r>
              <a:rPr lang="ar-IQ" sz="2800" b="1" dirty="0" smtClean="0">
                <a:solidFill>
                  <a:schemeClr val="tx1">
                    <a:lumMod val="65000"/>
                    <a:lumOff val="35000"/>
                  </a:schemeClr>
                </a:solidFill>
              </a:rPr>
              <a:t>المقدمة </a:t>
            </a:r>
            <a:endParaRPr lang="en-US" sz="2800" dirty="0">
              <a:solidFill>
                <a:schemeClr val="tx1">
                  <a:lumMod val="65000"/>
                  <a:lumOff val="35000"/>
                </a:schemeClr>
              </a:solidFill>
            </a:endParaRPr>
          </a:p>
        </p:txBody>
      </p:sp>
      <p:sp>
        <p:nvSpPr>
          <p:cNvPr id="5" name="عنوان 1"/>
          <p:cNvSpPr txBox="1">
            <a:spLocks/>
          </p:cNvSpPr>
          <p:nvPr/>
        </p:nvSpPr>
        <p:spPr>
          <a:xfrm>
            <a:off x="-118280" y="3852993"/>
            <a:ext cx="11212773" cy="5372894"/>
          </a:xfrm>
          <a:prstGeom prst="rect">
            <a:avLst/>
          </a:prstGeom>
        </p:spPr>
        <p:txBody>
          <a:bodyPr vert="horz" lIns="91440" tIns="45720" rIns="91440" bIns="45720" rtlCol="1" anchor="ctr">
            <a:normAutofit fontScale="97500"/>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
        <p:nvSpPr>
          <p:cNvPr id="4" name="عنصر نائب للمحتوى 3"/>
          <p:cNvSpPr>
            <a:spLocks noGrp="1"/>
          </p:cNvSpPr>
          <p:nvPr>
            <p:ph idx="1"/>
          </p:nvPr>
        </p:nvSpPr>
        <p:spPr>
          <a:xfrm>
            <a:off x="152400" y="850900"/>
            <a:ext cx="11811000" cy="5688540"/>
          </a:xfrm>
        </p:spPr>
        <p:txBody>
          <a:bodyPr>
            <a:normAutofit/>
          </a:bodyPr>
          <a:lstStyle/>
          <a:p>
            <a:pPr marL="0" indent="0" algn="justLow">
              <a:lnSpc>
                <a:spcPct val="150000"/>
              </a:lnSpc>
              <a:buNone/>
            </a:pPr>
            <a:r>
              <a:rPr lang="ar-SA" sz="2400" dirty="0"/>
              <a:t>تشير إدارة الموارد البشرية الإلكترونية (</a:t>
            </a:r>
            <a:r>
              <a:rPr lang="en-US" sz="2400" dirty="0"/>
              <a:t>e-HRM</a:t>
            </a:r>
            <a:r>
              <a:rPr lang="ar-SA" sz="2400" dirty="0"/>
              <a:t>) إلى مزيج من أدوات تكنولوجيا المعلومات (</a:t>
            </a:r>
            <a:r>
              <a:rPr lang="en-US" sz="2400" dirty="0"/>
              <a:t>IT</a:t>
            </a:r>
            <a:r>
              <a:rPr lang="ar-SA" sz="2400" dirty="0"/>
              <a:t>) المستخدمة في عمليات إدارة الموارد البشرية وعملياتها. ومع ذلك ، تعد الإدارة الإلكترونية للموارد البشرية مفهومًا إداريًا جديدًا نسبيًا في إدارة الموارد البشرية (</a:t>
            </a:r>
            <a:r>
              <a:rPr lang="en-US" sz="2400" dirty="0"/>
              <a:t>HRM</a:t>
            </a:r>
            <a:r>
              <a:rPr lang="ar-SA" sz="2400" dirty="0"/>
              <a:t>) ، بعبارة أخرى ، لا تزال الإدارة الإلكترونية للموارد البشرية في "مرحلة الشباب</a:t>
            </a:r>
            <a:r>
              <a:rPr lang="en-US" sz="2400" dirty="0"/>
              <a:t>youth-phase</a:t>
            </a:r>
            <a:r>
              <a:rPr lang="ar-SA" sz="2400" dirty="0"/>
              <a:t>". وترددت آراء مماثلة في أماكن أخرى ، ولا تزال الأيام الأولى لنظرية إدارة الموارد البشرية الإلكترونية ، كما أن الأبحاث حول الإدارة الإلكترونية للموارد البشرية (</a:t>
            </a:r>
            <a:r>
              <a:rPr lang="en-US" sz="2400" dirty="0"/>
              <a:t>e-HRM</a:t>
            </a:r>
            <a:r>
              <a:rPr lang="ar-SA" sz="2400" dirty="0"/>
              <a:t>) في بدايتها. على الرغم من حقيقة أنها واحدة من أكثر التطبيقات التي تم تنفيذها في المؤسسات ، إلا أنها تكتسب شعبية باستمرار وتجتذب الانتباه من كل من العالم الأكاديمي وعالم الأعمال.</a:t>
            </a:r>
            <a:endParaRPr lang="en-US" sz="2400" dirty="0"/>
          </a:p>
          <a:p>
            <a:pPr marL="0" indent="0">
              <a:buNone/>
            </a:pPr>
            <a:endParaRPr lang="en-US" sz="2400" dirty="0">
              <a:latin typeface="Sakkal Majalla" panose="02000000000000000000" pitchFamily="2" charset="-78"/>
              <a:cs typeface="Sakkal Majalla" panose="02000000000000000000" pitchFamily="2" charset="-78"/>
            </a:endParaRPr>
          </a:p>
        </p:txBody>
      </p:sp>
      <p:pic>
        <p:nvPicPr>
          <p:cNvPr id="3074" name="Picture 2" descr="C:\Users\user\Desktop\موارد الكترونية\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268" y="4289612"/>
            <a:ext cx="4759979" cy="224982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user\Desktop\موارد الكترونية\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8106" y="4289612"/>
            <a:ext cx="4906470" cy="2249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78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75"/>
                                        </p:tgtEl>
                                        <p:attrNameLst>
                                          <p:attrName>style.visibility</p:attrName>
                                        </p:attrNameLst>
                                      </p:cBhvr>
                                      <p:to>
                                        <p:strVal val="visible"/>
                                      </p:to>
                                    </p:set>
                                    <p:anim calcmode="lin" valueType="num">
                                      <p:cBhvr additive="base">
                                        <p:cTn id="17" dur="500" fill="hold"/>
                                        <p:tgtEl>
                                          <p:spTgt spid="3075"/>
                                        </p:tgtEl>
                                        <p:attrNameLst>
                                          <p:attrName>ppt_x</p:attrName>
                                        </p:attrNameLst>
                                      </p:cBhvr>
                                      <p:tavLst>
                                        <p:tav tm="0">
                                          <p:val>
                                            <p:strVal val="#ppt_x"/>
                                          </p:val>
                                        </p:tav>
                                        <p:tav tm="100000">
                                          <p:val>
                                            <p:strVal val="#ppt_x"/>
                                          </p:val>
                                        </p:tav>
                                      </p:tavLst>
                                    </p:anim>
                                    <p:anim calcmode="lin" valueType="num">
                                      <p:cBhvr additive="base">
                                        <p:cTn id="18"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074"/>
                                        </p:tgtEl>
                                        <p:attrNameLst>
                                          <p:attrName>style.visibility</p:attrName>
                                        </p:attrNameLst>
                                      </p:cBhvr>
                                      <p:to>
                                        <p:strVal val="visible"/>
                                      </p:to>
                                    </p:set>
                                    <p:animEffect transition="in" filter="wipe(down)">
                                      <p:cBhvr>
                                        <p:cTn id="23"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237163"/>
          </a:xfrm>
        </p:spPr>
        <p:txBody>
          <a:bodyPr/>
          <a:lstStyle/>
          <a:p>
            <a:pPr marL="0" indent="0" algn="justLow">
              <a:lnSpc>
                <a:spcPct val="150000"/>
              </a:lnSpc>
              <a:spcAft>
                <a:spcPts val="1000"/>
              </a:spcAft>
              <a:buNone/>
              <a:tabLst>
                <a:tab pos="5464810" algn="l"/>
              </a:tabLst>
            </a:pPr>
            <a:r>
              <a:rPr lang="ar-IQ" sz="2000" dirty="0"/>
              <a:t>اطرح السؤال "ما هي الموارد البشرية الإلكترونية؟" وأجب عليها بـ "بيئة عمل تفاعلية في الوقت الفعلي تعتمد على المعلومات". إدارة الموارد البشرية الإلكترونية (</a:t>
            </a:r>
            <a:r>
              <a:rPr lang="en-US" sz="2000" dirty="0"/>
              <a:t>e-HRM</a:t>
            </a:r>
            <a:r>
              <a:rPr lang="ar-IQ" sz="2000" dirty="0"/>
              <a:t>) هي مفهوم يتكون من جميع الأنشطة والعمليات التي تقوم بها إدارة الموارد البشرية باستخدام تقنيات المعلومات لتحسين جودة الخدمات / العمليات ، لزيادة الكفاءة وتعزيز الشفافية من أجل خلق قيمة للمنظمة.</a:t>
            </a:r>
            <a:r>
              <a:rPr lang="en-US" sz="2000" b="1" dirty="0"/>
              <a:t> (</a:t>
            </a:r>
            <a:r>
              <a:rPr lang="en-US" sz="2000" b="1" dirty="0" err="1"/>
              <a:t>Dessler</a:t>
            </a:r>
            <a:r>
              <a:rPr lang="en-US" sz="2000" b="1" dirty="0"/>
              <a:t>, 2017:401)</a:t>
            </a:r>
            <a:r>
              <a:rPr lang="ar-IQ" sz="2000" dirty="0"/>
              <a:t> أصبح </a:t>
            </a:r>
            <a:r>
              <a:rPr lang="en-US" sz="2000" dirty="0"/>
              <a:t>E-HRM</a:t>
            </a:r>
            <a:r>
              <a:rPr lang="ar-IQ" sz="2000" dirty="0"/>
              <a:t> شكلاً راسخًا لنظام تكنولوجيا المعلومات في المؤسسات</a:t>
            </a:r>
            <a:r>
              <a:rPr lang="ar-IQ" sz="2000" dirty="0" smtClean="0"/>
              <a:t>.</a:t>
            </a:r>
          </a:p>
          <a:p>
            <a:pPr marL="0" indent="0" algn="justLow">
              <a:lnSpc>
                <a:spcPct val="150000"/>
              </a:lnSpc>
              <a:spcAft>
                <a:spcPts val="1000"/>
              </a:spcAft>
              <a:buNone/>
              <a:tabLst>
                <a:tab pos="5464810" algn="l"/>
              </a:tabLst>
            </a:pPr>
            <a:r>
              <a:rPr lang="ar-IQ" sz="2000" dirty="0"/>
              <a:t>إدارة الموارد البشرية الإلكترونية هي "تكوينات أجهزة الكمبيوتر ، والبرمجيات ، وموارد الشبكات الإلكترونية التي تمكن أنشطة إدارة الموارد البشرية المقصودة أو الفعلية (مثل السياسات والممارسات والخدمات) من خلال التفاعلات الفردية ومستوى المجموعة داخل وعبر الحدود التنظيمية</a:t>
            </a:r>
            <a:r>
              <a:rPr lang="ar-IQ" sz="2000" b="1" dirty="0"/>
              <a:t>"</a:t>
            </a:r>
            <a:r>
              <a:rPr lang="en-US" sz="2000" dirty="0"/>
              <a:t>. (Noe et al., 2018: 46) </a:t>
            </a:r>
          </a:p>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a:solidFill>
                  <a:schemeClr val="tx1">
                    <a:lumMod val="65000"/>
                    <a:lumOff val="35000"/>
                  </a:schemeClr>
                </a:solidFill>
              </a:rPr>
              <a:t>ثانيا :مفهوم إدارة الموارد البشرية الالكترونية </a:t>
            </a:r>
            <a:endParaRPr lang="en-US" sz="2800" dirty="0">
              <a:solidFill>
                <a:schemeClr val="tx1">
                  <a:lumMod val="65000"/>
                  <a:lumOff val="35000"/>
                </a:schemeClr>
              </a:solidFill>
            </a:endParaRPr>
          </a:p>
        </p:txBody>
      </p:sp>
      <p:pic>
        <p:nvPicPr>
          <p:cNvPr id="4098" name="Picture 2" descr="C:\Users\user\Desktop\موارد الكترونية\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036" y="4101353"/>
            <a:ext cx="362174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user\Desktop\موارد الكترونية\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4119" y="4101353"/>
            <a:ext cx="4234422"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95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099"/>
                                        </p:tgtEl>
                                        <p:attrNameLst>
                                          <p:attrName>style.visibility</p:attrName>
                                        </p:attrNameLst>
                                      </p:cBhvr>
                                      <p:to>
                                        <p:strVal val="visible"/>
                                      </p:to>
                                    </p:set>
                                    <p:animEffect transition="in" filter="fade">
                                      <p:cBhvr>
                                        <p:cTn id="28" dur="1000"/>
                                        <p:tgtEl>
                                          <p:spTgt spid="4099"/>
                                        </p:tgtEl>
                                      </p:cBhvr>
                                    </p:animEffect>
                                    <p:anim calcmode="lin" valueType="num">
                                      <p:cBhvr>
                                        <p:cTn id="29" dur="1000" fill="hold"/>
                                        <p:tgtEl>
                                          <p:spTgt spid="4099"/>
                                        </p:tgtEl>
                                        <p:attrNameLst>
                                          <p:attrName>ppt_x</p:attrName>
                                        </p:attrNameLst>
                                      </p:cBhvr>
                                      <p:tavLst>
                                        <p:tav tm="0">
                                          <p:val>
                                            <p:strVal val="#ppt_x"/>
                                          </p:val>
                                        </p:tav>
                                        <p:tav tm="100000">
                                          <p:val>
                                            <p:strVal val="#ppt_x"/>
                                          </p:val>
                                        </p:tav>
                                      </p:tavLst>
                                    </p:anim>
                                    <p:anim calcmode="lin" valueType="num">
                                      <p:cBhvr>
                                        <p:cTn id="30"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4098"/>
                                        </p:tgtEl>
                                        <p:attrNameLst>
                                          <p:attrName>style.visibility</p:attrName>
                                        </p:attrNameLst>
                                      </p:cBhvr>
                                      <p:to>
                                        <p:strVal val="visible"/>
                                      </p:to>
                                    </p:set>
                                    <p:animEffect transition="in" filter="circle(in)">
                                      <p:cBhvr>
                                        <p:cTn id="35"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37129"/>
            <a:ext cx="12192000" cy="4939834"/>
          </a:xfrm>
        </p:spPr>
        <p:txBody>
          <a:bodyPr/>
          <a:lstStyle/>
          <a:p>
            <a:pPr marL="0" indent="0">
              <a:lnSpc>
                <a:spcPct val="150000"/>
              </a:lnSpc>
              <a:spcAft>
                <a:spcPts val="1000"/>
              </a:spcAft>
              <a:buNone/>
              <a:tabLst>
                <a:tab pos="5464810" algn="l"/>
              </a:tabLst>
            </a:pPr>
            <a:r>
              <a:rPr lang="ar-IQ" sz="1800" b="1" dirty="0"/>
              <a:t>يشير اتساع وعمق أدبيات إدارة الموارد البشرية الإلكترونية إلى أن الاهتمام الأكاديمي يتزايد في هذا الموضوع. على الرغم من أن العديد من الأسئلة قد أثيرت ، من الصعب الحصول على إجابات ملموسة. تعد أهمية وفوائد إدارة الموارد البشرية الإلكترونية أحد الموضوعات الرئيسية التي يتم مناقشتها في جميع أنحاء الأدب. يُنظر إلى </a:t>
            </a:r>
            <a:r>
              <a:rPr lang="en-US" sz="1800" b="1" dirty="0"/>
              <a:t>E-HRM</a:t>
            </a:r>
            <a:r>
              <a:rPr lang="ar-IQ" sz="1800" b="1" dirty="0"/>
              <a:t> بشكل عام على أنها مصدر محتمل لخدمات الموارد البشرية داخل قسم الموارد البشرية لكل من الموظفين والإدارة لتحسين الكفاءة والفعالية من حيث التكلفة داخل قسم الموارد البشرية والسماح للموارد البشرية بأن تصبح شريكًا استراتيجيًا في تحقيق الأهداف </a:t>
            </a:r>
            <a:r>
              <a:rPr lang="ar-IQ" sz="1800" b="1" dirty="0" smtClean="0"/>
              <a:t>التنظيمية.</a:t>
            </a:r>
          </a:p>
          <a:p>
            <a:pPr marL="0" indent="0">
              <a:lnSpc>
                <a:spcPct val="150000"/>
              </a:lnSpc>
              <a:spcAft>
                <a:spcPts val="1000"/>
              </a:spcAft>
              <a:buNone/>
              <a:tabLst>
                <a:tab pos="5464810" algn="l"/>
              </a:tabLst>
            </a:pPr>
            <a:r>
              <a:rPr lang="ar-IQ" sz="1800" b="1" dirty="0"/>
              <a:t>ان أنظمة إدارة الموارد البشرية الإلكترونية هي وسيلة للمساعدة في تنفيذ استراتيجيات الموارد البشرية وسياساتها وممارساتها. تساعد تقنية الموارد البشرية الإلكترونية (</a:t>
            </a:r>
            <a:r>
              <a:rPr lang="en-US" sz="1800" b="1" dirty="0"/>
              <a:t>E-HRM</a:t>
            </a:r>
            <a:r>
              <a:rPr lang="ar-IQ" sz="1800" b="1" dirty="0"/>
              <a:t>) في تعزيز وظيفة الموارد البشرية لتلبية احتياجات الموارد البشرية للمنظمة من خلال العمليات القائمة على تكنولوجيا الويب. استحوذت أجهزة الكمبيوتر على أعمال مكتب الموارد البشرية وأصبحت المهام اليدوية المملة شيئًا من الماضي لأن بعض المؤسسات تعمل بنظام إدارة الموارد البشرية الذي لا يحتوي على أي ورق- مما يوفر الوقت والمال ويقلل عدد الموظفين .</a:t>
            </a:r>
            <a:endParaRPr lang="en-US" dirty="0"/>
          </a:p>
        </p:txBody>
      </p:sp>
      <p:sp>
        <p:nvSpPr>
          <p:cNvPr id="4" name="عنوان 1"/>
          <p:cNvSpPr>
            <a:spLocks noGrp="1"/>
          </p:cNvSpPr>
          <p:nvPr>
            <p:ph type="title"/>
          </p:nvPr>
        </p:nvSpPr>
        <p:spPr>
          <a:xfrm>
            <a:off x="0" y="13448"/>
            <a:ext cx="12192000" cy="1183340"/>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a:solidFill>
                  <a:schemeClr val="bg1">
                    <a:lumMod val="50000"/>
                  </a:schemeClr>
                </a:solidFill>
              </a:rPr>
              <a:t>ثالثا :أهمية إدارة الموارد البشرية الإلكترونية</a:t>
            </a:r>
            <a:endParaRPr lang="en-US" sz="2800" dirty="0">
              <a:solidFill>
                <a:schemeClr val="bg1">
                  <a:lumMod val="50000"/>
                </a:schemeClr>
              </a:solidFill>
            </a:endParaRPr>
          </a:p>
        </p:txBody>
      </p:sp>
      <p:pic>
        <p:nvPicPr>
          <p:cNvPr id="5122" name="Picture 2" descr="C:\Users\user\Desktop\موارد الكترونية\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6" y="4598894"/>
            <a:ext cx="7099767" cy="2059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746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122"/>
                                        </p:tgtEl>
                                        <p:attrNameLst>
                                          <p:attrName>style.visibility</p:attrName>
                                        </p:attrNameLst>
                                      </p:cBhvr>
                                      <p:to>
                                        <p:strVal val="visible"/>
                                      </p:to>
                                    </p:set>
                                    <p:anim calcmode="lin" valueType="num">
                                      <p:cBhvr additive="base">
                                        <p:cTn id="26" dur="500" fill="hold"/>
                                        <p:tgtEl>
                                          <p:spTgt spid="5122"/>
                                        </p:tgtEl>
                                        <p:attrNameLst>
                                          <p:attrName>ppt_x</p:attrName>
                                        </p:attrNameLst>
                                      </p:cBhvr>
                                      <p:tavLst>
                                        <p:tav tm="0">
                                          <p:val>
                                            <p:strVal val="#ppt_x"/>
                                          </p:val>
                                        </p:tav>
                                        <p:tav tm="100000">
                                          <p:val>
                                            <p:strVal val="#ppt_x"/>
                                          </p:val>
                                        </p:tav>
                                      </p:tavLst>
                                    </p:anim>
                                    <p:anim calcmode="lin" valueType="num">
                                      <p:cBhvr additive="base">
                                        <p:cTn id="27"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237163"/>
          </a:xfrm>
        </p:spPr>
        <p:txBody>
          <a:bodyPr/>
          <a:lstStyle/>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a:solidFill>
                  <a:schemeClr val="tx1">
                    <a:lumMod val="65000"/>
                    <a:lumOff val="35000"/>
                  </a:schemeClr>
                </a:solidFill>
              </a:rPr>
              <a:t>رابعا :اهداف إدارة الموارد البشرية الالكترونية </a:t>
            </a:r>
            <a:endParaRPr lang="en-US" sz="2800" dirty="0">
              <a:solidFill>
                <a:schemeClr val="tx1">
                  <a:lumMod val="65000"/>
                  <a:lumOff val="35000"/>
                </a:schemeClr>
              </a:solidFill>
            </a:endParaRPr>
          </a:p>
        </p:txBody>
      </p:sp>
      <p:sp>
        <p:nvSpPr>
          <p:cNvPr id="2" name="مستطيل 1"/>
          <p:cNvSpPr/>
          <p:nvPr/>
        </p:nvSpPr>
        <p:spPr>
          <a:xfrm>
            <a:off x="134471" y="1005949"/>
            <a:ext cx="11873753" cy="608115"/>
          </a:xfrm>
          <a:prstGeom prst="rect">
            <a:avLst/>
          </a:prstGeom>
        </p:spPr>
        <p:txBody>
          <a:bodyPr wrap="square">
            <a:spAutoFit/>
          </a:bodyPr>
          <a:lstStyle/>
          <a:p>
            <a:pPr algn="justLow">
              <a:lnSpc>
                <a:spcPct val="250000"/>
              </a:lnSpc>
              <a:spcAft>
                <a:spcPts val="1000"/>
              </a:spcAft>
            </a:pPr>
            <a:endParaRPr lang="en-US" sz="1600" dirty="0">
              <a:ea typeface="Calibri"/>
              <a:cs typeface="Arial"/>
            </a:endParaRPr>
          </a:p>
        </p:txBody>
      </p:sp>
      <p:graphicFrame>
        <p:nvGraphicFramePr>
          <p:cNvPr id="7" name="رسم تخطيطي 6"/>
          <p:cNvGraphicFramePr/>
          <p:nvPr>
            <p:extLst>
              <p:ext uri="{D42A27DB-BD31-4B8C-83A1-F6EECF244321}">
                <p14:modId xmlns:p14="http://schemas.microsoft.com/office/powerpoint/2010/main" val="2638506012"/>
              </p:ext>
            </p:extLst>
          </p:nvPr>
        </p:nvGraphicFramePr>
        <p:xfrm>
          <a:off x="457199" y="1129553"/>
          <a:ext cx="11134165" cy="5432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014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nodePh="1">
                                  <p:stCondLst>
                                    <p:cond delay="0"/>
                                  </p:stCondLst>
                                  <p:endCondLst>
                                    <p:cond evt="begin" delay="0">
                                      <p:tn val="12"/>
                                    </p:cond>
                                  </p:end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662706"/>
          </a:xfrm>
        </p:spPr>
        <p:txBody>
          <a:bodyPr/>
          <a:lstStyle/>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a:solidFill>
                  <a:schemeClr val="tx1">
                    <a:lumMod val="65000"/>
                    <a:lumOff val="35000"/>
                  </a:schemeClr>
                </a:solidFill>
              </a:rPr>
              <a:t>خامسا :مزايا نظم إدارة الموارد البشرية الإلكترونية </a:t>
            </a:r>
            <a:endParaRPr lang="en-US" sz="2800" b="1" dirty="0">
              <a:solidFill>
                <a:schemeClr val="tx1">
                  <a:lumMod val="65000"/>
                  <a:lumOff val="35000"/>
                </a:schemeClr>
              </a:solidFill>
            </a:endParaRPr>
          </a:p>
        </p:txBody>
      </p:sp>
      <p:sp>
        <p:nvSpPr>
          <p:cNvPr id="6" name="مستطيل 5"/>
          <p:cNvSpPr/>
          <p:nvPr/>
        </p:nvSpPr>
        <p:spPr>
          <a:xfrm>
            <a:off x="134471" y="1102659"/>
            <a:ext cx="11806517" cy="1676741"/>
          </a:xfrm>
          <a:prstGeom prst="rect">
            <a:avLst/>
          </a:prstGeom>
        </p:spPr>
        <p:txBody>
          <a:bodyPr wrap="square">
            <a:spAutoFit/>
          </a:bodyPr>
          <a:lstStyle/>
          <a:p>
            <a:pPr>
              <a:lnSpc>
                <a:spcPct val="200000"/>
              </a:lnSpc>
            </a:pPr>
            <a:r>
              <a:rPr lang="ar-IQ" b="1" dirty="0"/>
              <a:t>الهدف من إدارة الموارد البشرية الإلكترونية كأداة هو تقديم خدمة ذات جودة عالية وخلق قيمة باستخدام العمليات الإلكترونية عبر أقسام الموارد البشرية داخل المنظمة لصالح جميع أصحاب المصلحة </a:t>
            </a:r>
            <a:r>
              <a:rPr lang="ar-IQ" b="1" dirty="0" smtClean="0"/>
              <a:t>الرئيسيين.</a:t>
            </a:r>
          </a:p>
          <a:p>
            <a:pPr>
              <a:lnSpc>
                <a:spcPct val="200000"/>
              </a:lnSpc>
            </a:pPr>
            <a:endParaRPr lang="en-US" b="1" dirty="0"/>
          </a:p>
        </p:txBody>
      </p:sp>
      <p:graphicFrame>
        <p:nvGraphicFramePr>
          <p:cNvPr id="8" name="رسم تخطيطي 7"/>
          <p:cNvGraphicFramePr/>
          <p:nvPr>
            <p:extLst>
              <p:ext uri="{D42A27DB-BD31-4B8C-83A1-F6EECF244321}">
                <p14:modId xmlns:p14="http://schemas.microsoft.com/office/powerpoint/2010/main" val="4120006921"/>
              </p:ext>
            </p:extLst>
          </p:nvPr>
        </p:nvGraphicFramePr>
        <p:xfrm>
          <a:off x="336176" y="2218765"/>
          <a:ext cx="11604812" cy="4276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979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inVertical)">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Graphic spid="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662706"/>
          </a:xfrm>
        </p:spPr>
        <p:txBody>
          <a:bodyPr/>
          <a:lstStyle/>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smtClean="0">
                <a:solidFill>
                  <a:schemeClr val="tx1">
                    <a:lumMod val="65000"/>
                    <a:lumOff val="35000"/>
                  </a:schemeClr>
                </a:solidFill>
              </a:rPr>
              <a:t>سادسا </a:t>
            </a:r>
            <a:r>
              <a:rPr lang="ar-SA" sz="2800" b="1" dirty="0" smtClean="0">
                <a:solidFill>
                  <a:schemeClr val="tx1">
                    <a:lumMod val="65000"/>
                    <a:lumOff val="35000"/>
                  </a:schemeClr>
                </a:solidFill>
              </a:rPr>
              <a:t>:</a:t>
            </a:r>
            <a:r>
              <a:rPr lang="ar-IQ" sz="2800" b="1" dirty="0">
                <a:solidFill>
                  <a:schemeClr val="tx1">
                    <a:lumMod val="65000"/>
                    <a:lumOff val="35000"/>
                  </a:schemeClr>
                </a:solidFill>
              </a:rPr>
              <a:t> مساوئ الموارد البشرية الإلكترونية </a:t>
            </a:r>
            <a:endParaRPr lang="en-US" sz="2800" b="1" dirty="0">
              <a:solidFill>
                <a:schemeClr val="tx1">
                  <a:lumMod val="65000"/>
                  <a:lumOff val="35000"/>
                </a:schemeClr>
              </a:solidFill>
            </a:endParaRPr>
          </a:p>
        </p:txBody>
      </p:sp>
      <p:sp>
        <p:nvSpPr>
          <p:cNvPr id="6" name="مستطيل 5"/>
          <p:cNvSpPr/>
          <p:nvPr/>
        </p:nvSpPr>
        <p:spPr>
          <a:xfrm>
            <a:off x="134471" y="1102659"/>
            <a:ext cx="11806517" cy="938077"/>
          </a:xfrm>
          <a:prstGeom prst="rect">
            <a:avLst/>
          </a:prstGeom>
        </p:spPr>
        <p:txBody>
          <a:bodyPr wrap="square">
            <a:spAutoFit/>
          </a:bodyPr>
          <a:lstStyle/>
          <a:p>
            <a:r>
              <a:rPr lang="ar-IQ" sz="2400" b="1" u="sng" dirty="0">
                <a:solidFill>
                  <a:srgbClr val="FF0000"/>
                </a:solidFill>
              </a:rPr>
              <a:t>تشمل عيوب إدارة الموارد البشرية الإلكترونية المقترحة ما يلي:</a:t>
            </a:r>
            <a:endParaRPr lang="en-US" sz="2400" dirty="0">
              <a:solidFill>
                <a:srgbClr val="FF0000"/>
              </a:solidFill>
            </a:endParaRPr>
          </a:p>
          <a:p>
            <a:pPr>
              <a:lnSpc>
                <a:spcPct val="200000"/>
              </a:lnSpc>
            </a:pPr>
            <a:endParaRPr lang="en-US" b="1" dirty="0">
              <a:solidFill>
                <a:prstClr val="black"/>
              </a:solidFill>
            </a:endParaRPr>
          </a:p>
        </p:txBody>
      </p:sp>
      <p:sp>
        <p:nvSpPr>
          <p:cNvPr id="5" name="شكل بيضاوي 4"/>
          <p:cNvSpPr/>
          <p:nvPr/>
        </p:nvSpPr>
        <p:spPr>
          <a:xfrm>
            <a:off x="6925235" y="2299447"/>
            <a:ext cx="5015753" cy="224565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justLow"/>
            <a:r>
              <a:rPr lang="ar-IQ" sz="2000" dirty="0"/>
              <a:t>يجب تغيير عقلية الموظفين والمديرين التنفيذيين: عليهم إدراك وقبول استخدام أدوات الموارد البشرية المستندة إلى الويب.</a:t>
            </a:r>
            <a:endParaRPr lang="en-US" sz="2000" dirty="0"/>
          </a:p>
        </p:txBody>
      </p:sp>
      <p:sp>
        <p:nvSpPr>
          <p:cNvPr id="7" name="شكل بيضاوي 6"/>
          <p:cNvSpPr/>
          <p:nvPr/>
        </p:nvSpPr>
        <p:spPr>
          <a:xfrm>
            <a:off x="1411941" y="2299447"/>
            <a:ext cx="5002305" cy="224565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justLow"/>
            <a:r>
              <a:rPr lang="ar-IQ" sz="2000" dirty="0"/>
              <a:t>يشعرون عمومًا أنهم يفتقرون إلى المساحة الزمنية اللازمة للعمل بهدوء وعمق مع أدوات الموارد البشرية المستندة إلى الويب ، وبالتالي ، إذا لم تكن هناك حاجة ، فلن يقوموا بذلك.</a:t>
            </a:r>
            <a:endParaRPr lang="en-US" sz="2000" dirty="0"/>
          </a:p>
        </p:txBody>
      </p:sp>
      <p:sp>
        <p:nvSpPr>
          <p:cNvPr id="9" name="شكل بيضاوي 8"/>
          <p:cNvSpPr/>
          <p:nvPr/>
        </p:nvSpPr>
        <p:spPr>
          <a:xfrm>
            <a:off x="2985247" y="4693025"/>
            <a:ext cx="7234518" cy="176156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lvl="0" algn="justLow"/>
            <a:r>
              <a:rPr lang="ar-IQ" sz="2400" dirty="0"/>
              <a:t>يعد ضمان أمان وسرية بيانات الإدخال مشكلة مهمة للموظفين حتى يشعروا بالأمان عند استخدام أدوات الموارد البشرية المستندة إلى الويب.</a:t>
            </a:r>
            <a:endParaRPr lang="en-US" sz="2400" dirty="0"/>
          </a:p>
        </p:txBody>
      </p:sp>
    </p:spTree>
    <p:extLst>
      <p:ext uri="{BB962C8B-B14F-4D97-AF65-F5344CB8AC3E}">
        <p14:creationId xmlns:p14="http://schemas.microsoft.com/office/powerpoint/2010/main" val="40018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662706"/>
          </a:xfrm>
        </p:spPr>
        <p:txBody>
          <a:bodyPr/>
          <a:lstStyle/>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smtClean="0">
                <a:solidFill>
                  <a:schemeClr val="tx1">
                    <a:lumMod val="65000"/>
                    <a:lumOff val="35000"/>
                  </a:schemeClr>
                </a:solidFill>
              </a:rPr>
              <a:t>سابعا</a:t>
            </a:r>
            <a:r>
              <a:rPr lang="ar-SA" sz="2800" b="1" dirty="0" smtClean="0">
                <a:solidFill>
                  <a:schemeClr val="tx1">
                    <a:lumMod val="65000"/>
                    <a:lumOff val="35000"/>
                  </a:schemeClr>
                </a:solidFill>
              </a:rPr>
              <a:t> :</a:t>
            </a:r>
            <a:r>
              <a:rPr lang="ar-IQ" sz="2800" b="1" dirty="0">
                <a:solidFill>
                  <a:schemeClr val="tx1">
                    <a:lumMod val="65000"/>
                    <a:lumOff val="35000"/>
                  </a:schemeClr>
                </a:solidFill>
              </a:rPr>
              <a:t> أنشطة إدارة الموارد البشرية الإلكترونية </a:t>
            </a:r>
            <a:endParaRPr lang="en-US" sz="2800" b="1" dirty="0">
              <a:solidFill>
                <a:schemeClr val="tx1">
                  <a:lumMod val="65000"/>
                  <a:lumOff val="35000"/>
                </a:schemeClr>
              </a:solidFill>
            </a:endParaRPr>
          </a:p>
        </p:txBody>
      </p:sp>
      <p:sp>
        <p:nvSpPr>
          <p:cNvPr id="6" name="مستطيل 5"/>
          <p:cNvSpPr/>
          <p:nvPr/>
        </p:nvSpPr>
        <p:spPr>
          <a:xfrm>
            <a:off x="134471" y="1102659"/>
            <a:ext cx="11806517" cy="2646237"/>
          </a:xfrm>
          <a:prstGeom prst="rect">
            <a:avLst/>
          </a:prstGeom>
        </p:spPr>
        <p:txBody>
          <a:bodyPr wrap="square">
            <a:spAutoFit/>
          </a:bodyPr>
          <a:lstStyle/>
          <a:p>
            <a:pPr algn="justLow">
              <a:lnSpc>
                <a:spcPct val="150000"/>
              </a:lnSpc>
            </a:pPr>
            <a:r>
              <a:rPr lang="ar-IQ" b="1" dirty="0"/>
              <a:t>اكتسبت إدارة الموارد البشرية الإلكترونية مكانة بارزة في إعداد أقسام الموارد البشرية وأصبحت جزءًا من لغة الموارد البشرية لكل من المهنيين والأكاديميين. أدى التقدم المذهل في استغلال تكنولوجيا المعلومات والإنترنت خلال العقد الماضي إلى تسريع وتيرة تنفيذ وتطبيق إدارة الموارد البشرية الإلكترونية (</a:t>
            </a:r>
            <a:r>
              <a:rPr lang="en-US" b="1" dirty="0"/>
              <a:t>e-HRM</a:t>
            </a:r>
            <a:r>
              <a:rPr lang="ar-IQ" b="1" dirty="0"/>
              <a:t>). "يتمثل أحد أهداف إدارة الموارد البشرية الإلكترونية في جعل وظيفة إدارة الموارد البشرية أكثر استراتيجية." تشير الأدبيات إلى أن إدارة الموارد البشرية الإلكترونية هي مصطلح شامل يمتد على مجموعة واسعة من الأنشطة ، ولكن وظائف إدارة الموارد البشرية الإلكترونية الأكثر استخدامًا كما هو موضح في الشكل التالي: </a:t>
            </a:r>
            <a:r>
              <a:rPr lang="en-US" b="1" dirty="0"/>
              <a:t>(Alameri, 2018: 80-90).  (Noe et al., 2018:48)</a:t>
            </a:r>
          </a:p>
          <a:p>
            <a:pPr>
              <a:lnSpc>
                <a:spcPct val="200000"/>
              </a:lnSpc>
            </a:pPr>
            <a:endParaRPr lang="en-US" b="1" dirty="0"/>
          </a:p>
        </p:txBody>
      </p:sp>
      <p:pic>
        <p:nvPicPr>
          <p:cNvPr id="7" name="Picture 1"/>
          <p:cNvPicPr/>
          <p:nvPr/>
        </p:nvPicPr>
        <p:blipFill>
          <a:blip r:embed="rId2"/>
          <a:stretch>
            <a:fillRect/>
          </a:stretch>
        </p:blipFill>
        <p:spPr>
          <a:xfrm>
            <a:off x="1075764" y="3307976"/>
            <a:ext cx="9950823" cy="3294530"/>
          </a:xfrm>
          <a:prstGeom prst="rect">
            <a:avLst/>
          </a:prstGeom>
          <a:solidFill>
            <a:srgbClr val="FFFFFF">
              <a:shade val="85000"/>
            </a:srgbClr>
          </a:solidFill>
          <a:ln w="88900" cap="sq">
            <a:solidFill>
              <a:srgbClr val="00B05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220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theme/theme1.xml><?xml version="1.0" encoding="utf-8"?>
<a:theme xmlns:a="http://schemas.openxmlformats.org/drawingml/2006/main" name="نسق Office">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2256</TotalTime>
  <Words>863</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Sakkal Majalla</vt:lpstr>
      <vt:lpstr>Simplified Arabic</vt:lpstr>
      <vt:lpstr>Times New Roman</vt:lpstr>
      <vt:lpstr>نسق Office</vt:lpstr>
      <vt:lpstr>PowerPoint Presentation</vt:lpstr>
      <vt:lpstr>المحتويات </vt:lpstr>
      <vt:lpstr>اولا :المقدمة </vt:lpstr>
      <vt:lpstr>ثانيا :مفهوم إدارة الموارد البشرية الالكترونية </vt:lpstr>
      <vt:lpstr>ثالثا :أهمية إدارة الموارد البشرية الإلكترونية</vt:lpstr>
      <vt:lpstr>رابعا :اهداف إدارة الموارد البشرية الالكترونية </vt:lpstr>
      <vt:lpstr>خامسا :مزايا نظم إدارة الموارد البشرية الإلكترونية </vt:lpstr>
      <vt:lpstr>سادسا : مساوئ الموارد البشرية الإلكترونية </vt:lpstr>
      <vt:lpstr>سابعا : أنشطة إدارة الموارد البشرية الإلكترونية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Research and Information Systems</dc:title>
  <dc:creator>Maher</dc:creator>
  <cp:lastModifiedBy>Maher</cp:lastModifiedBy>
  <cp:revision>116</cp:revision>
  <dcterms:created xsi:type="dcterms:W3CDTF">2020-03-27T21:56:32Z</dcterms:created>
  <dcterms:modified xsi:type="dcterms:W3CDTF">2020-10-17T09:40:02Z</dcterms:modified>
</cp:coreProperties>
</file>